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3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8" r:id="rId11"/>
    <p:sldId id="269" r:id="rId12"/>
    <p:sldId id="266" r:id="rId13"/>
    <p:sldId id="267" r:id="rId14"/>
    <p:sldId id="270" r:id="rId15"/>
    <p:sldId id="271" r:id="rId16"/>
    <p:sldId id="272" r:id="rId17"/>
    <p:sldId id="273" r:id="rId18"/>
    <p:sldId id="274" r:id="rId19"/>
    <p:sldId id="275" r:id="rId20"/>
    <p:sldId id="451" r:id="rId21"/>
    <p:sldId id="452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10" r:id="rId40"/>
    <p:sldId id="293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3" r:id="rId52"/>
    <p:sldId id="312" r:id="rId53"/>
    <p:sldId id="441" r:id="rId54"/>
    <p:sldId id="442" r:id="rId55"/>
    <p:sldId id="443" r:id="rId56"/>
    <p:sldId id="444" r:id="rId57"/>
    <p:sldId id="445" r:id="rId58"/>
    <p:sldId id="446" r:id="rId59"/>
    <p:sldId id="447" r:id="rId60"/>
    <p:sldId id="448" r:id="rId61"/>
    <p:sldId id="449" r:id="rId62"/>
    <p:sldId id="450" r:id="rId63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/>
    <p:restoredTop sz="97030"/>
  </p:normalViewPr>
  <p:slideViewPr>
    <p:cSldViewPr snapToGrid="0" snapToObjects="1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tijnoldenhof/scaling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tijnoldenhof/scaling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Workdir\Book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execution time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Sheet1!$B$2:$B$9</c:f>
              <c:numCache>
                <c:formatCode>General</c:formatCode>
                <c:ptCount val="8"/>
                <c:pt idx="0">
                  <c:v>128</c:v>
                </c:pt>
                <c:pt idx="1">
                  <c:v>64</c:v>
                </c:pt>
                <c:pt idx="2">
                  <c:v>32</c:v>
                </c:pt>
                <c:pt idx="3">
                  <c:v>16</c:v>
                </c:pt>
                <c:pt idx="4">
                  <c:v>8</c:v>
                </c:pt>
                <c:pt idx="5">
                  <c:v>4</c:v>
                </c:pt>
                <c:pt idx="6">
                  <c:v>2</c:v>
                </c:pt>
                <c:pt idx="7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EB-A24B-BFC1-74166BDE4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839024"/>
        <c:axId val="139839416"/>
      </c:scatterChart>
      <c:valAx>
        <c:axId val="139839024"/>
        <c:scaling>
          <c:logBase val="2"/>
          <c:orientation val="minMax"/>
          <c:max val="128"/>
        </c:scaling>
        <c:delete val="0"/>
        <c:axPos val="b"/>
        <c:numFmt formatCode="General" sourceLinked="1"/>
        <c:majorTickMark val="out"/>
        <c:minorTickMark val="none"/>
        <c:tickLblPos val="nextTo"/>
        <c:crossAx val="139839416"/>
        <c:crosses val="autoZero"/>
        <c:crossBetween val="midCat"/>
        <c:majorUnit val="4"/>
        <c:minorUnit val="4"/>
      </c:valAx>
      <c:valAx>
        <c:axId val="139839416"/>
        <c:scaling>
          <c:logBase val="2"/>
          <c:orientation val="minMax"/>
          <c:max val="128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9839024"/>
        <c:crosses val="autoZero"/>
        <c:crossBetween val="midCat"/>
        <c:majorUnit val="4"/>
        <c:min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reality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Sheet1!$G$2:$G$9</c:f>
              <c:numCache>
                <c:formatCode>General</c:formatCode>
                <c:ptCount val="8"/>
                <c:pt idx="0">
                  <c:v>1</c:v>
                </c:pt>
                <c:pt idx="1">
                  <c:v>1.8091135985321496</c:v>
                </c:pt>
                <c:pt idx="2">
                  <c:v>3.0311136603171156</c:v>
                </c:pt>
                <c:pt idx="3">
                  <c:v>4.5440254882709006</c:v>
                </c:pt>
                <c:pt idx="4">
                  <c:v>5.9375583125027385</c:v>
                </c:pt>
                <c:pt idx="5">
                  <c:v>6.6842160193842997</c:v>
                </c:pt>
                <c:pt idx="6">
                  <c:v>6.3981490346876209</c:v>
                </c:pt>
                <c:pt idx="7">
                  <c:v>4.9512220806312968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07-5940-86E6-0A1187E707F1}"/>
            </c:ext>
          </c:extLst>
        </c:ser>
        <c:ser>
          <c:idx val="1"/>
          <c:order val="1"/>
          <c:tx>
            <c:strRef>
              <c:f>Sheet1!$H$1</c:f>
              <c:strCache>
                <c:ptCount val="1"/>
                <c:pt idx="0">
                  <c:v>Amdahl's law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Sheet1!$H$2:$H$9</c:f>
              <c:numCache>
                <c:formatCode>General</c:formatCode>
                <c:ptCount val="8"/>
                <c:pt idx="0">
                  <c:v>1</c:v>
                </c:pt>
                <c:pt idx="1">
                  <c:v>1.8181818181818181</c:v>
                </c:pt>
                <c:pt idx="2">
                  <c:v>3.0769230769230766</c:v>
                </c:pt>
                <c:pt idx="3">
                  <c:v>4.7058823529411757</c:v>
                </c:pt>
                <c:pt idx="4">
                  <c:v>6.4</c:v>
                </c:pt>
                <c:pt idx="5">
                  <c:v>7.8048780487804867</c:v>
                </c:pt>
                <c:pt idx="6">
                  <c:v>8.7671232876712324</c:v>
                </c:pt>
                <c:pt idx="7">
                  <c:v>9.3430656934306562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07-5940-86E6-0A1187E70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31824"/>
        <c:axId val="140032216"/>
      </c:scatterChart>
      <c:valAx>
        <c:axId val="140031824"/>
        <c:scaling>
          <c:logBase val="2"/>
          <c:orientation val="minMax"/>
          <c:max val="128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140032216"/>
        <c:crosses val="autoZero"/>
        <c:crossBetween val="midCat"/>
        <c:minorUnit val="4"/>
      </c:valAx>
      <c:valAx>
        <c:axId val="140032216"/>
        <c:scaling>
          <c:logBase val="2"/>
          <c:orientation val="minMax"/>
          <c:max val="10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31824"/>
        <c:crosses val="autoZero"/>
        <c:crossBetween val="midCat"/>
        <c:majorUnit val="2"/>
        <c:minorUnit val="2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reality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Sheet1!$G$2:$G$9</c:f>
              <c:numCache>
                <c:formatCode>General</c:formatCode>
                <c:ptCount val="8"/>
                <c:pt idx="0">
                  <c:v>1</c:v>
                </c:pt>
                <c:pt idx="1">
                  <c:v>1.8091135985321496</c:v>
                </c:pt>
                <c:pt idx="2">
                  <c:v>3.0311136603171156</c:v>
                </c:pt>
                <c:pt idx="3">
                  <c:v>4.5440254882709006</c:v>
                </c:pt>
                <c:pt idx="4">
                  <c:v>5.9375583125027385</c:v>
                </c:pt>
                <c:pt idx="5">
                  <c:v>6.6842160193842997</c:v>
                </c:pt>
                <c:pt idx="6">
                  <c:v>6.3981490346876209</c:v>
                </c:pt>
                <c:pt idx="7">
                  <c:v>4.9512220806312968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84-FA48-A262-8F854E775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33000"/>
        <c:axId val="140033392"/>
      </c:scatterChart>
      <c:valAx>
        <c:axId val="140033000"/>
        <c:scaling>
          <c:logBase val="2"/>
          <c:orientation val="minMax"/>
          <c:max val="128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140033392"/>
        <c:crosses val="autoZero"/>
        <c:crossBetween val="midCat"/>
        <c:majorUnit val="4"/>
      </c:valAx>
      <c:valAx>
        <c:axId val="140033392"/>
        <c:scaling>
          <c:logBase val="2"/>
          <c:orientation val="minMax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33000"/>
        <c:crosses val="autoZero"/>
        <c:crossBetween val="midCat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Sheet1!$I$1</c:f>
              <c:strCache>
                <c:ptCount val="1"/>
                <c:pt idx="0">
                  <c:v>efficiency</c:v>
                </c:pt>
              </c:strCache>
            </c:strRef>
          </c:tx>
          <c:x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xVal>
          <c:yVal>
            <c:numRef>
              <c:f>Sheet1!$I$2:$I$9</c:f>
              <c:numCache>
                <c:formatCode>General</c:formatCode>
                <c:ptCount val="8"/>
                <c:pt idx="0">
                  <c:v>1</c:v>
                </c:pt>
                <c:pt idx="1">
                  <c:v>0.9045567992660748</c:v>
                </c:pt>
                <c:pt idx="2">
                  <c:v>0.7577784150792789</c:v>
                </c:pt>
                <c:pt idx="3">
                  <c:v>0.56800318603386257</c:v>
                </c:pt>
                <c:pt idx="4">
                  <c:v>0.37109739453142115</c:v>
                </c:pt>
                <c:pt idx="5">
                  <c:v>0.20888175060575936</c:v>
                </c:pt>
                <c:pt idx="6">
                  <c:v>9.9971078666994076E-2</c:v>
                </c:pt>
                <c:pt idx="7">
                  <c:v>3.8681422504932006E-2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0D2-F344-BFC8-5D9B6598B4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034176"/>
        <c:axId val="140034568"/>
      </c:scatterChart>
      <c:valAx>
        <c:axId val="140034176"/>
        <c:scaling>
          <c:logBase val="2"/>
          <c:orientation val="minMax"/>
          <c:max val="128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140034568"/>
        <c:crosses val="autoZero"/>
        <c:crossBetween val="midCat"/>
        <c:majorUnit val="4"/>
        <c:minorUnit val="4"/>
      </c:valAx>
      <c:valAx>
        <c:axId val="140034568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341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54267232910671E-2"/>
          <c:y val="3.588907014681892E-2"/>
          <c:w val="0.85997249384134089"/>
          <c:h val="0.81923880232752311"/>
        </c:manualLayout>
      </c:layout>
      <c:lineChart>
        <c:grouping val="standard"/>
        <c:varyColors val="0"/>
        <c:ser>
          <c:idx val="0"/>
          <c:order val="0"/>
          <c:tx>
            <c:v>version 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Sheet1!$C$2:$C$9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cat>
          <c:val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6C-604E-A3B2-48A45A01C6E1}"/>
            </c:ext>
          </c:extLst>
        </c:ser>
        <c:ser>
          <c:idx val="1"/>
          <c:order val="1"/>
          <c:tx>
            <c:v>version 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Sheet1!$B$2:$B$9</c:f>
              <c:numCache>
                <c:formatCode>General</c:formatCode>
                <c:ptCount val="8"/>
                <c:pt idx="0">
                  <c:v>1</c:v>
                </c:pt>
                <c:pt idx="1">
                  <c:v>1.9</c:v>
                </c:pt>
                <c:pt idx="2">
                  <c:v>2.5</c:v>
                </c:pt>
                <c:pt idx="3">
                  <c:v>2.7</c:v>
                </c:pt>
                <c:pt idx="4">
                  <c:v>2.85</c:v>
                </c:pt>
                <c:pt idx="5">
                  <c:v>2.83</c:v>
                </c:pt>
                <c:pt idx="6">
                  <c:v>2.83</c:v>
                </c:pt>
                <c:pt idx="7">
                  <c:v>2.83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6C-604E-A3B2-48A45A01C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1891072"/>
        <c:axId val="1931892720"/>
      </c:lineChart>
      <c:catAx>
        <c:axId val="19318910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#cores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31892720"/>
        <c:crosses val="autoZero"/>
        <c:auto val="1"/>
        <c:lblAlgn val="ctr"/>
        <c:lblOffset val="100"/>
        <c:noMultiLvlLbl val="0"/>
      </c:catAx>
      <c:valAx>
        <c:axId val="1931892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Speed-Up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3189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370411232185231"/>
          <c:y val="0.27854773862891935"/>
          <c:w val="0.23173977631665529"/>
          <c:h val="0.191681031714428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590531471425896"/>
          <c:y val="4.0665434380776341E-2"/>
          <c:w val="0.80567126230622921"/>
          <c:h val="0.79518185919920825"/>
        </c:manualLayout>
      </c:layout>
      <c:lineChart>
        <c:grouping val="standard"/>
        <c:varyColors val="0"/>
        <c:ser>
          <c:idx val="1"/>
          <c:order val="0"/>
          <c:tx>
            <c:v>version 1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Sheet1!$E$2:$E$9</c:f>
              <c:numCache>
                <c:formatCode>General</c:formatCode>
                <c:ptCount val="8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  <c:pt idx="4">
                  <c:v>250</c:v>
                </c:pt>
                <c:pt idx="5">
                  <c:v>300</c:v>
                </c:pt>
                <c:pt idx="6">
                  <c:v>350</c:v>
                </c:pt>
                <c:pt idx="7">
                  <c:v>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BF-C146-947D-9165C9BB3EC2}"/>
            </c:ext>
          </c:extLst>
        </c:ser>
        <c:ser>
          <c:idx val="0"/>
          <c:order val="1"/>
          <c:tx>
            <c:v>version 2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Sheet1!$D$2:$D$9</c:f>
              <c:numCache>
                <c:formatCode>General</c:formatCode>
                <c:ptCount val="8"/>
                <c:pt idx="0">
                  <c:v>500</c:v>
                </c:pt>
                <c:pt idx="1">
                  <c:v>950</c:v>
                </c:pt>
                <c:pt idx="2">
                  <c:v>1250</c:v>
                </c:pt>
                <c:pt idx="3">
                  <c:v>1350</c:v>
                </c:pt>
                <c:pt idx="4">
                  <c:v>1380</c:v>
                </c:pt>
                <c:pt idx="5">
                  <c:v>1375</c:v>
                </c:pt>
                <c:pt idx="6">
                  <c:v>1375</c:v>
                </c:pt>
                <c:pt idx="7">
                  <c:v>1375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BF-C146-947D-9165C9BB3E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30257536"/>
        <c:axId val="1930058176"/>
      </c:lineChart>
      <c:catAx>
        <c:axId val="1930257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#cores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30058176"/>
        <c:crosses val="autoZero"/>
        <c:auto val="1"/>
        <c:lblAlgn val="ctr"/>
        <c:lblOffset val="100"/>
        <c:noMultiLvlLbl val="0"/>
      </c:catAx>
      <c:valAx>
        <c:axId val="1930058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Performance (Mops/s)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B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1930257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120110768381744"/>
          <c:y val="0.26386277962944094"/>
          <c:w val="0.15854857942506873"/>
          <c:h val="0.12476981966902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B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speedup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</c:numCache>
            </c:numRef>
          </c:xVal>
          <c:yVal>
            <c:numRef>
              <c:f>Sheet1!$C$2:$C$6</c:f>
              <c:numCache>
                <c:formatCode>0.0</c:formatCode>
                <c:ptCount val="5"/>
                <c:pt idx="0">
                  <c:v>1</c:v>
                </c:pt>
                <c:pt idx="1">
                  <c:v>1.9298245614035088</c:v>
                </c:pt>
                <c:pt idx="2">
                  <c:v>3.2352941176470589</c:v>
                </c:pt>
                <c:pt idx="3">
                  <c:v>5.2380952380952381</c:v>
                </c:pt>
                <c:pt idx="4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DD7-4F5A-B09E-317E46772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533864"/>
        <c:axId val="349530728"/>
      </c:scatterChart>
      <c:valAx>
        <c:axId val="349533864"/>
        <c:scaling>
          <c:logBase val="2"/>
          <c:orientation val="minMax"/>
          <c:max val="16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349530728"/>
        <c:crosses val="autoZero"/>
        <c:crossBetween val="midCat"/>
      </c:valAx>
      <c:valAx>
        <c:axId val="349530728"/>
        <c:scaling>
          <c:logBase val="2"/>
          <c:orientation val="minMax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BE"/>
          </a:p>
        </c:txPr>
        <c:crossAx val="3495338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0.17242</cdr:x>
      <cdr:y>0.60806</cdr:y>
    </cdr:from>
    <cdr:to>
      <cdr:x>0.33346</cdr:x>
      <cdr:y>0.8512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397646B-4F47-6E48-8D21-244CA88BD052}"/>
            </a:ext>
          </a:extLst>
        </cdr:cNvPr>
        <cdr:cNvSpPr txBox="1"/>
      </cdr:nvSpPr>
      <cdr:spPr>
        <a:xfrm xmlns:a="http://schemas.openxmlformats.org/drawingml/2006/main">
          <a:off x="979055" y="228678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BE" sz="1100" dirty="0"/>
            <a:t>Single core performance is important!</a:t>
          </a:r>
        </a:p>
        <a:p xmlns:a="http://schemas.openxmlformats.org/drawingml/2006/main">
          <a:endParaRPr lang="en-BE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58E89-EDFE-EC4A-BC68-A54B3F9A0F44}" type="datetimeFigureOut">
              <a:rPr lang="en-BE" smtClean="0"/>
              <a:t>18/10/2021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34A3F-F0EB-2B4D-86DC-EB2E0621DCB5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0911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176C7-6856-764D-A66E-11299B402B17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9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25541-F2F7-2540-8135-2F4382B91F13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18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44B0-C8B3-4F46-B732-F93E0B39155C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84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F4889-9B61-5B4F-B14E-4086E11C4541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648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0DD3C-D7FF-3F41-A954-5298F05B7E84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803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21AAF-D277-CF4F-8188-6B18EEB88576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458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757A3-D339-474B-B808-372193ADD4B6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91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5F200-8AE1-B44C-943D-B4B7A9579494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56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FEE0-1F6A-0C4D-89A6-0CDC1FC32F76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7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6612F158-D867-1640-8F5C-9DC4DFAFE18E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99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DFE8E8-12CE-D242-A4A3-EA010D2988C6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46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C5AE00AB-75EB-6C42-AAC6-17B661CCFEC3}" type="datetime1">
              <a:rPr lang="en-US" smtClean="0"/>
              <a:t>10/18/21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9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902" r:id="rId6"/>
    <p:sldLayoutId id="2147483897" r:id="rId7"/>
    <p:sldLayoutId id="2147483898" r:id="rId8"/>
    <p:sldLayoutId id="2147483899" r:id="rId9"/>
    <p:sldLayoutId id="2147483901" r:id="rId10"/>
    <p:sldLayoutId id="2147483900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ocs.adaptivecomputing.com/suite/8-0/basic/help.htm#topics/moabWorkloadManager/topics/optimization/backfill.html%3FTocPath%3DMoab%2520Workload%2520Manager%7COptimizing%2520Scheduling%2520Behavior%2520-%2520Backfill%252C%2520Node%2520Sets%7C_____2" TargetMode="External"/><Relationship Id="rId4" Type="http://schemas.openxmlformats.org/officeDocument/2006/relationships/hyperlink" Target="https://hpc-wiki.info/hpc/Scheduling_Basics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jbex.github.io/Python-for-HPC/" TargetMode="Externa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jbex.github.io/Python-for-HPC/" TargetMode="Externa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3" descr="Close up shot of connecting patterns">
            <a:extLst>
              <a:ext uri="{FF2B5EF4-FFF2-40B4-BE49-F238E27FC236}">
                <a16:creationId xmlns:a16="http://schemas.microsoft.com/office/drawing/2014/main" id="{364ED9A7-F66D-4C2C-AC27-6A78945D9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760B9-511D-164F-852C-C664B1757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en-BE" sz="3700" dirty="0">
                <a:solidFill>
                  <a:schemeClr val="tx1"/>
                </a:solidFill>
              </a:rPr>
              <a:t>Introduction to High-Performance Computing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B6F8B0-BC64-C44D-88FE-DD7FAE73F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610" y="4608576"/>
            <a:ext cx="3205640" cy="774186"/>
          </a:xfrm>
        </p:spPr>
        <p:txBody>
          <a:bodyPr anchor="t">
            <a:normAutofit/>
          </a:bodyPr>
          <a:lstStyle/>
          <a:p>
            <a:r>
              <a:rPr lang="en-BE" sz="2000" dirty="0"/>
              <a:t>Martijn Oldenhof</a:t>
            </a:r>
          </a:p>
        </p:txBody>
      </p:sp>
      <p:cxnSp>
        <p:nvCxnSpPr>
          <p:cNvPr id="51" name="!!Straight Connector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E4859-6BCC-8D42-8905-A078552A1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03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F4089-1B1B-E04C-AE9E-D13D7A15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Scalability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43BC4-F313-E546-9AF9-F24882ED2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b="1" dirty="0"/>
              <a:t>Strong Scaling</a:t>
            </a:r>
            <a:r>
              <a:rPr lang="en-BE" dirty="0"/>
              <a:t>:</a:t>
            </a:r>
          </a:p>
          <a:p>
            <a:pPr lvl="1"/>
            <a:r>
              <a:rPr lang="en-BE" dirty="0"/>
              <a:t>Same problem but more resources</a:t>
            </a:r>
          </a:p>
          <a:p>
            <a:pPr lvl="1"/>
            <a:r>
              <a:rPr lang="en-BE" dirty="0"/>
              <a:t>Ideally:</a:t>
            </a:r>
          </a:p>
          <a:p>
            <a:pPr lvl="1"/>
            <a:endParaRPr lang="en-BE" dirty="0"/>
          </a:p>
          <a:p>
            <a:endParaRPr lang="en-BE" dirty="0"/>
          </a:p>
          <a:p>
            <a:r>
              <a:rPr lang="en-BE" b="1" dirty="0"/>
              <a:t>Weak Scaling</a:t>
            </a:r>
          </a:p>
          <a:p>
            <a:pPr lvl="1"/>
            <a:r>
              <a:rPr lang="en-BE" dirty="0"/>
              <a:t>Larger problem and more resources</a:t>
            </a:r>
          </a:p>
          <a:p>
            <a:pPr lvl="1"/>
            <a:r>
              <a:rPr lang="en-BE" dirty="0"/>
              <a:t>Ideally: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5DBA3D9-20FC-5249-BD70-AA0F32D0AEDB}"/>
              </a:ext>
            </a:extLst>
          </p:cNvPr>
          <p:cNvGrpSpPr/>
          <p:nvPr/>
        </p:nvGrpSpPr>
        <p:grpSpPr>
          <a:xfrm>
            <a:off x="3120533" y="2941769"/>
            <a:ext cx="3999436" cy="1714796"/>
            <a:chOff x="1527630" y="2348880"/>
            <a:chExt cx="5792166" cy="3247256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F08A0056-6476-B243-A37E-D90954F1785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01064967"/>
                </p:ext>
              </p:extLst>
            </p:nvPr>
          </p:nvGraphicFramePr>
          <p:xfrm>
            <a:off x="1907703" y="2348880"/>
            <a:ext cx="5412093" cy="32472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51E4CB-0702-6C49-9C31-489C20E60DD5}"/>
                </a:ext>
              </a:extLst>
            </p:cNvPr>
            <p:cNvSpPr txBox="1"/>
            <p:nvPr/>
          </p:nvSpPr>
          <p:spPr>
            <a:xfrm>
              <a:off x="3995937" y="5212425"/>
              <a:ext cx="1392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nr. processes</a:t>
              </a:r>
              <a:endParaRPr lang="nl-BE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7550D2-4E57-7D4D-9716-393A3A311AC5}"/>
                </a:ext>
              </a:extLst>
            </p:cNvPr>
            <p:cNvSpPr txBox="1"/>
            <p:nvPr/>
          </p:nvSpPr>
          <p:spPr>
            <a:xfrm rot="16200000">
              <a:off x="921822" y="4373645"/>
              <a:ext cx="1580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execution time</a:t>
              </a:r>
              <a:endParaRPr lang="nl-BE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F4CD22E-E446-8841-A507-2A2CCA298D40}"/>
              </a:ext>
            </a:extLst>
          </p:cNvPr>
          <p:cNvGrpSpPr/>
          <p:nvPr/>
        </p:nvGrpSpPr>
        <p:grpSpPr>
          <a:xfrm>
            <a:off x="3248042" y="5545056"/>
            <a:ext cx="3096344" cy="648072"/>
            <a:chOff x="1979712" y="5589240"/>
            <a:chExt cx="3096344" cy="64807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4F64CF-9A77-8D4F-91C6-7CCA789443CD}"/>
                </a:ext>
              </a:extLst>
            </p:cNvPr>
            <p:cNvSpPr txBox="1"/>
            <p:nvPr/>
          </p:nvSpPr>
          <p:spPr>
            <a:xfrm>
              <a:off x="1979712" y="5733256"/>
              <a:ext cx="1750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execution time </a:t>
              </a:r>
              <a:r>
                <a:rPr lang="en-US" dirty="0">
                  <a:sym typeface="Symbol"/>
                </a:rPr>
                <a:t></a:t>
              </a:r>
              <a:endParaRPr lang="nl-BE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905FC4-B25C-5447-BF48-26ADA9C1C017}"/>
                </a:ext>
              </a:extLst>
            </p:cNvPr>
            <p:cNvSpPr txBox="1"/>
            <p:nvPr/>
          </p:nvSpPr>
          <p:spPr>
            <a:xfrm>
              <a:off x="3730243" y="5589240"/>
              <a:ext cx="1230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system size</a:t>
              </a:r>
              <a:endParaRPr lang="nl-BE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85350E-2F43-E743-AC78-6B60D03C59BE}"/>
                </a:ext>
              </a:extLst>
            </p:cNvPr>
            <p:cNvSpPr txBox="1"/>
            <p:nvPr/>
          </p:nvSpPr>
          <p:spPr>
            <a:xfrm>
              <a:off x="3684008" y="5867980"/>
              <a:ext cx="13920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nr. processes</a:t>
              </a:r>
              <a:endParaRPr lang="nl-BE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88A322A-77B5-2D46-A0D7-82D62632B316}"/>
                </a:ext>
              </a:extLst>
            </p:cNvPr>
            <p:cNvCxnSpPr/>
            <p:nvPr/>
          </p:nvCxnSpPr>
          <p:spPr>
            <a:xfrm>
              <a:off x="3707904" y="5948181"/>
              <a:ext cx="136815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72088AA-E17D-0A40-8925-140BA60B8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4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89E03-8880-5546-B267-B654434C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Some definitions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3E0B54-BB73-AB48-9799-4D2877B2790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Parallel speedup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𝑺</m:t>
                    </m:r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/>
                      </a:rPr>
                      <m:t>𝒏</m:t>
                    </m:r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processes: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Ideally,</a:t>
                </a:r>
              </a:p>
              <a:p>
                <a:pPr lvl="1"/>
                <a:endParaRPr lang="en-US" dirty="0"/>
              </a:p>
              <a:p>
                <a:r>
                  <a:rPr lang="en-US" b="1" dirty="0"/>
                  <a:t>Parallel efficiency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/>
                      </a:rPr>
                      <m:t>𝑬</m:t>
                    </m:r>
                    <m:r>
                      <a:rPr lang="en-US" b="1" i="1" dirty="0">
                        <a:latin typeface="Cambria Math"/>
                      </a:rPr>
                      <m:t>(</m:t>
                    </m:r>
                    <m:r>
                      <a:rPr lang="en-US" b="1" i="1" dirty="0">
                        <a:latin typeface="Cambria Math"/>
                      </a:rPr>
                      <m:t>𝒏</m:t>
                    </m:r>
                    <m:r>
                      <a:rPr lang="en-US" b="1" i="1" dirty="0">
                        <a:latin typeface="Cambria Math"/>
                      </a:rPr>
                      <m:t>)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𝑛</m:t>
                    </m:r>
                  </m:oMath>
                </a14:m>
                <a:r>
                  <a:rPr lang="en-US" dirty="0"/>
                  <a:t> processes:</a:t>
                </a:r>
              </a:p>
              <a:p>
                <a:endParaRPr lang="en-US" dirty="0"/>
              </a:p>
              <a:p>
                <a:pPr lvl="1"/>
                <a:r>
                  <a:rPr lang="en-US" dirty="0"/>
                  <a:t>Ideally,</a:t>
                </a:r>
                <a:endParaRPr lang="nl-BE" dirty="0"/>
              </a:p>
              <a:p>
                <a:endParaRPr lang="en-B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D3E0B54-BB73-AB48-9799-4D2877B279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3" t="-101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FE347-3B1F-9945-AC91-EA5F1AF24C52}"/>
                  </a:ext>
                </a:extLst>
              </p:cNvPr>
              <p:cNvSpPr txBox="1"/>
              <p:nvPr/>
            </p:nvSpPr>
            <p:spPr>
              <a:xfrm>
                <a:off x="4007768" y="2584952"/>
                <a:ext cx="2088232" cy="969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𝑆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𝑛</m:t>
                      </m:r>
                      <m:r>
                        <a:rPr lang="en-US" sz="2800" b="0" i="1" smtClean="0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BE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FE347-3B1F-9945-AC91-EA5F1AF2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2584952"/>
                <a:ext cx="2088232" cy="969433"/>
              </a:xfrm>
              <a:prstGeom prst="rect">
                <a:avLst/>
              </a:prstGeom>
              <a:blipFill>
                <a:blip r:embed="rId3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AE5AE7-5BA2-A94B-B8D6-F74CA6AEBD20}"/>
                  </a:ext>
                </a:extLst>
              </p:cNvPr>
              <p:cNvSpPr txBox="1"/>
              <p:nvPr/>
            </p:nvSpPr>
            <p:spPr>
              <a:xfrm>
                <a:off x="3935760" y="3665072"/>
                <a:ext cx="20882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𝑆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𝑛</m:t>
                      </m:r>
                      <m:r>
                        <a:rPr lang="en-US" sz="2800" b="0" i="1" smtClean="0">
                          <a:latin typeface="Cambria Math"/>
                        </a:rPr>
                        <m:t>)=</m:t>
                      </m:r>
                      <m:r>
                        <a:rPr lang="en-US" sz="2800" b="0" i="1" smtClean="0">
                          <a:latin typeface="Cambria Math"/>
                        </a:rPr>
                        <m:t>𝑛</m:t>
                      </m:r>
                    </m:oMath>
                  </m:oMathPara>
                </a14:m>
                <a:endParaRPr lang="nl-BE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2AE5AE7-5BA2-A94B-B8D6-F74CA6AEB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5760" y="3665072"/>
                <a:ext cx="2088232" cy="523220"/>
              </a:xfrm>
              <a:prstGeom prst="rect">
                <a:avLst/>
              </a:prstGeom>
              <a:blipFill>
                <a:blip r:embed="rId4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F3D713-479B-CF45-BB95-2E5CD7E11370}"/>
                  </a:ext>
                </a:extLst>
              </p:cNvPr>
              <p:cNvSpPr txBox="1"/>
              <p:nvPr/>
            </p:nvSpPr>
            <p:spPr>
              <a:xfrm>
                <a:off x="4007768" y="4436666"/>
                <a:ext cx="2088232" cy="97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𝐸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𝑛</m:t>
                      </m:r>
                      <m:r>
                        <a:rPr lang="en-US" sz="2800" b="0" i="1" smtClean="0">
                          <a:latin typeface="Cambria Math"/>
                        </a:rPr>
                        <m:t>)=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BE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F3D713-479B-CF45-BB95-2E5CD7E11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68" y="4436666"/>
                <a:ext cx="2088232" cy="971741"/>
              </a:xfrm>
              <a:prstGeom prst="rect">
                <a:avLst/>
              </a:prstGeom>
              <a:blipFill>
                <a:blip r:embed="rId5"/>
                <a:stretch>
                  <a:fillRect b="-2597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C54CFE-71C4-954E-BD55-50170CEF7A6A}"/>
                  </a:ext>
                </a:extLst>
              </p:cNvPr>
              <p:cNvSpPr txBox="1"/>
              <p:nvPr/>
            </p:nvSpPr>
            <p:spPr>
              <a:xfrm>
                <a:off x="3863752" y="5569630"/>
                <a:ext cx="208823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𝐸</m:t>
                      </m:r>
                      <m:r>
                        <a:rPr lang="en-US" sz="2800" b="0" i="1" smtClean="0">
                          <a:latin typeface="Cambria Math"/>
                        </a:rPr>
                        <m:t>(</m:t>
                      </m:r>
                      <m:r>
                        <a:rPr lang="en-US" sz="2800" b="0" i="1" smtClean="0">
                          <a:latin typeface="Cambria Math"/>
                        </a:rPr>
                        <m:t>𝑛</m:t>
                      </m:r>
                      <m:r>
                        <a:rPr lang="en-US" sz="2800" b="0" i="1" smtClean="0">
                          <a:latin typeface="Cambria Math"/>
                        </a:rPr>
                        <m:t>)=1</m:t>
                      </m:r>
                    </m:oMath>
                  </m:oMathPara>
                </a14:m>
                <a:endParaRPr lang="nl-BE" sz="2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C54CFE-71C4-954E-BD55-50170CEF7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5569630"/>
                <a:ext cx="2088232" cy="523220"/>
              </a:xfrm>
              <a:prstGeom prst="rect">
                <a:avLst/>
              </a:prstGeom>
              <a:blipFill>
                <a:blip r:embed="rId6"/>
                <a:stretch>
                  <a:fillRect b="-19048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B77BE6C-D974-3C40-BA55-9ED37355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72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03226-B08A-3F43-962B-09818A4C3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BE" dirty="0"/>
              <a:t>Strong Scaling and Amdahl’s law</a:t>
            </a:r>
          </a:p>
        </p:txBody>
      </p:sp>
      <p:cxnSp>
        <p:nvCxnSpPr>
          <p:cNvPr id="2057" name="Straight Connector 74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6573" y="1895846"/>
            <a:ext cx="9784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7CB8711B-3878-DF4F-9185-1D689A3B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6320" y="2533474"/>
            <a:ext cx="3031484" cy="66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Content Placeholder 2053">
            <a:extLst>
              <a:ext uri="{FF2B5EF4-FFF2-40B4-BE49-F238E27FC236}">
                <a16:creationId xmlns:a16="http://schemas.microsoft.com/office/drawing/2014/main" id="{0F15BE72-1968-444D-AC6B-A52747D9C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0" y="2108201"/>
            <a:ext cx="6388260" cy="3760891"/>
          </a:xfrm>
        </p:spPr>
        <p:txBody>
          <a:bodyPr>
            <a:normAutofit/>
          </a:bodyPr>
          <a:lstStyle/>
          <a:p>
            <a:r>
              <a:rPr lang="en-US" dirty="0"/>
              <a:t>In general terms, Amdahl’s Law states that in parallelization, if P is the proportion of a system or program that can be made parallel, and 1-P is the proportion that remains serial, then the maximum speedup S(N) that can be achieved using N processors is:</a:t>
            </a:r>
          </a:p>
          <a:p>
            <a:r>
              <a:rPr lang="en-GB" dirty="0"/>
              <a:t>As </a:t>
            </a:r>
            <a:r>
              <a:rPr lang="en-GB" b="1" dirty="0"/>
              <a:t>N</a:t>
            </a:r>
            <a:r>
              <a:rPr lang="en-GB" dirty="0"/>
              <a:t> grows the speedup tends to </a:t>
            </a:r>
            <a:r>
              <a:rPr lang="en-GB" b="1" dirty="0"/>
              <a:t>1/(1-P)</a:t>
            </a:r>
            <a:r>
              <a:rPr lang="en-GB" dirty="0"/>
              <a:t>. </a:t>
            </a:r>
          </a:p>
        </p:txBody>
      </p:sp>
      <p:sp>
        <p:nvSpPr>
          <p:cNvPr id="2059" name="Rectangle 76">
            <a:extLst>
              <a:ext uri="{FF2B5EF4-FFF2-40B4-BE49-F238E27FC236}">
                <a16:creationId xmlns:a16="http://schemas.microsoft.com/office/drawing/2014/main" id="{0B2EDFE5-9478-4774-9D3D-FEC7DC70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DF98B-894B-2B42-8966-BD3A95B8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407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32B865-336B-7342-A6E9-76EAD6E09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en-BE" sz="4000"/>
              <a:t>Amdahl’s law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3FCA49FC-F604-43C0-960C-F04996DF6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Example: Speedup is limited by the total time needed for the sequential (serial) part of the program. For 10 hours of computing, if we can parallelize 9 hours of computing and 1 hour cannot be parallelized, then our maximum speedup is limited to 10 times as fast. If computers get faster the speedup itself stays the same.</a:t>
            </a:r>
            <a:endParaRPr lang="en-US" dirty="0"/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8485E31-7A34-E04C-ABA9-48F0AE64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671" y="643466"/>
            <a:ext cx="6678111" cy="52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B2BA44-ECAC-5C48-8F7B-FE6E9260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79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FDFA8D-C097-4B49-8402-77FD0AF14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BE" dirty="0"/>
              <a:t>It gets worse …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ECE9D-CF8F-394D-BFC1-C67C9FAE0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r>
              <a:rPr lang="en-US" dirty="0"/>
              <a:t>Overhead!</a:t>
            </a:r>
          </a:p>
          <a:p>
            <a:pPr lvl="1"/>
            <a:r>
              <a:rPr lang="en-US" dirty="0"/>
              <a:t>communication takes time</a:t>
            </a:r>
          </a:p>
          <a:p>
            <a:pPr lvl="2"/>
            <a:r>
              <a:rPr lang="en-US" dirty="0"/>
              <a:t>finite bandwidth</a:t>
            </a:r>
          </a:p>
          <a:p>
            <a:pPr lvl="2"/>
            <a:r>
              <a:rPr lang="en-US" dirty="0"/>
              <a:t>non-zero latency</a:t>
            </a:r>
          </a:p>
          <a:p>
            <a:pPr lvl="1"/>
            <a:r>
              <a:rPr lang="en-US" dirty="0"/>
              <a:t>resource contention</a:t>
            </a:r>
          </a:p>
          <a:p>
            <a:pPr lvl="2"/>
            <a:r>
              <a:rPr lang="en-US" dirty="0"/>
              <a:t>memory subsystem: L3 cache, RAM, QPI</a:t>
            </a:r>
          </a:p>
          <a:p>
            <a:pPr lvl="2"/>
            <a:r>
              <a:rPr lang="en-US" dirty="0"/>
              <a:t>network access</a:t>
            </a:r>
            <a:endParaRPr lang="nl-BE" dirty="0"/>
          </a:p>
          <a:p>
            <a:endParaRPr lang="en-B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F839951-8B89-3149-A6A0-89EF41EBE952}"/>
              </a:ext>
            </a:extLst>
          </p:cNvPr>
          <p:cNvGrpSpPr/>
          <p:nvPr/>
        </p:nvGrpSpPr>
        <p:grpSpPr>
          <a:xfrm>
            <a:off x="643192" y="1681353"/>
            <a:ext cx="5115347" cy="3175252"/>
            <a:chOff x="4139952" y="2780928"/>
            <a:chExt cx="4788024" cy="2972073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5A3538BF-5F34-744C-ACFD-6A27F4D67E4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83777278"/>
                </p:ext>
              </p:extLst>
            </p:nvPr>
          </p:nvGraphicFramePr>
          <p:xfrm>
            <a:off x="4355976" y="2780928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BE927C-F2F9-5B44-9608-B992AFD02306}"/>
                </a:ext>
              </a:extLst>
            </p:cNvPr>
            <p:cNvSpPr txBox="1"/>
            <p:nvPr/>
          </p:nvSpPr>
          <p:spPr>
            <a:xfrm>
              <a:off x="5868144" y="5445224"/>
              <a:ext cx="1123897" cy="30777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/>
                <a:t>nr. processes</a:t>
              </a:r>
              <a:endParaRPr lang="nl-BE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89E1BE4-C727-5149-A027-63616C2B3ADB}"/>
                </a:ext>
              </a:extLst>
            </p:cNvPr>
            <p:cNvSpPr txBox="1"/>
            <p:nvPr/>
          </p:nvSpPr>
          <p:spPr>
            <a:xfrm rot="16200000">
              <a:off x="3731892" y="3649267"/>
              <a:ext cx="1123897" cy="307777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dirty="0"/>
                <a:t>speedup</a:t>
              </a:r>
              <a:endParaRPr lang="nl-BE" sz="1600" dirty="0"/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A07599-283D-B24A-B36E-F9E247906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657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7617-F06C-114F-8448-47FB7A66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Picking the sweet spot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B981-9BAC-1743-8064-5C4606D61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64A597-6A5D-484F-B3DD-C3E21ED3D5A3}"/>
              </a:ext>
            </a:extLst>
          </p:cNvPr>
          <p:cNvGrpSpPr/>
          <p:nvPr/>
        </p:nvGrpSpPr>
        <p:grpSpPr>
          <a:xfrm>
            <a:off x="1201415" y="2297406"/>
            <a:ext cx="4039684" cy="2540025"/>
            <a:chOff x="591815" y="1844824"/>
            <a:chExt cx="4039684" cy="2540025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9C07179C-6DCD-0040-8D79-41A7C9C1D91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83973540"/>
                </p:ext>
              </p:extLst>
            </p:nvPr>
          </p:nvGraphicFramePr>
          <p:xfrm>
            <a:off x="899592" y="1844824"/>
            <a:ext cx="3731907" cy="22391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6C26558-DA48-454F-B2E8-9F7519447B51}"/>
                </a:ext>
              </a:extLst>
            </p:cNvPr>
            <p:cNvSpPr txBox="1"/>
            <p:nvPr/>
          </p:nvSpPr>
          <p:spPr>
            <a:xfrm>
              <a:off x="2339752" y="4077072"/>
              <a:ext cx="1123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nr. processes</a:t>
              </a:r>
              <a:endParaRPr lang="nl-BE" sz="1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2F51EC-55F9-3949-9FC2-483A9A0A7425}"/>
                </a:ext>
              </a:extLst>
            </p:cNvPr>
            <p:cNvSpPr txBox="1"/>
            <p:nvPr/>
          </p:nvSpPr>
          <p:spPr>
            <a:xfrm rot="16200000">
              <a:off x="339182" y="2724574"/>
              <a:ext cx="8130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speedup</a:t>
              </a:r>
              <a:endParaRPr lang="nl-BE" sz="1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152E132-C4A3-E64A-AD7C-120D2EAF8DFA}"/>
              </a:ext>
            </a:extLst>
          </p:cNvPr>
          <p:cNvGrpSpPr/>
          <p:nvPr/>
        </p:nvGrpSpPr>
        <p:grpSpPr>
          <a:xfrm>
            <a:off x="5998621" y="3269921"/>
            <a:ext cx="4682008" cy="2828057"/>
            <a:chOff x="4120208" y="3861048"/>
            <a:chExt cx="4682008" cy="2828057"/>
          </a:xfrm>
        </p:grpSpPr>
        <p:graphicFrame>
          <p:nvGraphicFramePr>
            <p:cNvPr id="9" name="Chart 8">
              <a:extLst>
                <a:ext uri="{FF2B5EF4-FFF2-40B4-BE49-F238E27FC236}">
                  <a16:creationId xmlns:a16="http://schemas.microsoft.com/office/drawing/2014/main" id="{C17A174F-1360-234B-ADB4-AAB958D4BE3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013694117"/>
                </p:ext>
              </p:extLst>
            </p:nvPr>
          </p:nvGraphicFramePr>
          <p:xfrm>
            <a:off x="4499992" y="3861048"/>
            <a:ext cx="4302224" cy="25813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7F8F7E-81F7-C041-BFE8-DDED9EAFC986}"/>
                </a:ext>
              </a:extLst>
            </p:cNvPr>
            <p:cNvSpPr txBox="1"/>
            <p:nvPr/>
          </p:nvSpPr>
          <p:spPr>
            <a:xfrm>
              <a:off x="6400431" y="6381328"/>
              <a:ext cx="1123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nr. processes</a:t>
              </a:r>
              <a:endParaRPr lang="nl-BE" sz="1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5CD3525-B611-E34A-83AE-996CD61A61CE}"/>
                </a:ext>
              </a:extLst>
            </p:cNvPr>
            <p:cNvSpPr txBox="1"/>
            <p:nvPr/>
          </p:nvSpPr>
          <p:spPr>
            <a:xfrm rot="16200000">
              <a:off x="3833976" y="4867361"/>
              <a:ext cx="880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efficiency</a:t>
              </a:r>
              <a:endParaRPr lang="nl-BE" sz="14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D1F99-5634-B848-8D11-34D68683C8FB}"/>
              </a:ext>
            </a:extLst>
          </p:cNvPr>
          <p:cNvSpPr/>
          <p:nvPr/>
        </p:nvSpPr>
        <p:spPr>
          <a:xfrm>
            <a:off x="6360149" y="4134017"/>
            <a:ext cx="4320480" cy="1296144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268364-3A03-0F47-93AC-5FD8DE31FA94}"/>
              </a:ext>
            </a:extLst>
          </p:cNvPr>
          <p:cNvGrpSpPr/>
          <p:nvPr/>
        </p:nvGrpSpPr>
        <p:grpSpPr>
          <a:xfrm>
            <a:off x="4245496" y="2035796"/>
            <a:ext cx="3357034" cy="523220"/>
            <a:chOff x="3635896" y="1556792"/>
            <a:chExt cx="3357034" cy="52322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DE0E36-D47F-EE47-9A54-853983ABEABF}"/>
                </a:ext>
              </a:extLst>
            </p:cNvPr>
            <p:cNvSpPr txBox="1"/>
            <p:nvPr/>
          </p:nvSpPr>
          <p:spPr>
            <a:xfrm>
              <a:off x="5220072" y="1556792"/>
              <a:ext cx="177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sweet spot</a:t>
              </a:r>
              <a:endParaRPr lang="nl-BE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E9DA4E-B43E-2F4A-B143-2F8B7F14B655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3635896" y="1818402"/>
              <a:ext cx="1584176" cy="26161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38D375-756A-1240-B4DD-4457B654135D}"/>
              </a:ext>
            </a:extLst>
          </p:cNvPr>
          <p:cNvGrpSpPr/>
          <p:nvPr/>
        </p:nvGrpSpPr>
        <p:grpSpPr>
          <a:xfrm>
            <a:off x="5987246" y="2188196"/>
            <a:ext cx="1615284" cy="360040"/>
            <a:chOff x="744214" y="1349152"/>
            <a:chExt cx="1615284" cy="36004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E064C9F-CE3D-DB46-BD04-5004316FD7F2}"/>
                </a:ext>
              </a:extLst>
            </p:cNvPr>
            <p:cNvCxnSpPr/>
            <p:nvPr/>
          </p:nvCxnSpPr>
          <p:spPr>
            <a:xfrm>
              <a:off x="899592" y="1349152"/>
              <a:ext cx="1459906" cy="3600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049F29E-1EB6-6843-9BC4-D7E6AED9CE65}"/>
                </a:ext>
              </a:extLst>
            </p:cNvPr>
            <p:cNvCxnSpPr/>
            <p:nvPr/>
          </p:nvCxnSpPr>
          <p:spPr>
            <a:xfrm flipV="1">
              <a:off x="744214" y="1349152"/>
              <a:ext cx="1459906" cy="36004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02ADEC-FA42-954D-8D7A-251E2F6E606A}"/>
              </a:ext>
            </a:extLst>
          </p:cNvPr>
          <p:cNvGrpSpPr/>
          <p:nvPr/>
        </p:nvGrpSpPr>
        <p:grpSpPr>
          <a:xfrm>
            <a:off x="7964088" y="2368216"/>
            <a:ext cx="2353931" cy="1603340"/>
            <a:chOff x="4638999" y="1556792"/>
            <a:chExt cx="2353931" cy="16033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016D1E2-DE8E-2746-B1AB-F4940C6ADAF9}"/>
                </a:ext>
              </a:extLst>
            </p:cNvPr>
            <p:cNvSpPr txBox="1"/>
            <p:nvPr/>
          </p:nvSpPr>
          <p:spPr>
            <a:xfrm>
              <a:off x="5220072" y="1556792"/>
              <a:ext cx="17728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00B050"/>
                  </a:solidFill>
                </a:rPr>
                <a:t>sweet spot</a:t>
              </a:r>
              <a:endParaRPr lang="nl-BE" sz="2800" dirty="0">
                <a:solidFill>
                  <a:srgbClr val="00B050"/>
                </a:solidFill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97CD6526-6614-1949-9935-B6F612CDB50C}"/>
                </a:ext>
              </a:extLst>
            </p:cNvPr>
            <p:cNvCxnSpPr>
              <a:stCxn id="26" idx="2"/>
            </p:cNvCxnSpPr>
            <p:nvPr/>
          </p:nvCxnSpPr>
          <p:spPr>
            <a:xfrm flipH="1">
              <a:off x="4638999" y="2080012"/>
              <a:ext cx="1467502" cy="108012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1DFD6E6-5BAE-334A-80C4-5B158F91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7CCD-5A9F-C943-9FCC-C982FF452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Weak Scaling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359EA-E6AF-3B4B-8D72-B8CADD375D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a system/problem of "size"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as before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𝑡𝑜𝑡𝑎𝑙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𝑒𝑟𝑖𝑎𝑙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𝑎𝑟𝑎𝑙𝑙𝑒𝑙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but now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is independent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𝑁</m:t>
                    </m:r>
                  </m:oMath>
                </a14:m>
                <a:r>
                  <a:rPr lang="en-US" dirty="0"/>
                  <a:t>, but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i="1">
                        <a:latin typeface="Cambria Math"/>
                      </a:rPr>
                      <m:t>𝑁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𝜏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now choose the number of processes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𝑛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𝑐𝑁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and hence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den>
                        </m:f>
                      </m:den>
                    </m:f>
                    <m:r>
                      <a:rPr lang="en-U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𝑐</m:t>
                            </m:r>
                          </m:den>
                        </m:f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~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𝑛</m:t>
                    </m:r>
                  </m:oMath>
                </a14:m>
                <a:endParaRPr lang="en-BE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7359EA-E6AF-3B4B-8D72-B8CADD375D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83" t="-1010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A5E418-D3EA-4F4A-B14A-B434DACA87B2}"/>
                  </a:ext>
                </a:extLst>
              </p:cNvPr>
              <p:cNvSpPr txBox="1"/>
              <p:nvPr/>
            </p:nvSpPr>
            <p:spPr>
              <a:xfrm>
                <a:off x="819001" y="5120641"/>
                <a:ext cx="5307479" cy="5232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Gustafson's law: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/>
                          </a:rPr>
                          <m:t>𝑁</m:t>
                        </m:r>
                      </m:e>
                    </m:d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/>
                      </a:rPr>
                      <m:t>(2</m:t>
                    </m:r>
                    <m:r>
                      <a:rPr lang="en-US" sz="2800" b="0" i="1" smtClean="0">
                        <a:latin typeface="Cambria Math"/>
                      </a:rPr>
                      <m:t>𝑁</m:t>
                    </m:r>
                    <m:r>
                      <a:rPr lang="en-US" sz="2800" b="0" i="1" smtClean="0">
                        <a:latin typeface="Cambria Math"/>
                      </a:rPr>
                      <m:t>)</m:t>
                    </m:r>
                  </m:oMath>
                </a14:m>
                <a:endParaRPr lang="nl-BE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A5E418-D3EA-4F4A-B14A-B434DACA8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01" y="5120641"/>
                <a:ext cx="5307479" cy="523220"/>
              </a:xfrm>
              <a:prstGeom prst="rect">
                <a:avLst/>
              </a:prstGeom>
              <a:blipFill>
                <a:blip r:embed="rId3"/>
                <a:stretch>
                  <a:fillRect l="-2143" t="-11628" b="-2790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9869EE1-4B57-C143-9F66-75814FCE318C}"/>
              </a:ext>
            </a:extLst>
          </p:cNvPr>
          <p:cNvSpPr/>
          <p:nvPr/>
        </p:nvSpPr>
        <p:spPr>
          <a:xfrm>
            <a:off x="6490914" y="46687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Scientist are interested in</a:t>
            </a:r>
          </a:p>
          <a:p>
            <a:pPr lvl="1"/>
            <a:r>
              <a:rPr lang="en-US" dirty="0"/>
              <a:t>studying larger systems/bigger data sets</a:t>
            </a:r>
          </a:p>
          <a:p>
            <a:pPr lvl="1"/>
            <a:r>
              <a:rPr lang="en-US" dirty="0"/>
              <a:t>increasing precision/resolution</a:t>
            </a:r>
          </a:p>
          <a:p>
            <a:pPr lvl="1"/>
            <a:r>
              <a:rPr lang="en-US" dirty="0"/>
              <a:t>…</a:t>
            </a:r>
            <a:endParaRPr lang="nl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95DD5-4046-8D4B-8244-7B49F675C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6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C934-86E1-7E4B-B755-68A65B71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Be careful!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3B342-F326-9E47-BC26-DD237795D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Scalability is key issue?????</a:t>
            </a:r>
          </a:p>
          <a:p>
            <a:r>
              <a:rPr lang="en-BE" dirty="0"/>
              <a:t>Single core performance is not important?????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852A4F-8619-1648-9048-5B463FDDC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36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2A55-81AB-7844-85D7-7B64EFAD8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Use Case Scalibility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BDD3A0B-8BFF-9941-8781-E4DD93E3C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593295"/>
              </p:ext>
            </p:extLst>
          </p:nvPr>
        </p:nvGraphicFramePr>
        <p:xfrm>
          <a:off x="4980973" y="2182091"/>
          <a:ext cx="5303837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9948A8-D6C7-1446-B5FE-995110B74C2B}"/>
              </a:ext>
            </a:extLst>
          </p:cNvPr>
          <p:cNvCxnSpPr/>
          <p:nvPr/>
        </p:nvCxnSpPr>
        <p:spPr>
          <a:xfrm flipV="1">
            <a:off x="9567989" y="2863975"/>
            <a:ext cx="0" cy="1403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AB40C11-8262-D24D-A37D-C12223B0368F}"/>
              </a:ext>
            </a:extLst>
          </p:cNvPr>
          <p:cNvSpPr txBox="1"/>
          <p:nvPr/>
        </p:nvSpPr>
        <p:spPr>
          <a:xfrm>
            <a:off x="8778240" y="3429000"/>
            <a:ext cx="265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Prepared for parallel era?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83F808-9513-CF4B-A22B-13FC236257DA}"/>
              </a:ext>
            </a:extLst>
          </p:cNvPr>
          <p:cNvSpPr/>
          <p:nvPr/>
        </p:nvSpPr>
        <p:spPr>
          <a:xfrm>
            <a:off x="745627" y="3105105"/>
            <a:ext cx="2910177" cy="153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DF7728-9DB6-374F-8CD7-FD13CDC5145B}"/>
              </a:ext>
            </a:extLst>
          </p:cNvPr>
          <p:cNvSpPr/>
          <p:nvPr/>
        </p:nvSpPr>
        <p:spPr>
          <a:xfrm>
            <a:off x="964314" y="3498574"/>
            <a:ext cx="196576" cy="1749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985D3C-32B0-FE43-A737-A23C9788145A}"/>
              </a:ext>
            </a:extLst>
          </p:cNvPr>
          <p:cNvGrpSpPr/>
          <p:nvPr/>
        </p:nvGrpSpPr>
        <p:grpSpPr>
          <a:xfrm>
            <a:off x="2909664" y="3283888"/>
            <a:ext cx="427528" cy="389615"/>
            <a:chOff x="960774" y="3283888"/>
            <a:chExt cx="427528" cy="389615"/>
          </a:xfrm>
        </p:grpSpPr>
        <p:sp>
          <p:nvSpPr>
            <p:cNvPr id="13" name="Rectangle 12" descr="CorCor">
              <a:extLst>
                <a:ext uri="{FF2B5EF4-FFF2-40B4-BE49-F238E27FC236}">
                  <a16:creationId xmlns:a16="http://schemas.microsoft.com/office/drawing/2014/main" id="{95D97DA7-D0D4-CE40-854B-75265A83829F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B97A42-95D8-6F41-8522-904561868EE2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9FDB51-2359-9C48-B396-5A780C969D06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FF7200-D93C-5A40-84B1-8541AD3B76D5}"/>
              </a:ext>
            </a:extLst>
          </p:cNvPr>
          <p:cNvGrpSpPr/>
          <p:nvPr/>
        </p:nvGrpSpPr>
        <p:grpSpPr>
          <a:xfrm>
            <a:off x="1592860" y="3283888"/>
            <a:ext cx="427528" cy="389615"/>
            <a:chOff x="960774" y="3283888"/>
            <a:chExt cx="427528" cy="389615"/>
          </a:xfrm>
        </p:grpSpPr>
        <p:sp>
          <p:nvSpPr>
            <p:cNvPr id="26" name="Rectangle 25" descr="CorCor">
              <a:extLst>
                <a:ext uri="{FF2B5EF4-FFF2-40B4-BE49-F238E27FC236}">
                  <a16:creationId xmlns:a16="http://schemas.microsoft.com/office/drawing/2014/main" id="{4D740613-2C2E-6940-B0E7-584A5818673C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CE35003-A4DD-3246-8602-59EA92E12A1A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B2E891-32F5-8345-84DD-CF0F2CB88EA7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42372E4-A643-1B47-9FE3-D550CB7F8AB7}"/>
              </a:ext>
            </a:extLst>
          </p:cNvPr>
          <p:cNvGrpSpPr/>
          <p:nvPr/>
        </p:nvGrpSpPr>
        <p:grpSpPr>
          <a:xfrm>
            <a:off x="2268326" y="3283888"/>
            <a:ext cx="427528" cy="389615"/>
            <a:chOff x="960774" y="3283888"/>
            <a:chExt cx="427528" cy="389615"/>
          </a:xfrm>
        </p:grpSpPr>
        <p:sp>
          <p:nvSpPr>
            <p:cNvPr id="30" name="Rectangle 29" descr="CorCor">
              <a:extLst>
                <a:ext uri="{FF2B5EF4-FFF2-40B4-BE49-F238E27FC236}">
                  <a16:creationId xmlns:a16="http://schemas.microsoft.com/office/drawing/2014/main" id="{D8298E7C-666E-5D45-83D7-3584A401DFB0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core2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29B8A65-9550-4346-9391-61336E4F4327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3C315C2-7BB5-1448-9A72-8F6D468B3F03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4731AE-E783-614A-999A-1D749C6A5366}"/>
              </a:ext>
            </a:extLst>
          </p:cNvPr>
          <p:cNvGrpSpPr/>
          <p:nvPr/>
        </p:nvGrpSpPr>
        <p:grpSpPr>
          <a:xfrm>
            <a:off x="960774" y="3283888"/>
            <a:ext cx="427528" cy="389615"/>
            <a:chOff x="960774" y="3283888"/>
            <a:chExt cx="427528" cy="389615"/>
          </a:xfrm>
        </p:grpSpPr>
        <p:sp>
          <p:nvSpPr>
            <p:cNvPr id="34" name="Rectangle 33" descr="CorCor">
              <a:extLst>
                <a:ext uri="{FF2B5EF4-FFF2-40B4-BE49-F238E27FC236}">
                  <a16:creationId xmlns:a16="http://schemas.microsoft.com/office/drawing/2014/main" id="{CAF06EBC-1DDD-0542-8CA5-C6D40EF43023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core0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BB1020-AC97-4D44-9C14-6211A8710AED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48A818B-0D1D-AA4A-A997-4ECC2A9E7964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ED326E4-F636-754B-9A4F-D2D70A6BBD8C}"/>
              </a:ext>
            </a:extLst>
          </p:cNvPr>
          <p:cNvGrpSpPr/>
          <p:nvPr/>
        </p:nvGrpSpPr>
        <p:grpSpPr>
          <a:xfrm>
            <a:off x="2916416" y="4066970"/>
            <a:ext cx="427528" cy="389615"/>
            <a:chOff x="960774" y="3283888"/>
            <a:chExt cx="427528" cy="389615"/>
          </a:xfrm>
        </p:grpSpPr>
        <p:sp>
          <p:nvSpPr>
            <p:cNvPr id="38" name="Rectangle 37" descr="CorCor">
              <a:extLst>
                <a:ext uri="{FF2B5EF4-FFF2-40B4-BE49-F238E27FC236}">
                  <a16:creationId xmlns:a16="http://schemas.microsoft.com/office/drawing/2014/main" id="{A7E1DC4C-46ED-E947-B942-46BEC0DD809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core7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7C5F5DB-C8DE-304B-86F7-334082CF47F1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F3EBE5-6EBB-1C44-931A-551158994141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4687CC-8461-4844-97BF-831949733A28}"/>
              </a:ext>
            </a:extLst>
          </p:cNvPr>
          <p:cNvGrpSpPr/>
          <p:nvPr/>
        </p:nvGrpSpPr>
        <p:grpSpPr>
          <a:xfrm>
            <a:off x="1599612" y="4066970"/>
            <a:ext cx="427528" cy="389615"/>
            <a:chOff x="960774" y="3283888"/>
            <a:chExt cx="427528" cy="389615"/>
          </a:xfrm>
        </p:grpSpPr>
        <p:sp>
          <p:nvSpPr>
            <p:cNvPr id="42" name="Rectangle 41" descr="CorCor">
              <a:extLst>
                <a:ext uri="{FF2B5EF4-FFF2-40B4-BE49-F238E27FC236}">
                  <a16:creationId xmlns:a16="http://schemas.microsoft.com/office/drawing/2014/main" id="{1E6BD0F3-C620-1D43-B4A0-4C2C7D982F41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core5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B3DAA18-43FC-AA41-82DA-E7E161189FE4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190F0F-D425-304D-B1F8-CE492F883845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18819C0-45E3-1542-B2A2-99D6DE4F464E}"/>
              </a:ext>
            </a:extLst>
          </p:cNvPr>
          <p:cNvGrpSpPr/>
          <p:nvPr/>
        </p:nvGrpSpPr>
        <p:grpSpPr>
          <a:xfrm>
            <a:off x="2275078" y="4066970"/>
            <a:ext cx="427528" cy="389615"/>
            <a:chOff x="960774" y="3283888"/>
            <a:chExt cx="427528" cy="389615"/>
          </a:xfrm>
        </p:grpSpPr>
        <p:sp>
          <p:nvSpPr>
            <p:cNvPr id="46" name="Rectangle 45" descr="CorCor">
              <a:extLst>
                <a:ext uri="{FF2B5EF4-FFF2-40B4-BE49-F238E27FC236}">
                  <a16:creationId xmlns:a16="http://schemas.microsoft.com/office/drawing/2014/main" id="{DB668FB8-F4A9-1F41-BF5E-5CA736E23162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core6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8B34D8C-F43D-C945-9A48-226DF0F7588A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040BADC-E749-664D-956F-253D4DFFF031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4E18781-1B75-384C-A94C-10E5CD62087C}"/>
              </a:ext>
            </a:extLst>
          </p:cNvPr>
          <p:cNvGrpSpPr/>
          <p:nvPr/>
        </p:nvGrpSpPr>
        <p:grpSpPr>
          <a:xfrm>
            <a:off x="967526" y="4066970"/>
            <a:ext cx="427528" cy="389615"/>
            <a:chOff x="960774" y="3283888"/>
            <a:chExt cx="427528" cy="389615"/>
          </a:xfrm>
        </p:grpSpPr>
        <p:sp>
          <p:nvSpPr>
            <p:cNvPr id="50" name="Rectangle 49" descr="CorCor">
              <a:extLst>
                <a:ext uri="{FF2B5EF4-FFF2-40B4-BE49-F238E27FC236}">
                  <a16:creationId xmlns:a16="http://schemas.microsoft.com/office/drawing/2014/main" id="{08C54F33-3FD6-BB4D-94A1-9988A4CDA9E2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core4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41E5A9C-40C7-7643-9B9B-33A873E40A9B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E46528-4195-A84B-85A0-D3DE1A4BF127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D0569EB-07C4-5E4F-BAED-A2D22E027B6D}"/>
              </a:ext>
            </a:extLst>
          </p:cNvPr>
          <p:cNvSpPr/>
          <p:nvPr/>
        </p:nvSpPr>
        <p:spPr>
          <a:xfrm>
            <a:off x="960774" y="3798332"/>
            <a:ext cx="2373850" cy="1548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L3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E28C315-6AED-6048-B2AD-8B5E9B6802E1}"/>
              </a:ext>
            </a:extLst>
          </p:cNvPr>
          <p:cNvCxnSpPr/>
          <p:nvPr/>
        </p:nvCxnSpPr>
        <p:spPr>
          <a:xfrm>
            <a:off x="1599612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DBD1FBB-C891-9B4E-98C2-C059ECC08077}"/>
              </a:ext>
            </a:extLst>
          </p:cNvPr>
          <p:cNvCxnSpPr/>
          <p:nvPr/>
        </p:nvCxnSpPr>
        <p:spPr>
          <a:xfrm>
            <a:off x="2024572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5BBEFCF-B3A5-9D40-BB07-9FFAC2EC8FC9}"/>
              </a:ext>
            </a:extLst>
          </p:cNvPr>
          <p:cNvCxnSpPr/>
          <p:nvPr/>
        </p:nvCxnSpPr>
        <p:spPr>
          <a:xfrm>
            <a:off x="2389408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77CD1286-3542-094B-B859-8C089B664D45}"/>
              </a:ext>
            </a:extLst>
          </p:cNvPr>
          <p:cNvCxnSpPr/>
          <p:nvPr/>
        </p:nvCxnSpPr>
        <p:spPr>
          <a:xfrm>
            <a:off x="2791190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E621DED-E8BF-CB4E-B1ED-26A8C4ABED97}"/>
              </a:ext>
            </a:extLst>
          </p:cNvPr>
          <p:cNvSpPr/>
          <p:nvPr/>
        </p:nvSpPr>
        <p:spPr>
          <a:xfrm>
            <a:off x="1198478" y="5144655"/>
            <a:ext cx="2061958" cy="7982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Main Memory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891ACC-919F-AF4F-A2A5-CC9124308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51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A93D6-E8B4-4E4B-A895-D39330BE7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Use Case Scalibility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CA3ABCA-996E-BB4B-8FA8-7B01C5F03A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637622"/>
              </p:ext>
            </p:extLst>
          </p:nvPr>
        </p:nvGraphicFramePr>
        <p:xfrm>
          <a:off x="5116945" y="2182091"/>
          <a:ext cx="5678199" cy="376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723175D-D282-4542-AEB8-A4B0ED3B35CF}"/>
              </a:ext>
            </a:extLst>
          </p:cNvPr>
          <p:cNvSpPr/>
          <p:nvPr/>
        </p:nvSpPr>
        <p:spPr>
          <a:xfrm>
            <a:off x="745627" y="3105105"/>
            <a:ext cx="2910177" cy="15346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ADE96-504A-0447-81BF-6A0E1B0F160C}"/>
              </a:ext>
            </a:extLst>
          </p:cNvPr>
          <p:cNvSpPr/>
          <p:nvPr/>
        </p:nvSpPr>
        <p:spPr>
          <a:xfrm>
            <a:off x="964314" y="3498574"/>
            <a:ext cx="196576" cy="1749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4830E2-2CDF-8C41-93F1-9E05C27A5B4E}"/>
              </a:ext>
            </a:extLst>
          </p:cNvPr>
          <p:cNvGrpSpPr/>
          <p:nvPr/>
        </p:nvGrpSpPr>
        <p:grpSpPr>
          <a:xfrm>
            <a:off x="2909664" y="3283888"/>
            <a:ext cx="427528" cy="389615"/>
            <a:chOff x="960774" y="3283888"/>
            <a:chExt cx="427528" cy="389615"/>
          </a:xfrm>
        </p:grpSpPr>
        <p:sp>
          <p:nvSpPr>
            <p:cNvPr id="8" name="Rectangle 7" descr="CorCor">
              <a:extLst>
                <a:ext uri="{FF2B5EF4-FFF2-40B4-BE49-F238E27FC236}">
                  <a16:creationId xmlns:a16="http://schemas.microsoft.com/office/drawing/2014/main" id="{BBF11FCB-7284-6548-8EBC-B15E5DEECD3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17CB22-B240-784A-AF58-0D266374D2F6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E320F5-6C95-A546-895C-E44E9EAB1D0B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6FF75A-B8E6-0642-B56D-3822A0889ED9}"/>
              </a:ext>
            </a:extLst>
          </p:cNvPr>
          <p:cNvGrpSpPr/>
          <p:nvPr/>
        </p:nvGrpSpPr>
        <p:grpSpPr>
          <a:xfrm>
            <a:off x="1592860" y="3283888"/>
            <a:ext cx="427528" cy="389615"/>
            <a:chOff x="960774" y="3283888"/>
            <a:chExt cx="427528" cy="389615"/>
          </a:xfrm>
        </p:grpSpPr>
        <p:sp>
          <p:nvSpPr>
            <p:cNvPr id="12" name="Rectangle 11" descr="CorCor">
              <a:extLst>
                <a:ext uri="{FF2B5EF4-FFF2-40B4-BE49-F238E27FC236}">
                  <a16:creationId xmlns:a16="http://schemas.microsoft.com/office/drawing/2014/main" id="{79F9FCF6-6EBB-4F42-8276-6E77E8F476E3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31E73B4-CD53-9241-9DD6-A850B990B611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5433B9-BCFA-9740-99AF-852A60E1EA4A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91C87A-47D0-894F-8130-E4D917B2832E}"/>
              </a:ext>
            </a:extLst>
          </p:cNvPr>
          <p:cNvGrpSpPr/>
          <p:nvPr/>
        </p:nvGrpSpPr>
        <p:grpSpPr>
          <a:xfrm>
            <a:off x="2268326" y="3283888"/>
            <a:ext cx="427528" cy="389615"/>
            <a:chOff x="960774" y="3283888"/>
            <a:chExt cx="427528" cy="389615"/>
          </a:xfrm>
        </p:grpSpPr>
        <p:sp>
          <p:nvSpPr>
            <p:cNvPr id="16" name="Rectangle 15" descr="CorCor">
              <a:extLst>
                <a:ext uri="{FF2B5EF4-FFF2-40B4-BE49-F238E27FC236}">
                  <a16:creationId xmlns:a16="http://schemas.microsoft.com/office/drawing/2014/main" id="{030EFDC9-BC55-7F4B-8D85-89E2EC19E422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576B9B-D929-AF43-82B1-47D04C13AA3D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176F40B-635A-E54A-A1B9-F7B641B62A9B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B1152D-9540-8348-84D0-24547752BBFE}"/>
              </a:ext>
            </a:extLst>
          </p:cNvPr>
          <p:cNvGrpSpPr/>
          <p:nvPr/>
        </p:nvGrpSpPr>
        <p:grpSpPr>
          <a:xfrm>
            <a:off x="960774" y="3283888"/>
            <a:ext cx="427528" cy="389615"/>
            <a:chOff x="960774" y="3283888"/>
            <a:chExt cx="427528" cy="389615"/>
          </a:xfrm>
        </p:grpSpPr>
        <p:sp>
          <p:nvSpPr>
            <p:cNvPr id="20" name="Rectangle 19" descr="CorCor">
              <a:extLst>
                <a:ext uri="{FF2B5EF4-FFF2-40B4-BE49-F238E27FC236}">
                  <a16:creationId xmlns:a16="http://schemas.microsoft.com/office/drawing/2014/main" id="{371FA743-FC1E-C148-808A-4F6F02D4E6D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core0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D885D7-162B-8244-B55E-39096C48E362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25A292D-E7BD-BC45-9B97-33F245EF02E8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EB373C1-D849-7344-A482-845B6DEB4767}"/>
              </a:ext>
            </a:extLst>
          </p:cNvPr>
          <p:cNvGrpSpPr/>
          <p:nvPr/>
        </p:nvGrpSpPr>
        <p:grpSpPr>
          <a:xfrm>
            <a:off x="2916416" y="4066970"/>
            <a:ext cx="427528" cy="389615"/>
            <a:chOff x="960774" y="3283888"/>
            <a:chExt cx="427528" cy="389615"/>
          </a:xfrm>
        </p:grpSpPr>
        <p:sp>
          <p:nvSpPr>
            <p:cNvPr id="24" name="Rectangle 23" descr="CorCor">
              <a:extLst>
                <a:ext uri="{FF2B5EF4-FFF2-40B4-BE49-F238E27FC236}">
                  <a16:creationId xmlns:a16="http://schemas.microsoft.com/office/drawing/2014/main" id="{ED7ECCC7-050C-CE42-80FA-97D51347ADD3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core7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459A13-28C7-254D-A551-43A3D09CD803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10FFE74-5591-7C47-85EB-DA3A5AD3864D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C5451DC-3B6A-864E-9A3E-CD49B50C6E9A}"/>
              </a:ext>
            </a:extLst>
          </p:cNvPr>
          <p:cNvGrpSpPr/>
          <p:nvPr/>
        </p:nvGrpSpPr>
        <p:grpSpPr>
          <a:xfrm>
            <a:off x="1599612" y="4066970"/>
            <a:ext cx="427528" cy="389615"/>
            <a:chOff x="960774" y="3283888"/>
            <a:chExt cx="427528" cy="389615"/>
          </a:xfrm>
        </p:grpSpPr>
        <p:sp>
          <p:nvSpPr>
            <p:cNvPr id="28" name="Rectangle 27" descr="CorCor">
              <a:extLst>
                <a:ext uri="{FF2B5EF4-FFF2-40B4-BE49-F238E27FC236}">
                  <a16:creationId xmlns:a16="http://schemas.microsoft.com/office/drawing/2014/main" id="{C84CB811-464E-F94B-84CF-5AE8171FAA5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core5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3C2475A-817D-6948-B44D-959D5B40F5D7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B45EA12-611A-3A42-9B3C-8B2A28CFFB0E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404D605-309E-8D42-922B-468230C07255}"/>
              </a:ext>
            </a:extLst>
          </p:cNvPr>
          <p:cNvGrpSpPr/>
          <p:nvPr/>
        </p:nvGrpSpPr>
        <p:grpSpPr>
          <a:xfrm>
            <a:off x="2275078" y="4066970"/>
            <a:ext cx="427528" cy="389615"/>
            <a:chOff x="960774" y="3283888"/>
            <a:chExt cx="427528" cy="389615"/>
          </a:xfrm>
        </p:grpSpPr>
        <p:sp>
          <p:nvSpPr>
            <p:cNvPr id="32" name="Rectangle 31" descr="CorCor">
              <a:extLst>
                <a:ext uri="{FF2B5EF4-FFF2-40B4-BE49-F238E27FC236}">
                  <a16:creationId xmlns:a16="http://schemas.microsoft.com/office/drawing/2014/main" id="{0CC53BAC-25A6-EA4E-81A4-1CF68186ECD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core6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82EB7F-E075-0D4D-8ECE-1F7B0983BD2D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BCF46C2-92D6-4246-A287-F1EACFC8FD9D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B239E0-299D-3F42-AA07-3C608373D25E}"/>
              </a:ext>
            </a:extLst>
          </p:cNvPr>
          <p:cNvGrpSpPr/>
          <p:nvPr/>
        </p:nvGrpSpPr>
        <p:grpSpPr>
          <a:xfrm>
            <a:off x="967526" y="4066970"/>
            <a:ext cx="427528" cy="389615"/>
            <a:chOff x="960774" y="3283888"/>
            <a:chExt cx="427528" cy="389615"/>
          </a:xfrm>
        </p:grpSpPr>
        <p:sp>
          <p:nvSpPr>
            <p:cNvPr id="36" name="Rectangle 35" descr="CorCor">
              <a:extLst>
                <a:ext uri="{FF2B5EF4-FFF2-40B4-BE49-F238E27FC236}">
                  <a16:creationId xmlns:a16="http://schemas.microsoft.com/office/drawing/2014/main" id="{0E50052B-8D24-9E4D-B68E-A714049E967E}"/>
                </a:ext>
              </a:extLst>
            </p:cNvPr>
            <p:cNvSpPr/>
            <p:nvPr/>
          </p:nvSpPr>
          <p:spPr>
            <a:xfrm>
              <a:off x="964314" y="3283888"/>
              <a:ext cx="421420" cy="21468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800" dirty="0"/>
                <a:t>core4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94CC62B-D3DD-5C47-BDFC-AF349030562B}"/>
                </a:ext>
              </a:extLst>
            </p:cNvPr>
            <p:cNvSpPr/>
            <p:nvPr/>
          </p:nvSpPr>
          <p:spPr>
            <a:xfrm>
              <a:off x="1191726" y="3498574"/>
              <a:ext cx="196576" cy="174929"/>
            </a:xfrm>
            <a:prstGeom prst="rec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L2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05BFD06-E17E-2B4C-B5D4-350854C1EC95}"/>
                </a:ext>
              </a:extLst>
            </p:cNvPr>
            <p:cNvSpPr/>
            <p:nvPr/>
          </p:nvSpPr>
          <p:spPr>
            <a:xfrm>
              <a:off x="960774" y="3498573"/>
              <a:ext cx="212480" cy="17492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sz="500" dirty="0"/>
                <a:t>L1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5D4A7FF-F831-3A49-884F-7302B1B87F18}"/>
              </a:ext>
            </a:extLst>
          </p:cNvPr>
          <p:cNvSpPr/>
          <p:nvPr/>
        </p:nvSpPr>
        <p:spPr>
          <a:xfrm>
            <a:off x="960774" y="3798332"/>
            <a:ext cx="2373850" cy="1548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L3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DB1764B-1825-6F46-B10C-2D659530B060}"/>
              </a:ext>
            </a:extLst>
          </p:cNvPr>
          <p:cNvCxnSpPr/>
          <p:nvPr/>
        </p:nvCxnSpPr>
        <p:spPr>
          <a:xfrm>
            <a:off x="1599612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926EC00-C95E-C046-BA77-3CD03D15CF06}"/>
              </a:ext>
            </a:extLst>
          </p:cNvPr>
          <p:cNvCxnSpPr/>
          <p:nvPr/>
        </p:nvCxnSpPr>
        <p:spPr>
          <a:xfrm>
            <a:off x="2024572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5B673D8-28A2-8548-B811-2DEB96C4818D}"/>
              </a:ext>
            </a:extLst>
          </p:cNvPr>
          <p:cNvCxnSpPr/>
          <p:nvPr/>
        </p:nvCxnSpPr>
        <p:spPr>
          <a:xfrm>
            <a:off x="2389408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84B1B5F-5481-D148-8E73-03CB988CC915}"/>
              </a:ext>
            </a:extLst>
          </p:cNvPr>
          <p:cNvCxnSpPr/>
          <p:nvPr/>
        </p:nvCxnSpPr>
        <p:spPr>
          <a:xfrm>
            <a:off x="2791190" y="4639707"/>
            <a:ext cx="0" cy="504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55037645-001D-BB44-93E6-18436068B78E}"/>
              </a:ext>
            </a:extLst>
          </p:cNvPr>
          <p:cNvSpPr/>
          <p:nvPr/>
        </p:nvSpPr>
        <p:spPr>
          <a:xfrm>
            <a:off x="1198478" y="5144655"/>
            <a:ext cx="2061958" cy="7982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Main Memory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AED342D-43E9-A147-AE50-2678A8D14B12}"/>
              </a:ext>
            </a:extLst>
          </p:cNvPr>
          <p:cNvCxnSpPr/>
          <p:nvPr/>
        </p:nvCxnSpPr>
        <p:spPr>
          <a:xfrm flipV="1">
            <a:off x="6126480" y="4456584"/>
            <a:ext cx="0" cy="68807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0F218D-95C8-3441-B763-94DEB2517588}"/>
              </a:ext>
            </a:extLst>
          </p:cNvPr>
          <p:cNvCxnSpPr>
            <a:cxnSpLocks/>
          </p:cNvCxnSpPr>
          <p:nvPr/>
        </p:nvCxnSpPr>
        <p:spPr>
          <a:xfrm flipV="1">
            <a:off x="10158152" y="2810503"/>
            <a:ext cx="0" cy="164608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9EBB2E1-DF20-CA47-A21F-7FECD243ABA8}"/>
              </a:ext>
            </a:extLst>
          </p:cNvPr>
          <p:cNvCxnSpPr/>
          <p:nvPr/>
        </p:nvCxnSpPr>
        <p:spPr>
          <a:xfrm>
            <a:off x="5828145" y="2595418"/>
            <a:ext cx="458123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A534561-B002-514D-BA80-9F5F6D037BB7}"/>
              </a:ext>
            </a:extLst>
          </p:cNvPr>
          <p:cNvSpPr txBox="1"/>
          <p:nvPr/>
        </p:nvSpPr>
        <p:spPr>
          <a:xfrm>
            <a:off x="10572787" y="2450407"/>
            <a:ext cx="1081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Max Perf.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F917FA-7654-064B-A15D-39B96D273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650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6988-6304-AC4F-8258-67CCDECD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solidFill>
                  <a:schemeClr val="tx1"/>
                </a:solidFill>
              </a:rPr>
              <a:t>Introduction to High-Performance Computing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7D66-383C-864E-B837-4F90B14A2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Introduction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General concepts of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is a cluster?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are Accelerators?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BE" dirty="0"/>
              <a:t>CPU vs GPU architecture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Python and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Discussion and Q&amp;A</a:t>
            </a:r>
          </a:p>
          <a:p>
            <a:pPr>
              <a:buFont typeface="Arial" panose="020B0604020202020204" pitchFamily="34" charset="0"/>
              <a:buChar char="•"/>
            </a:pP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2903-74C4-D147-8F03-86AE226F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58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DC39-CAAC-374E-8DBA-404218E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General concepts of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4CB9-0E9D-FC42-9EF1-108F872A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/>
              <a:t>Moore’s law</a:t>
            </a:r>
          </a:p>
          <a:p>
            <a:r>
              <a:rPr lang="en-BE" dirty="0"/>
              <a:t>Parallel computing</a:t>
            </a:r>
          </a:p>
          <a:p>
            <a:r>
              <a:rPr lang="en-BE" dirty="0"/>
              <a:t>Amdahl’s law</a:t>
            </a:r>
          </a:p>
          <a:p>
            <a:r>
              <a:rPr lang="en-BE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1EC-1D44-7E4B-ABE6-79F8D0B8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64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6988-6304-AC4F-8258-67CCDECD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solidFill>
                  <a:schemeClr val="tx1"/>
                </a:solidFill>
              </a:rPr>
              <a:t>Introduction to High-Performance Computing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7D66-383C-864E-B837-4F90B14A2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Introduction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General concepts of HPC: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is a cluster?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are Accelerators?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BE" dirty="0"/>
              <a:t>CPU vs GPU architecture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Python and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Discussion and Q&amp;A</a:t>
            </a:r>
          </a:p>
          <a:p>
            <a:pPr>
              <a:buFont typeface="Arial" panose="020B0604020202020204" pitchFamily="34" charset="0"/>
              <a:buChar char="•"/>
            </a:pP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2903-74C4-D147-8F03-86AE226F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27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4FAA6B4-BAFB-4474-9B14-DC83A9096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5BFA65-E70A-CB42-9933-61D236CC9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BE"/>
              <a:t>What is a cluster?</a:t>
            </a:r>
            <a:endParaRPr lang="en-BE" dirty="0"/>
          </a:p>
        </p:txBody>
      </p:sp>
      <p:cxnSp>
        <p:nvCxnSpPr>
          <p:cNvPr id="137" name="!!Straight Connector">
            <a:extLst>
              <a:ext uri="{FF2B5EF4-FFF2-40B4-BE49-F238E27FC236}">
                <a16:creationId xmlns:a16="http://schemas.microsoft.com/office/drawing/2014/main" id="{4364CDC3-ADB0-4691-9286-5925F160C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6A6F9-3A6A-4347-994D-3432B690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5575367" cy="37608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400" dirty="0"/>
              <a:t>Many independent computers, i.e., compute nodes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each with its own operating system, memory, hard disk,…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Interconnected via fast network</a:t>
            </a:r>
          </a:p>
          <a:p>
            <a:pPr lvl="1">
              <a:lnSpc>
                <a:spcPct val="100000"/>
              </a:lnSpc>
            </a:pPr>
            <a:r>
              <a:rPr lang="en-GB" sz="1400" dirty="0" err="1"/>
              <a:t>E.g</a:t>
            </a:r>
            <a:r>
              <a:rPr lang="en-GB" sz="1400" dirty="0"/>
              <a:t> </a:t>
            </a:r>
            <a:r>
              <a:rPr lang="en-GB" sz="1400" dirty="0" err="1"/>
              <a:t>Infiniband</a:t>
            </a:r>
            <a:endParaRPr lang="en-GB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Accessed via login nodes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For job submission, debugging, pre/post processing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Possible shared resources</a:t>
            </a:r>
          </a:p>
          <a:p>
            <a:pPr marL="201168" lvl="1" indent="0">
              <a:lnSpc>
                <a:spcPct val="100000"/>
              </a:lnSpc>
              <a:buNone/>
            </a:pPr>
            <a:endParaRPr lang="en-GB" sz="1400" dirty="0"/>
          </a:p>
          <a:p>
            <a:pPr>
              <a:lnSpc>
                <a:spcPct val="100000"/>
              </a:lnSpc>
            </a:pPr>
            <a:r>
              <a:rPr lang="en-GB" sz="1400" dirty="0"/>
              <a:t>Administrated using service nodes</a:t>
            </a:r>
          </a:p>
          <a:p>
            <a:pPr lvl="1">
              <a:lnSpc>
                <a:spcPct val="100000"/>
              </a:lnSpc>
            </a:pPr>
            <a:r>
              <a:rPr lang="en-GB" sz="1400" dirty="0"/>
              <a:t>Queue system, job scheduler, user management,…</a:t>
            </a:r>
          </a:p>
          <a:p>
            <a:pPr>
              <a:lnSpc>
                <a:spcPct val="100000"/>
              </a:lnSpc>
            </a:pPr>
            <a:r>
              <a:rPr lang="en-GB" sz="1400" dirty="0"/>
              <a:t>Storage system</a:t>
            </a:r>
            <a:endParaRPr lang="en-BE" sz="1400" dirty="0"/>
          </a:p>
        </p:txBody>
      </p:sp>
      <p:pic>
        <p:nvPicPr>
          <p:cNvPr id="4098" name="Picture 2" descr="Virtualizing High Performance Computing | HPC | VMware | BE">
            <a:extLst>
              <a:ext uri="{FF2B5EF4-FFF2-40B4-BE49-F238E27FC236}">
                <a16:creationId xmlns:a16="http://schemas.microsoft.com/office/drawing/2014/main" id="{67D278DB-5317-B64A-A3E4-AC067A980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4" r="27783"/>
          <a:stretch/>
        </p:blipFill>
        <p:spPr bwMode="auto">
          <a:xfrm>
            <a:off x="7534656" y="2108200"/>
            <a:ext cx="3621024" cy="360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DB148495-5F82-48E2-A76C-C8E1C8949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8D11F-2DC9-FA40-BAE1-BB91EF1CB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23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3" name="Straight Connector 192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4" name="Rectangle 193">
            <a:extLst>
              <a:ext uri="{FF2B5EF4-FFF2-40B4-BE49-F238E27FC236}">
                <a16:creationId xmlns:a16="http://schemas.microsoft.com/office/drawing/2014/main" id="{33428ACC-71EC-4171-9527-10983BA6B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3F580-5E99-D74D-977A-B7D63C32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8"/>
            <a:ext cx="3401961" cy="349479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Bird’s eye view of HPC cluster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0ABE7B-1009-F948-BB0A-C0DDBDCE7D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791084"/>
            <a:ext cx="6912217" cy="475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BA22713B-ABB6-4391-97F9-0449A2B9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294754"/>
            <a:ext cx="32004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Rectangle 195">
            <a:extLst>
              <a:ext uri="{FF2B5EF4-FFF2-40B4-BE49-F238E27FC236}">
                <a16:creationId xmlns:a16="http://schemas.microsoft.com/office/drawing/2014/main" id="{8D4480B4-953D-41FA-9052-09AB3A026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F54416-699A-834F-BC29-73BA24AB8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6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73056-CB1D-E54E-A9E8-D9F37303E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Why do you need a cluster?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AACE6-9B44-5C43-A88B-C98B5B0FF5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perform computations that don’t fit on desktop</a:t>
            </a:r>
          </a:p>
          <a:p>
            <a:pPr lvl="1"/>
            <a:r>
              <a:rPr lang="en-GB" dirty="0"/>
              <a:t>Studying large systems (compute/memory intensive)</a:t>
            </a:r>
          </a:p>
          <a:p>
            <a:pPr lvl="1"/>
            <a:r>
              <a:rPr lang="en-GB" dirty="0"/>
              <a:t>Complicated models (compute intensive)</a:t>
            </a:r>
          </a:p>
          <a:p>
            <a:pPr lvl="1"/>
            <a:r>
              <a:rPr lang="en-GB" dirty="0"/>
              <a:t>Many independent settings/parameters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2C142-74BA-E747-869F-25579427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4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A303B-34C2-A649-BBD7-FDB56F067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a cluster is not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FDAEA-D333-0E44-8E2B-DDF02D04E85F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GB" dirty="0"/>
              <a:t>A computer that </a:t>
            </a:r>
            <a:r>
              <a:rPr lang="en-GB" i="1" dirty="0"/>
              <a:t>automatically </a:t>
            </a:r>
            <a:r>
              <a:rPr lang="en-GB" dirty="0"/>
              <a:t>will run your application</a:t>
            </a:r>
          </a:p>
          <a:p>
            <a:pPr lvl="1"/>
            <a:r>
              <a:rPr lang="en-GB" dirty="0"/>
              <a:t>much faster</a:t>
            </a:r>
          </a:p>
          <a:p>
            <a:pPr lvl="1"/>
            <a:r>
              <a:rPr lang="en-GB" dirty="0"/>
              <a:t>for much bigger problems</a:t>
            </a:r>
          </a:p>
          <a:p>
            <a:pPr lvl="1"/>
            <a:r>
              <a:rPr lang="en-GB" dirty="0"/>
              <a:t>in parallel</a:t>
            </a:r>
          </a:p>
          <a:p>
            <a:endParaRPr lang="en-BE" dirty="0"/>
          </a:p>
          <a:p>
            <a:endParaRPr lang="en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D9736-1528-A14E-A70B-2E09E1D9D800}"/>
              </a:ext>
            </a:extLst>
          </p:cNvPr>
          <p:cNvSpPr txBox="1"/>
          <p:nvPr/>
        </p:nvSpPr>
        <p:spPr>
          <a:xfrm>
            <a:off x="2096654" y="4450464"/>
            <a:ext cx="482433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May be possible, but requires (at least some) work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C9494-1E10-354D-9C31-9BD6D18E2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700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EE9B3-09E9-BB40-BE42-A24CD82CF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Job submission &amp; execution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AD7EF16-82BA-2F40-99DA-09FE0336A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185" y="2293721"/>
            <a:ext cx="4699432" cy="341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1179322-B5B1-4C4D-B38D-86E02CE8E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955636"/>
            <a:ext cx="4862897" cy="178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E4A968-096B-9C4A-BE9C-D0A1937DFB09}"/>
              </a:ext>
            </a:extLst>
          </p:cNvPr>
          <p:cNvSpPr txBox="1"/>
          <p:nvPr/>
        </p:nvSpPr>
        <p:spPr>
          <a:xfrm>
            <a:off x="1009976" y="5551055"/>
            <a:ext cx="4950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</a:t>
            </a:r>
            <a:r>
              <a:rPr lang="en-BE" dirty="0"/>
              <a:t>ource: </a:t>
            </a:r>
            <a:r>
              <a:rPr lang="en-GB" dirty="0">
                <a:hlinkClick r:id="rId4"/>
              </a:rPr>
              <a:t>https://hpc-wiki.info/hpc/Scheduling_Basics</a:t>
            </a:r>
            <a:endParaRPr lang="en-GB" dirty="0"/>
          </a:p>
          <a:p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FE9FDC-FC4E-6742-8F3D-EF40619EC1A9}"/>
              </a:ext>
            </a:extLst>
          </p:cNvPr>
          <p:cNvSpPr txBox="1"/>
          <p:nvPr/>
        </p:nvSpPr>
        <p:spPr>
          <a:xfrm>
            <a:off x="7289367" y="5742616"/>
            <a:ext cx="279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Source: </a:t>
            </a:r>
            <a:r>
              <a:rPr lang="en-GB" dirty="0">
                <a:hlinkClick r:id="rId5"/>
              </a:rPr>
              <a:t>Adaptive Computing</a:t>
            </a:r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FFD44C-E0B6-1B48-BE89-1AD415CC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70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B1B1-FF4A-6D42-9220-0A267BF6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are HW accelerators?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B67D-3CE3-DA4D-8C13-222A016422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Hardware accelerator: This is used to enhance the speed and performance of the computer as it works by performing functions faster than the central processing unit (CPU).</a:t>
            </a:r>
          </a:p>
          <a:p>
            <a:r>
              <a:rPr lang="en-GB" dirty="0"/>
              <a:t>E.g. GPU and FPGA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AA944-0AA7-DB44-B9A8-7CDAB2FF0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814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8CB54FC-0B2A-4107-9A70-958B90B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063FF-3164-2F40-B31D-FFBBF6069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en-GB" dirty="0"/>
              <a:t>GPU accelerated computing</a:t>
            </a:r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1DAC8C-E72D-0345-A95C-D219F44F1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92" y="1830288"/>
            <a:ext cx="5115347" cy="287738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855A9B5-1710-4B19-B0F1-CDFDD4ED5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14044" y="2246569"/>
            <a:ext cx="45720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61204-7041-E846-B99A-FBA171E60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407436"/>
            <a:ext cx="5127172" cy="34616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dirty="0"/>
              <a:t>GPU accelerated computing is the use of a graphics processing unit (GPU) together with a CPU to accelerate applications .</a:t>
            </a:r>
            <a:endParaRPr lang="en-GB"/>
          </a:p>
          <a:p>
            <a:pPr>
              <a:lnSpc>
                <a:spcPct val="100000"/>
              </a:lnSpc>
            </a:pPr>
            <a:r>
              <a:rPr lang="en-GB" dirty="0"/>
              <a:t>GPU accelerated computing offers better performance by offloading compute intensive portions of the application to the GPU, while the remainder of the code still runs on the CPU. From a user's perspective, applications simply run significantly faster.</a:t>
            </a:r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A76026-5689-4584-8D93-D71D739E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47660-A657-E041-9953-5967BD11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17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F79B-797D-E946-8B4C-B0FF10B96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CPU vs GPU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366C6-2D00-5248-9594-4EE7C940DA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CPU</a:t>
            </a:r>
            <a:r>
              <a:rPr lang="en-GB" dirty="0"/>
              <a:t> design goal : optimize architecture for sequential code performance : </a:t>
            </a:r>
            <a:r>
              <a:rPr lang="en-GB" b="1" dirty="0"/>
              <a:t>minimize latency experienced by 1 thread</a:t>
            </a:r>
          </a:p>
          <a:p>
            <a:pPr lvl="1"/>
            <a:r>
              <a:rPr lang="en-GB" b="1" dirty="0"/>
              <a:t>sophisticated</a:t>
            </a:r>
            <a:r>
              <a:rPr lang="en-GB" dirty="0"/>
              <a:t> (i.e. large chip area) </a:t>
            </a:r>
            <a:r>
              <a:rPr lang="en-GB" b="1" dirty="0"/>
              <a:t>control logic </a:t>
            </a:r>
            <a:r>
              <a:rPr lang="en-GB" dirty="0"/>
              <a:t>for instruction level parallelism (branch prediction, out of order instruction, etc...)</a:t>
            </a:r>
          </a:p>
          <a:p>
            <a:pPr lvl="1"/>
            <a:r>
              <a:rPr lang="en-GB" b="1" dirty="0"/>
              <a:t>CPU have large cache memory </a:t>
            </a:r>
            <a:r>
              <a:rPr lang="en-GB" dirty="0"/>
              <a:t>to reduce the instruction and data access latency</a:t>
            </a:r>
          </a:p>
          <a:p>
            <a:r>
              <a:rPr lang="en-GB" b="1" dirty="0"/>
              <a:t>GPU</a:t>
            </a:r>
            <a:r>
              <a:rPr lang="en-GB" dirty="0"/>
              <a:t> design goal : </a:t>
            </a:r>
            <a:r>
              <a:rPr lang="en-GB" b="1" dirty="0"/>
              <a:t>maximize throughput of all threads</a:t>
            </a:r>
          </a:p>
          <a:p>
            <a:pPr lvl="1"/>
            <a:r>
              <a:rPr lang="en-GB" dirty="0"/>
              <a:t>threads in flight limited by resources =&gt; lots of resources (registers, bandwidth ,etc)</a:t>
            </a:r>
          </a:p>
          <a:p>
            <a:pPr lvl="1"/>
            <a:r>
              <a:rPr lang="en-GB" dirty="0"/>
              <a:t>multithreading can </a:t>
            </a:r>
            <a:r>
              <a:rPr lang="en-GB" b="1" dirty="0"/>
              <a:t>hide latency </a:t>
            </a:r>
            <a:r>
              <a:rPr lang="en-GB" dirty="0"/>
              <a:t>=&gt; skip the big caches</a:t>
            </a:r>
          </a:p>
          <a:p>
            <a:pPr lvl="1"/>
            <a:r>
              <a:rPr lang="en-GB" b="1" dirty="0"/>
              <a:t>share control logic </a:t>
            </a:r>
            <a:r>
              <a:rPr lang="en-GB" dirty="0"/>
              <a:t>across many threads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E6ACA-1F7A-034A-A570-31901150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03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8FBC7-0C14-874C-B90B-73D63965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BE" dirty="0"/>
              <a:t>What is HPC?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06573" y="1895846"/>
            <a:ext cx="978408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928E29D-52F1-C74F-8AC8-08D7C2D0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509" y="2727548"/>
            <a:ext cx="3031484" cy="25221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335F6-1110-F848-9456-2DF6B798A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0" y="2108201"/>
            <a:ext cx="6388260" cy="3760891"/>
          </a:xfrm>
        </p:spPr>
        <p:txBody>
          <a:bodyPr>
            <a:normAutofit/>
          </a:bodyPr>
          <a:lstStyle/>
          <a:p>
            <a:r>
              <a:rPr lang="en-BE" dirty="0"/>
              <a:t>High Performance Computing (HPC) uses supercomputers and computer clusters to solve advanced computation problems.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2EDFE5-9478-4774-9D3D-FEC7DC70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94619-220B-014A-B26C-4786D5AD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90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9B4056F-1959-4627-A683-77F6C0603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F7AF9-C1B6-0845-822B-3CF74380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230" y="643538"/>
            <a:ext cx="9360639" cy="355704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8D7349B-C9FA-4FCE-A1FF-948F460A3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554906"/>
            <a:ext cx="12188952" cy="230309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A035B-5ED9-C640-AB92-921B204A7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8" y="4905301"/>
            <a:ext cx="4988879" cy="1554485"/>
          </a:xfrm>
        </p:spPr>
        <p:txBody>
          <a:bodyPr anchor="ctr">
            <a:normAutofit/>
          </a:bodyPr>
          <a:lstStyle/>
          <a:p>
            <a:pPr algn="r"/>
            <a:r>
              <a:rPr lang="en-BE" sz="4000">
                <a:solidFill>
                  <a:srgbClr val="FFFFFF"/>
                </a:solidFill>
              </a:rPr>
              <a:t>CPU vs GPU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5646586-8E5D-4A2B-BDA9-01CE28AC8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0770" y="5247564"/>
            <a:ext cx="0" cy="873457"/>
          </a:xfrm>
          <a:prstGeom prst="line">
            <a:avLst/>
          </a:prstGeom>
          <a:ln w="19050">
            <a:solidFill>
              <a:srgbClr val="FB8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C8E9CA-CA39-714A-B989-F44DECB0E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301" y="4905300"/>
            <a:ext cx="5493699" cy="1554485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FFFFFF"/>
                </a:solidFill>
              </a:rPr>
              <a:t>GPU Devotes More Transistors to Data Processing (is designed such that about 80% of transistors are devoted to data processing rather than data caching and flow control - the same function is executed on each element of data with high arithmetic intensity ).</a:t>
            </a:r>
            <a:endParaRPr lang="en-BE" sz="18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022C32-D955-A64A-86BB-245BED098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24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5F9FD-4E71-1E4E-857C-50A22C59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Python and (high)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F4D41-2F9D-9C4C-B348-308709DDF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Why is (vanilla) Python slow?</a:t>
            </a:r>
          </a:p>
          <a:p>
            <a:pPr lvl="1"/>
            <a:r>
              <a:rPr lang="en-GB" dirty="0"/>
              <a:t>“</a:t>
            </a:r>
            <a:r>
              <a:rPr lang="en-GB" i="1" dirty="0"/>
              <a:t>It’s the GIL (Global Interpreter Lock)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“</a:t>
            </a:r>
            <a:r>
              <a:rPr lang="en-GB" i="1" dirty="0"/>
              <a:t>It’s because its interpreted and not compiled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“</a:t>
            </a:r>
            <a:r>
              <a:rPr lang="en-GB" i="1" dirty="0"/>
              <a:t>It’s because its a dynamically typed language</a:t>
            </a:r>
            <a:r>
              <a:rPr lang="en-GB" dirty="0"/>
              <a:t>”</a:t>
            </a:r>
          </a:p>
          <a:p>
            <a:pPr lvl="1"/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18685-7014-4D45-B450-0B9B2799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7539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F90F-12A4-FE49-BAF9-93CE5DB0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</a:t>
            </a:r>
            <a:r>
              <a:rPr lang="en-GB" i="1" dirty="0"/>
              <a:t>It’s the GIL (Global Interpreter Lock)</a:t>
            </a:r>
            <a:r>
              <a:rPr lang="en-GB" dirty="0"/>
              <a:t>”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8EAF3-F337-3B42-84A4-F62F6AB73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What is a lock?</a:t>
            </a:r>
          </a:p>
          <a:p>
            <a:pPr lvl="1"/>
            <a:r>
              <a:rPr lang="en-BE" dirty="0"/>
              <a:t>To avoid multi threaded applications to access/change memory locations at same time.</a:t>
            </a:r>
          </a:p>
          <a:p>
            <a:r>
              <a:rPr lang="en-BE" dirty="0"/>
              <a:t>In Python:</a:t>
            </a:r>
          </a:p>
          <a:p>
            <a:pPr lvl="1"/>
            <a:r>
              <a:rPr lang="en-GB" dirty="0"/>
              <a:t>There is a “global interpreter lock” that carefully controls thread execution. The interpreter can only execute one operation at a time, regardless of how many threads it has.</a:t>
            </a:r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C4D027-8F02-7342-8FAB-20E4902F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401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411EA-B2AF-994D-8057-EFD613609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Impact of GIL on multi-threaded Python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C6038-5F91-514F-8E18-FB9FE0F46B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dirty="0"/>
              <a:t>Impact of GIL depends:</a:t>
            </a:r>
          </a:p>
          <a:p>
            <a:pPr lvl="1"/>
            <a:r>
              <a:rPr lang="en-BE" dirty="0"/>
              <a:t>Is your program CPU or I/O bound?</a:t>
            </a:r>
          </a:p>
          <a:p>
            <a:r>
              <a:rPr lang="en-BE" dirty="0"/>
              <a:t>CPU bound program:</a:t>
            </a:r>
          </a:p>
          <a:p>
            <a:pPr lvl="1"/>
            <a:r>
              <a:rPr lang="en-GB" dirty="0"/>
              <a:t>Y</a:t>
            </a:r>
            <a:r>
              <a:rPr lang="en-BE" dirty="0"/>
              <a:t>our program does not have performance gain (one thread at the time) + overhead multi-thread =&gt; program becomes slower!!</a:t>
            </a:r>
          </a:p>
          <a:p>
            <a:r>
              <a:rPr lang="en-BE" dirty="0"/>
              <a:t>I/O bound program:</a:t>
            </a:r>
          </a:p>
          <a:p>
            <a:pPr lvl="1"/>
            <a:r>
              <a:rPr lang="en-GB" dirty="0"/>
              <a:t>P</a:t>
            </a:r>
            <a:r>
              <a:rPr lang="en-BE" dirty="0"/>
              <a:t>rogram might experience performance gain as one thread can execute while the other(s) wait for I/O.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776B1-DB9E-CB4E-B3A1-65859C1E5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78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1A6BB-89BC-3842-AAE2-EFFD0030D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</a:t>
            </a:r>
            <a:r>
              <a:rPr lang="en-GB" i="1" dirty="0"/>
              <a:t>It’s because its interpreted and not compiled</a:t>
            </a:r>
            <a:r>
              <a:rPr lang="en-GB" dirty="0"/>
              <a:t>”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72D8-973D-0D46-9CB4-CAA9A6081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Python code is interpreted at runtime instead of being compiled to native code at compile time</a:t>
            </a:r>
            <a:endParaRPr lang="en-BE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AF7368-D8C3-A348-89E6-5A5AAE82E092}"/>
              </a:ext>
            </a:extLst>
          </p:cNvPr>
          <p:cNvSpPr/>
          <p:nvPr/>
        </p:nvSpPr>
        <p:spPr>
          <a:xfrm>
            <a:off x="1459345" y="3429000"/>
            <a:ext cx="1782619" cy="828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Source Code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DB3738-2896-734A-B93D-B17E0191C9A4}"/>
              </a:ext>
            </a:extLst>
          </p:cNvPr>
          <p:cNvSpPr/>
          <p:nvPr/>
        </p:nvSpPr>
        <p:spPr>
          <a:xfrm>
            <a:off x="1459345" y="4749799"/>
            <a:ext cx="1782619" cy="828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Source Code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26FDD594-5FBB-EC4E-9CCC-2B88F0628682}"/>
              </a:ext>
            </a:extLst>
          </p:cNvPr>
          <p:cNvSpPr/>
          <p:nvPr/>
        </p:nvSpPr>
        <p:spPr>
          <a:xfrm>
            <a:off x="3648364" y="3429000"/>
            <a:ext cx="1764145" cy="82896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Compiler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6E2CC52E-9286-2848-BA0A-9979DA3868A3}"/>
              </a:ext>
            </a:extLst>
          </p:cNvPr>
          <p:cNvSpPr/>
          <p:nvPr/>
        </p:nvSpPr>
        <p:spPr>
          <a:xfrm>
            <a:off x="3648364" y="4749799"/>
            <a:ext cx="1764145" cy="82896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Interpreter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68365B-B7FE-4F48-B000-963CE6E7AD19}"/>
              </a:ext>
            </a:extLst>
          </p:cNvPr>
          <p:cNvSpPr/>
          <p:nvPr/>
        </p:nvSpPr>
        <p:spPr>
          <a:xfrm>
            <a:off x="5888183" y="3429000"/>
            <a:ext cx="1782619" cy="828964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Machine Code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C1A8B-C6FF-EC43-9438-FB795F81F6F3}"/>
              </a:ext>
            </a:extLst>
          </p:cNvPr>
          <p:cNvSpPr/>
          <p:nvPr/>
        </p:nvSpPr>
        <p:spPr>
          <a:xfrm>
            <a:off x="8477600" y="3429000"/>
            <a:ext cx="1782619" cy="8289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Output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4E96A-3AAD-1842-8BBE-738287FFB65F}"/>
              </a:ext>
            </a:extLst>
          </p:cNvPr>
          <p:cNvSpPr/>
          <p:nvPr/>
        </p:nvSpPr>
        <p:spPr>
          <a:xfrm>
            <a:off x="8522167" y="4749799"/>
            <a:ext cx="1782619" cy="8289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BE" dirty="0"/>
              <a:t>Output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E7D96FD-992F-6B44-A247-7B0422D0084C}"/>
              </a:ext>
            </a:extLst>
          </p:cNvPr>
          <p:cNvSpPr/>
          <p:nvPr/>
        </p:nvSpPr>
        <p:spPr>
          <a:xfrm>
            <a:off x="3283527" y="3756314"/>
            <a:ext cx="323273" cy="17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78BE2FD-101E-8B4E-9C77-8586A9D7DA51}"/>
              </a:ext>
            </a:extLst>
          </p:cNvPr>
          <p:cNvSpPr/>
          <p:nvPr/>
        </p:nvSpPr>
        <p:spPr>
          <a:xfrm>
            <a:off x="3283527" y="5077113"/>
            <a:ext cx="323273" cy="17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F9331FD-AAFF-854E-80D8-BE8304D1F5CC}"/>
              </a:ext>
            </a:extLst>
          </p:cNvPr>
          <p:cNvSpPr/>
          <p:nvPr/>
        </p:nvSpPr>
        <p:spPr>
          <a:xfrm>
            <a:off x="5454073" y="3756314"/>
            <a:ext cx="364836" cy="17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AB96AA80-6986-D943-99C1-5984EEC0F139}"/>
              </a:ext>
            </a:extLst>
          </p:cNvPr>
          <p:cNvSpPr/>
          <p:nvPr/>
        </p:nvSpPr>
        <p:spPr>
          <a:xfrm>
            <a:off x="7846294" y="3756314"/>
            <a:ext cx="364836" cy="17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CA48DB7-F611-9349-9F6A-8F6F73C422A6}"/>
              </a:ext>
            </a:extLst>
          </p:cNvPr>
          <p:cNvSpPr/>
          <p:nvPr/>
        </p:nvSpPr>
        <p:spPr>
          <a:xfrm>
            <a:off x="5888183" y="5077113"/>
            <a:ext cx="1662545" cy="1743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33F5D9-FEF8-FA41-B30F-427E5423A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629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1A1D7-0F16-214E-9247-CAE790FA6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“</a:t>
            </a:r>
            <a:r>
              <a:rPr lang="en-GB" i="1" dirty="0"/>
              <a:t>It’s because its a dynamically typed language</a:t>
            </a:r>
            <a:r>
              <a:rPr lang="en-GB" dirty="0"/>
              <a:t>”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B0D9A-5950-B34F-976E-764E67DA8A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Statically-typed languages </a:t>
            </a:r>
            <a:r>
              <a:rPr lang="en-GB" dirty="0"/>
              <a:t>require you to declare the data types of your variables before you use them, while </a:t>
            </a:r>
            <a:r>
              <a:rPr lang="en-GB" b="1" dirty="0"/>
              <a:t>dynamically-typed languages </a:t>
            </a:r>
            <a:r>
              <a:rPr lang="en-GB" dirty="0"/>
              <a:t>do not.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019D3-617B-D341-A3FB-C37B7814CCE4}"/>
              </a:ext>
            </a:extLst>
          </p:cNvPr>
          <p:cNvSpPr txBox="1"/>
          <p:nvPr/>
        </p:nvSpPr>
        <p:spPr>
          <a:xfrm>
            <a:off x="1431637" y="3260436"/>
            <a:ext cx="3786908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ourier" pitchFamily="2" charset="0"/>
              </a:rPr>
              <a:t>//C or Java example</a:t>
            </a:r>
          </a:p>
          <a:p>
            <a:r>
              <a:rPr lang="en-GB" dirty="0" err="1">
                <a:latin typeface="Courier" pitchFamily="2" charset="0"/>
              </a:rPr>
              <a:t>i</a:t>
            </a:r>
            <a:r>
              <a:rPr lang="en-BE" dirty="0">
                <a:latin typeface="Courier" pitchFamily="2" charset="0"/>
              </a:rPr>
              <a:t>nt num;</a:t>
            </a:r>
            <a:br>
              <a:rPr lang="en-BE" dirty="0">
                <a:latin typeface="Courier" pitchFamily="2" charset="0"/>
              </a:rPr>
            </a:br>
            <a:r>
              <a:rPr lang="en-BE" dirty="0">
                <a:latin typeface="Courier" pitchFamily="2" charset="0"/>
              </a:rPr>
              <a:t>num = 5;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DFA95-F28C-3747-B8E4-B1565D60041A}"/>
              </a:ext>
            </a:extLst>
          </p:cNvPr>
          <p:cNvSpPr txBox="1"/>
          <p:nvPr/>
        </p:nvSpPr>
        <p:spPr>
          <a:xfrm>
            <a:off x="1431637" y="4705927"/>
            <a:ext cx="378690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Courier" pitchFamily="2" charset="0"/>
              </a:rPr>
              <a:t>#Python example</a:t>
            </a:r>
            <a:br>
              <a:rPr lang="en-BE" dirty="0">
                <a:latin typeface="Courier" pitchFamily="2" charset="0"/>
              </a:rPr>
            </a:br>
            <a:r>
              <a:rPr lang="en-BE" dirty="0">
                <a:latin typeface="Courier" pitchFamily="2" charset="0"/>
              </a:rPr>
              <a:t>num =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F94EB-A9CC-AC40-BD90-F0C6ED5409A9}"/>
              </a:ext>
            </a:extLst>
          </p:cNvPr>
          <p:cNvSpPr txBox="1"/>
          <p:nvPr/>
        </p:nvSpPr>
        <p:spPr>
          <a:xfrm>
            <a:off x="1579419" y="4257517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VS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7F038-CD24-8F41-BF0E-55A7BB4F0E41}"/>
              </a:ext>
            </a:extLst>
          </p:cNvPr>
          <p:cNvSpPr txBox="1"/>
          <p:nvPr/>
        </p:nvSpPr>
        <p:spPr>
          <a:xfrm>
            <a:off x="6601468" y="3537435"/>
            <a:ext cx="41588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/>
              <a:t>More room for optimisation at compile-time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189D48-555A-6044-A9F4-10EC657FD0CD}"/>
              </a:ext>
            </a:extLst>
          </p:cNvPr>
          <p:cNvCxnSpPr>
            <a:stCxn id="8" idx="1"/>
            <a:endCxn id="5" idx="3"/>
          </p:cNvCxnSpPr>
          <p:nvPr/>
        </p:nvCxnSpPr>
        <p:spPr>
          <a:xfrm flipH="1">
            <a:off x="5218545" y="3722101"/>
            <a:ext cx="13829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E1112-86DA-B147-9A67-F234EFE28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3027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7FE5-0C54-F646-9112-FB6B579F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Why use Python?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A037-E3F1-AE47-AF21-34798E76A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b="1" dirty="0"/>
              <a:t>Simple to program</a:t>
            </a:r>
            <a:r>
              <a:rPr lang="en-BE" dirty="0"/>
              <a:t>: optimise </a:t>
            </a:r>
            <a:r>
              <a:rPr lang="en-BE" b="1" dirty="0"/>
              <a:t>development</a:t>
            </a:r>
            <a:r>
              <a:rPr lang="en-BE" dirty="0"/>
              <a:t> time </a:t>
            </a:r>
            <a:r>
              <a:rPr lang="en-BE" b="1" dirty="0"/>
              <a:t>vs</a:t>
            </a:r>
            <a:r>
              <a:rPr lang="en-BE" dirty="0"/>
              <a:t> </a:t>
            </a:r>
            <a:r>
              <a:rPr lang="en-BE" b="1" dirty="0"/>
              <a:t>computation</a:t>
            </a:r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4A48-447B-7147-AD95-9DDF35FB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014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4301-85DF-C447-BD90-4AE4B30A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to do if you need performance using Python?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056D4-93B5-2243-B2F1-9D36DDCB61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47500" lnSpcReduction="20000"/>
          </a:bodyPr>
          <a:lstStyle/>
          <a:p>
            <a:r>
              <a:rPr lang="en-BE" sz="5800" dirty="0"/>
              <a:t>Use libraries </a:t>
            </a:r>
          </a:p>
          <a:p>
            <a:r>
              <a:rPr lang="en-GB" sz="3000" dirty="0"/>
              <a:t>F</a:t>
            </a:r>
            <a:r>
              <a:rPr lang="en-BE" sz="3000" dirty="0"/>
              <a:t>or example for numeric computation:</a:t>
            </a:r>
          </a:p>
          <a:p>
            <a:r>
              <a:rPr lang="en-GB" sz="3000" dirty="0"/>
              <a:t>NumPy:</a:t>
            </a:r>
          </a:p>
          <a:p>
            <a:pPr lvl="1"/>
            <a:r>
              <a:rPr lang="en-GB" sz="3000" dirty="0"/>
              <a:t>Fast arrays</a:t>
            </a:r>
          </a:p>
          <a:p>
            <a:pPr lvl="1"/>
            <a:r>
              <a:rPr lang="en-GB" sz="3000" dirty="0"/>
              <a:t>Matrix operations (BLAS-like)</a:t>
            </a:r>
          </a:p>
          <a:p>
            <a:pPr lvl="1"/>
            <a:r>
              <a:rPr lang="en-GB" sz="3000" dirty="0"/>
              <a:t>Fast Fourier Transform</a:t>
            </a:r>
          </a:p>
          <a:p>
            <a:pPr lvl="1"/>
            <a:r>
              <a:rPr lang="en-GB" sz="3000" dirty="0"/>
              <a:t>Mathematical functions defined on arrays</a:t>
            </a:r>
          </a:p>
          <a:p>
            <a:pPr lvl="1"/>
            <a:r>
              <a:rPr lang="en-GB" sz="3000" dirty="0"/>
              <a:t>Pseudo-random number generation </a:t>
            </a:r>
            <a:br>
              <a:rPr lang="en-GB" sz="3000" dirty="0"/>
            </a:br>
            <a:r>
              <a:rPr lang="en-GB" sz="3000" dirty="0"/>
              <a:t>to initialize arrays</a:t>
            </a:r>
          </a:p>
          <a:p>
            <a:pPr lvl="1"/>
            <a:r>
              <a:rPr lang="en-GB" sz="3000" dirty="0"/>
              <a:t>Simple statistics</a:t>
            </a:r>
          </a:p>
          <a:p>
            <a:r>
              <a:rPr lang="en-GB" sz="3000" dirty="0"/>
              <a:t>SciPy:</a:t>
            </a:r>
          </a:p>
          <a:p>
            <a:pPr lvl="1"/>
            <a:r>
              <a:rPr lang="en-GB" sz="3000" dirty="0"/>
              <a:t>More mathematical functions</a:t>
            </a:r>
          </a:p>
          <a:p>
            <a:pPr lvl="1"/>
            <a:r>
              <a:rPr lang="en-GB" sz="3000" dirty="0"/>
              <a:t>Mathematical &amp; physics constants</a:t>
            </a:r>
          </a:p>
          <a:p>
            <a:pPr lvl="1"/>
            <a:r>
              <a:rPr lang="en-GB" sz="3000" dirty="0"/>
              <a:t>Numerical integration</a:t>
            </a:r>
          </a:p>
          <a:p>
            <a:pPr lvl="1"/>
            <a:r>
              <a:rPr lang="en-GB" sz="3000" dirty="0"/>
              <a:t>Ordinary differential equations</a:t>
            </a:r>
          </a:p>
          <a:p>
            <a:pPr lvl="1"/>
            <a:r>
              <a:rPr lang="en-GB" sz="3000" dirty="0"/>
              <a:t>Optimization</a:t>
            </a:r>
          </a:p>
          <a:p>
            <a:pPr lvl="1"/>
            <a:r>
              <a:rPr lang="en-GB" sz="3000" dirty="0"/>
              <a:t>Interpolation</a:t>
            </a:r>
          </a:p>
          <a:p>
            <a:pPr lvl="1"/>
            <a:r>
              <a:rPr lang="en-GB" sz="3000" dirty="0"/>
              <a:t>Signal processing</a:t>
            </a:r>
          </a:p>
          <a:p>
            <a:pPr lvl="1"/>
            <a:r>
              <a:rPr lang="en-GB" sz="3000" dirty="0"/>
              <a:t>Dense and sparse linear algebra</a:t>
            </a:r>
          </a:p>
          <a:p>
            <a:pPr marL="0" indent="0">
              <a:buNone/>
            </a:pPr>
            <a:r>
              <a:rPr lang="en-GB" sz="3000" dirty="0"/>
              <a:t>Pandas: data science</a:t>
            </a:r>
          </a:p>
          <a:p>
            <a:endParaRPr lang="en-GB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60ABD-0749-6F48-87D0-71E0C25E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1369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1A9-7811-0E44-827A-804B424A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Multicore programming in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9BFB2-D514-3240-B613-49C007A1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BE" dirty="0"/>
              <a:t>Threads in Python:</a:t>
            </a:r>
          </a:p>
          <a:p>
            <a:pPr lvl="1"/>
            <a:r>
              <a:rPr lang="en-GB" dirty="0"/>
              <a:t>Not a big success</a:t>
            </a:r>
          </a:p>
          <a:p>
            <a:pPr lvl="2"/>
            <a:r>
              <a:rPr lang="en-GB" dirty="0"/>
              <a:t>Global Interpreter Lock (GIL)</a:t>
            </a:r>
          </a:p>
          <a:p>
            <a:pPr lvl="1"/>
            <a:r>
              <a:rPr lang="en-GB" dirty="0"/>
              <a:t>Does not influence threaded libraries</a:t>
            </a:r>
          </a:p>
          <a:p>
            <a:pPr lvl="2"/>
            <a:r>
              <a:rPr lang="en-GB" dirty="0"/>
              <a:t>e.g., </a:t>
            </a:r>
            <a:r>
              <a:rPr lang="en-GB" dirty="0" err="1"/>
              <a:t>numpy</a:t>
            </a:r>
            <a:r>
              <a:rPr lang="en-GB" dirty="0"/>
              <a:t>:</a:t>
            </a:r>
          </a:p>
          <a:p>
            <a:pPr lvl="3"/>
            <a:r>
              <a:rPr lang="en-GB" dirty="0" err="1"/>
              <a:t>numpy</a:t>
            </a:r>
            <a:r>
              <a:rPr lang="en-GB" dirty="0"/>
              <a:t> build on top of BLAS (Basic Linear Algebra </a:t>
            </a:r>
            <a:r>
              <a:rPr lang="en-GB" dirty="0" err="1"/>
              <a:t>Subpackage</a:t>
            </a:r>
            <a:r>
              <a:rPr lang="en-GB" dirty="0"/>
              <a:t>)</a:t>
            </a:r>
          </a:p>
          <a:p>
            <a:pPr lvl="4"/>
            <a:r>
              <a:rPr lang="en-GB" dirty="0"/>
              <a:t>Good BLAS implementation are multithreaded</a:t>
            </a:r>
          </a:p>
          <a:p>
            <a:pPr lvl="5"/>
            <a:r>
              <a:rPr lang="en-GB" dirty="0" err="1"/>
              <a:t>OpenBLAS</a:t>
            </a:r>
            <a:endParaRPr lang="en-GB" dirty="0"/>
          </a:p>
          <a:p>
            <a:pPr lvl="5"/>
            <a:r>
              <a:rPr lang="en-GB" dirty="0"/>
              <a:t>Intel MKL</a:t>
            </a:r>
          </a:p>
          <a:p>
            <a:pPr lvl="5"/>
            <a:r>
              <a:rPr lang="en-GB" dirty="0"/>
              <a:t>…</a:t>
            </a:r>
          </a:p>
          <a:p>
            <a:pPr lvl="1"/>
            <a:r>
              <a:rPr lang="en-GB" dirty="0"/>
              <a:t>To exploit multiple cores efficiently, use processes</a:t>
            </a:r>
          </a:p>
          <a:p>
            <a:endParaRPr lang="en-GB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2C010-A63C-154A-B0F1-EEC3AFD04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446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27E3D1B6-6E3F-430C-BE65-2D13F102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EE83A3-9485-6C4D-8485-4A7C41A5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rgbClr val="FFFFFF"/>
                </a:solidFill>
              </a:rPr>
              <a:t>Python: multiprocessing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91E20-E22C-FD42-AAD1-02C87024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/>
              <a:pPr>
                <a:spcAft>
                  <a:spcPts val="600"/>
                </a:spcAft>
              </a:pPr>
              <a:t>39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32585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5C2E2-5A48-0642-AB07-87CB7C5E9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a supercomputer is NOT</a:t>
            </a:r>
          </a:p>
        </p:txBody>
      </p:sp>
      <p:cxnSp>
        <p:nvCxnSpPr>
          <p:cNvPr id="24" name="Straight Connector 14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44179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25EDD83-7C23-634D-AFB0-D6C472E6C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93" r="7935" b="1"/>
          <a:stretch/>
        </p:blipFill>
        <p:spPr>
          <a:xfrm>
            <a:off x="7556686" y="1"/>
            <a:ext cx="4635315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DCF950-A0DF-8244-A518-48BA094BE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1841" y="2548682"/>
            <a:ext cx="1762414" cy="131753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F94496-E403-9E4C-8A8F-10C2D39B9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742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4A952-7B1A-F545-9524-5E2963E42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Python: multiprocessing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E503F48-766D-894F-99A1-81AA35304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4386584"/>
              </p:ext>
            </p:extLst>
          </p:nvPr>
        </p:nvGraphicFramePr>
        <p:xfrm>
          <a:off x="1096963" y="2108200"/>
          <a:ext cx="100584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1584734807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2546290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Thread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0347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Separate memory</a:t>
                      </a:r>
                      <a:endParaRPr lang="en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Shared memory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936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Consumes more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Consumes less memory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984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Children can become zombies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No zombies possible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743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More overhead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Less overhead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161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Slower to create/destroy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Faster (lightweight) to create/destroy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18903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BE" dirty="0"/>
                        <a:t>Easier to code/debug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BE" dirty="0"/>
                        <a:t>Can become complex to debug/code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84982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66D75-C9DA-0848-B7D0-8639B2053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9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Count nucleotides in DNA sequence:</a:t>
            </a:r>
            <a:br>
              <a:rPr lang="en-US" dirty="0"/>
            </a:br>
            <a:r>
              <a:rPr lang="en-US" dirty="0"/>
              <a:t>how many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</a:t>
            </a:r>
            <a:r>
              <a:rPr lang="en-US" dirty="0"/>
              <a:t>,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44770" y="3429001"/>
            <a:ext cx="2941831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AGTCATCCAAGTGGTGATAT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TATTGCCGGCGAGTAACTAT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CGATCTTAGACATCTGTATT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AAGAGAAGTTACTAGCGGGA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514600" y="2773738"/>
            <a:ext cx="2588202" cy="2560262"/>
            <a:chOff x="990600" y="2773738"/>
            <a:chExt cx="2588202" cy="2560262"/>
          </a:xfrm>
        </p:grpSpPr>
        <p:grpSp>
          <p:nvGrpSpPr>
            <p:cNvPr id="9" name="Group 8"/>
            <p:cNvGrpSpPr/>
            <p:nvPr/>
          </p:nvGrpSpPr>
          <p:grpSpPr>
            <a:xfrm>
              <a:off x="2514600" y="2773738"/>
              <a:ext cx="1064202" cy="960062"/>
              <a:chOff x="2514600" y="2773738"/>
              <a:chExt cx="1064202" cy="960062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2514600" y="2773738"/>
                <a:ext cx="106420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Process 0</a:t>
                </a:r>
                <a:endParaRPr lang="nl-BE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710130" y="3429000"/>
                <a:ext cx="152400" cy="3048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8" name="Straight Arrow Connector 7"/>
              <p:cNvCxnSpPr>
                <a:stCxn id="5" idx="2"/>
                <a:endCxn id="6" idx="1"/>
              </p:cNvCxnSpPr>
              <p:nvPr/>
            </p:nvCxnSpPr>
            <p:spPr>
              <a:xfrm flipH="1">
                <a:off x="2710130" y="3143070"/>
                <a:ext cx="336571" cy="43833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990600" y="3212068"/>
              <a:ext cx="1871930" cy="826532"/>
              <a:chOff x="990600" y="2907268"/>
              <a:chExt cx="1871930" cy="8265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990600" y="2907268"/>
                <a:ext cx="106420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Process 1</a:t>
                </a:r>
                <a:endParaRPr lang="nl-BE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710130" y="3429000"/>
                <a:ext cx="152400" cy="304800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13" name="Straight Arrow Connector 12"/>
              <p:cNvCxnSpPr>
                <a:stCxn id="11" idx="2"/>
                <a:endCxn id="12" idx="1"/>
              </p:cNvCxnSpPr>
              <p:nvPr/>
            </p:nvCxnSpPr>
            <p:spPr>
              <a:xfrm>
                <a:off x="1522701" y="3276600"/>
                <a:ext cx="1187429" cy="30480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90600" y="4038600"/>
              <a:ext cx="1871930" cy="705920"/>
              <a:chOff x="990600" y="3429000"/>
              <a:chExt cx="1871930" cy="70592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990600" y="3765588"/>
                <a:ext cx="106420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Process 2</a:t>
                </a:r>
                <a:endParaRPr lang="nl-BE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2710130" y="3429000"/>
                <a:ext cx="152400" cy="30480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17" name="Straight Arrow Connector 16"/>
              <p:cNvCxnSpPr>
                <a:stCxn id="15" idx="0"/>
                <a:endCxn id="16" idx="1"/>
              </p:cNvCxnSpPr>
              <p:nvPr/>
            </p:nvCxnSpPr>
            <p:spPr>
              <a:xfrm flipV="1">
                <a:off x="1522701" y="3581400"/>
                <a:ext cx="1187429" cy="18418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1450398" y="4343400"/>
              <a:ext cx="1412132" cy="990600"/>
              <a:chOff x="1450398" y="3429000"/>
              <a:chExt cx="1412132" cy="99060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450398" y="4050268"/>
                <a:ext cx="1064202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Process 3</a:t>
                </a:r>
                <a:endParaRPr lang="nl-BE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710130" y="3429000"/>
                <a:ext cx="152400" cy="3048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  <p:cxnSp>
            <p:nvCxnSpPr>
              <p:cNvPr id="22" name="Straight Arrow Connector 21"/>
              <p:cNvCxnSpPr>
                <a:stCxn id="20" idx="0"/>
                <a:endCxn id="21" idx="1"/>
              </p:cNvCxnSpPr>
              <p:nvPr/>
            </p:nvCxnSpPr>
            <p:spPr>
              <a:xfrm flipV="1">
                <a:off x="1982499" y="3581400"/>
                <a:ext cx="727631" cy="468868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prstDash val="dash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" name="Group 25"/>
          <p:cNvGrpSpPr/>
          <p:nvPr/>
        </p:nvGrpSpPr>
        <p:grpSpPr>
          <a:xfrm>
            <a:off x="7651991" y="3657600"/>
            <a:ext cx="1183529" cy="1131332"/>
            <a:chOff x="6127990" y="3657600"/>
            <a:chExt cx="1183529" cy="1131332"/>
          </a:xfrm>
        </p:grpSpPr>
        <p:sp>
          <p:nvSpPr>
            <p:cNvPr id="24" name="Flowchart: Or 23"/>
            <p:cNvSpPr/>
            <p:nvPr/>
          </p:nvSpPr>
          <p:spPr>
            <a:xfrm>
              <a:off x="6324600" y="3657600"/>
              <a:ext cx="685800" cy="685800"/>
            </a:xfrm>
            <a:prstGeom prst="flowChartOr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27990" y="4419600"/>
              <a:ext cx="11835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aggregate</a:t>
              </a:r>
              <a:endParaRPr lang="nl-BE" dirty="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D38DDE6-2807-574A-9C54-4C76C2438D03}"/>
              </a:ext>
            </a:extLst>
          </p:cNvPr>
          <p:cNvGrpSpPr/>
          <p:nvPr/>
        </p:nvGrpSpPr>
        <p:grpSpPr>
          <a:xfrm>
            <a:off x="5017981" y="5869092"/>
            <a:ext cx="7174019" cy="522766"/>
            <a:chOff x="1017482" y="5851398"/>
            <a:chExt cx="7174019" cy="5227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16B7DD-DB04-E44B-899F-FAAD77F2DF37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026" name="Picture 2" descr="Creative Commons Licenses">
              <a:extLst>
                <a:ext uri="{FF2B5EF4-FFF2-40B4-BE49-F238E27FC236}">
                  <a16:creationId xmlns:a16="http://schemas.microsoft.com/office/drawing/2014/main" id="{19D18052-51B4-B247-99E8-FE66CD287A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375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0.28108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 a chunk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 file name, start position, chunk size</a:t>
            </a:r>
          </a:p>
          <a:p>
            <a:r>
              <a:rPr lang="en-US" dirty="0"/>
              <a:t>Return: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dict</a:t>
            </a:r>
            <a:r>
              <a:rPr lang="en-US" dirty="0"/>
              <a:t> of counts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2577547" y="3143543"/>
            <a:ext cx="6526146" cy="286232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count_chunk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file_name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file_pos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counter = {'A': 0, 'C': 0, 'G': 0,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'T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': 0}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open(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file_name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'r') as file: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file.seek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file_pos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dna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file.read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dna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counter: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counter[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] += 1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counter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62600" y="2362200"/>
            <a:ext cx="3198600" cy="642878"/>
            <a:chOff x="4038600" y="2362200"/>
            <a:chExt cx="3198600" cy="642878"/>
          </a:xfrm>
        </p:grpSpPr>
        <p:sp>
          <p:nvSpPr>
            <p:cNvPr id="5" name="TextBox 4"/>
            <p:cNvSpPr txBox="1"/>
            <p:nvPr/>
          </p:nvSpPr>
          <p:spPr>
            <a:xfrm>
              <a:off x="5486400" y="2362200"/>
              <a:ext cx="175080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tuple</a:t>
              </a:r>
              <a:r>
                <a:rPr lang="en-US" dirty="0"/>
                <a:t> as input!</a:t>
              </a:r>
              <a:endParaRPr lang="nl-BE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038600" y="2590800"/>
              <a:ext cx="1447800" cy="4142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340537-D9A0-7445-A14D-A0D9716C8B2F}"/>
              </a:ext>
            </a:extLst>
          </p:cNvPr>
          <p:cNvGrpSpPr/>
          <p:nvPr/>
        </p:nvGrpSpPr>
        <p:grpSpPr>
          <a:xfrm>
            <a:off x="5017981" y="5869092"/>
            <a:ext cx="7174019" cy="522766"/>
            <a:chOff x="1017482" y="5851398"/>
            <a:chExt cx="7174019" cy="5227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83269F-CE4C-6F4A-B5C7-CE9DDA22573D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1" name="Picture 2" descr="Creative Commons Licenses">
              <a:extLst>
                <a:ext uri="{FF2B5EF4-FFF2-40B4-BE49-F238E27FC236}">
                  <a16:creationId xmlns:a16="http://schemas.microsoft.com/office/drawing/2014/main" id="{98A5F485-2E7C-3940-81BE-A02D545CC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06758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Throw'em</a:t>
            </a:r>
            <a:r>
              <a:rPr lang="en-US" dirty="0"/>
              <a:t> in the pool!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3165797" y="2021682"/>
            <a:ext cx="7215437" cy="369331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count_nucl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file_name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os.path.getsize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file_name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+ 1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offsets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range(0,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[(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file_name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offset,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chunk_size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offset in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offsets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multiprocessing.Pool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 as pool: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counters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pool.map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count_chunk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counter = {'A': 0, 'C': 0, 'G': 0,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'T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': 0}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part_counter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counters: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part_counter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counter[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] +=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part_counter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nucl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return counter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78600" y="1981200"/>
            <a:ext cx="2055200" cy="1250374"/>
            <a:chOff x="5793400" y="2133600"/>
            <a:chExt cx="2055200" cy="1250374"/>
          </a:xfrm>
        </p:grpSpPr>
        <p:sp>
          <p:nvSpPr>
            <p:cNvPr id="6" name="TextBox 5"/>
            <p:cNvSpPr txBox="1"/>
            <p:nvPr/>
          </p:nvSpPr>
          <p:spPr>
            <a:xfrm>
              <a:off x="5793400" y="2133600"/>
              <a:ext cx="12932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tuple</a:t>
              </a:r>
              <a:r>
                <a:rPr lang="en-US" dirty="0"/>
                <a:t>s as</a:t>
              </a:r>
              <a:br>
                <a:rPr lang="en-US" dirty="0"/>
              </a:br>
              <a:r>
                <a:rPr lang="en-US" dirty="0"/>
                <a:t>input</a:t>
              </a:r>
              <a:endParaRPr lang="nl-BE" dirty="0"/>
            </a:p>
          </p:txBody>
        </p:sp>
        <p:cxnSp>
          <p:nvCxnSpPr>
            <p:cNvPr id="7" name="Straight Arrow Connector 6"/>
            <p:cNvCxnSpPr>
              <a:stCxn id="6" idx="3"/>
            </p:cNvCxnSpPr>
            <p:nvPr/>
          </p:nvCxnSpPr>
          <p:spPr>
            <a:xfrm>
              <a:off x="7086600" y="2456766"/>
              <a:ext cx="762000" cy="92720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1676400" y="2819400"/>
            <a:ext cx="2819400" cy="990600"/>
            <a:chOff x="5791200" y="2362200"/>
            <a:chExt cx="2819400" cy="990600"/>
          </a:xfrm>
        </p:grpSpPr>
        <p:sp>
          <p:nvSpPr>
            <p:cNvPr id="12" name="TextBox 11"/>
            <p:cNvSpPr txBox="1"/>
            <p:nvPr/>
          </p:nvSpPr>
          <p:spPr>
            <a:xfrm>
              <a:off x="5791200" y="2362200"/>
              <a:ext cx="1295400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pool of</a:t>
              </a:r>
              <a:br>
                <a:rPr lang="en-US" dirty="0"/>
              </a:br>
              <a:r>
                <a:rPr lang="en-US" dirty="0"/>
                <a:t>processes</a:t>
              </a:r>
              <a:endParaRPr lang="nl-BE" dirty="0"/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>
              <a:off x="7086600" y="2685366"/>
              <a:ext cx="1524000" cy="6674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01391" y="3594910"/>
            <a:ext cx="2032409" cy="646332"/>
            <a:chOff x="5802115" y="2751823"/>
            <a:chExt cx="2205368" cy="621371"/>
          </a:xfrm>
        </p:grpSpPr>
        <p:sp>
          <p:nvSpPr>
            <p:cNvPr id="15" name="TextBox 14"/>
            <p:cNvSpPr txBox="1"/>
            <p:nvPr/>
          </p:nvSpPr>
          <p:spPr>
            <a:xfrm>
              <a:off x="5802115" y="2751823"/>
              <a:ext cx="1378523" cy="62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concurrent</a:t>
              </a:r>
              <a:br>
                <a:rPr lang="en-US" dirty="0"/>
              </a:br>
              <a:r>
                <a:rPr lang="en-US" dirty="0"/>
                <a:t>processing</a:t>
              </a:r>
              <a:endParaRPr lang="nl-BE" dirty="0"/>
            </a:p>
          </p:txBody>
        </p:sp>
        <p:cxnSp>
          <p:nvCxnSpPr>
            <p:cNvPr id="16" name="Straight Arrow Connector 15"/>
            <p:cNvCxnSpPr>
              <a:stCxn id="15" idx="3"/>
            </p:cNvCxnSpPr>
            <p:nvPr/>
          </p:nvCxnSpPr>
          <p:spPr>
            <a:xfrm>
              <a:off x="7180638" y="3062509"/>
              <a:ext cx="826845" cy="1891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676400" y="4325035"/>
            <a:ext cx="2060274" cy="1144419"/>
            <a:chOff x="457200" y="4325034"/>
            <a:chExt cx="2060274" cy="1144419"/>
          </a:xfrm>
        </p:grpSpPr>
        <p:grpSp>
          <p:nvGrpSpPr>
            <p:cNvPr id="19" name="Group 18"/>
            <p:cNvGrpSpPr/>
            <p:nvPr/>
          </p:nvGrpSpPr>
          <p:grpSpPr>
            <a:xfrm>
              <a:off x="457200" y="4546123"/>
              <a:ext cx="1828800" cy="923330"/>
              <a:chOff x="5733524" y="2594677"/>
              <a:chExt cx="1984432" cy="1269947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733524" y="2594677"/>
                <a:ext cx="1405638" cy="12699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aggregating</a:t>
                </a:r>
                <a:br>
                  <a:rPr lang="en-US" dirty="0"/>
                </a:br>
                <a:r>
                  <a:rPr lang="en-US" dirty="0"/>
                  <a:t>results</a:t>
                </a:r>
                <a:endParaRPr lang="nl-BE" dirty="0"/>
              </a:p>
            </p:txBody>
          </p:sp>
          <p:cxnSp>
            <p:nvCxnSpPr>
              <p:cNvPr id="21" name="Straight Arrow Connector 20"/>
              <p:cNvCxnSpPr>
                <a:stCxn id="20" idx="3"/>
                <a:endCxn id="40" idx="1"/>
              </p:cNvCxnSpPr>
              <p:nvPr/>
            </p:nvCxnSpPr>
            <p:spPr>
              <a:xfrm flipV="1">
                <a:off x="7139162" y="3036859"/>
                <a:ext cx="578794" cy="19279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Left Brace 39"/>
            <p:cNvSpPr/>
            <p:nvPr/>
          </p:nvSpPr>
          <p:spPr>
            <a:xfrm>
              <a:off x="2286000" y="4325034"/>
              <a:ext cx="231474" cy="1085165"/>
            </a:xfrm>
            <a:prstGeom prst="lef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610600" y="1840468"/>
            <a:ext cx="1752600" cy="1893332"/>
            <a:chOff x="5371108" y="2635746"/>
            <a:chExt cx="1752600" cy="1893332"/>
          </a:xfrm>
        </p:grpSpPr>
        <p:sp>
          <p:nvSpPr>
            <p:cNvPr id="45" name="TextBox 44"/>
            <p:cNvSpPr txBox="1"/>
            <p:nvPr/>
          </p:nvSpPr>
          <p:spPr>
            <a:xfrm>
              <a:off x="5486400" y="2635746"/>
              <a:ext cx="163730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cs typeface="Courier New" panose="02070309020205020404" pitchFamily="49" charset="0"/>
                </a:rPr>
                <a:t>nr</a:t>
              </a:r>
              <a:r>
                <a:rPr lang="en-US" dirty="0">
                  <a:cs typeface="Courier New" panose="02070309020205020404" pitchFamily="49" charset="0"/>
                </a:rPr>
                <a:t>. of processes</a:t>
              </a:r>
              <a:endParaRPr lang="nl-BE" dirty="0"/>
            </a:p>
          </p:txBody>
        </p:sp>
        <p:cxnSp>
          <p:nvCxnSpPr>
            <p:cNvPr id="46" name="Straight Arrow Connector 45"/>
            <p:cNvCxnSpPr>
              <a:stCxn id="45" idx="2"/>
            </p:cNvCxnSpPr>
            <p:nvPr/>
          </p:nvCxnSpPr>
          <p:spPr>
            <a:xfrm flipH="1">
              <a:off x="5371108" y="3005078"/>
              <a:ext cx="933946" cy="15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27A705B-805E-4D4C-8E24-57B7DAAB6437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11A4BD-A474-CC42-9330-292F808699BD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24" name="Picture 2" descr="Creative Commons Licenses">
              <a:extLst>
                <a:ext uri="{FF2B5EF4-FFF2-40B4-BE49-F238E27FC236}">
                  <a16:creationId xmlns:a16="http://schemas.microsoft.com/office/drawing/2014/main" id="{7DE0DA18-3121-BC41-A2CB-413590D83D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3165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</a:t>
            </a:r>
            <a:endParaRPr lang="nl-BE" dirty="0"/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3810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43600" y="4736068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cores</a:t>
            </a:r>
            <a:endParaRPr lang="nl-BE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3129045" y="3207224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speedup</a:t>
            </a:r>
            <a:endParaRPr lang="nl-BE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52600" y="2057400"/>
            <a:ext cx="2429774" cy="609600"/>
            <a:chOff x="228600" y="2057400"/>
            <a:chExt cx="2429774" cy="609600"/>
          </a:xfrm>
        </p:grpSpPr>
        <p:sp>
          <p:nvSpPr>
            <p:cNvPr id="6" name="Oval 5"/>
            <p:cNvSpPr/>
            <p:nvPr/>
          </p:nvSpPr>
          <p:spPr>
            <a:xfrm>
              <a:off x="2582174" y="2590800"/>
              <a:ext cx="76200" cy="7620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cxnSp>
          <p:nvCxnSpPr>
            <p:cNvPr id="8" name="Straight Arrow Connector 7"/>
            <p:cNvCxnSpPr>
              <a:stCxn id="9" idx="3"/>
            </p:cNvCxnSpPr>
            <p:nvPr/>
          </p:nvCxnSpPr>
          <p:spPr>
            <a:xfrm>
              <a:off x="1644372" y="2242066"/>
              <a:ext cx="937802" cy="348734"/>
            </a:xfrm>
            <a:prstGeom prst="straightConnector1">
              <a:avLst/>
            </a:prstGeom>
            <a:ln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28600" y="2057400"/>
              <a:ext cx="1415772" cy="36933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C application</a:t>
              </a:r>
              <a:endParaRPr lang="nl-BE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91401" y="2038710"/>
            <a:ext cx="3016668" cy="552091"/>
            <a:chOff x="5867401" y="2038709"/>
            <a:chExt cx="3016668" cy="552091"/>
          </a:xfrm>
        </p:grpSpPr>
        <p:sp>
          <p:nvSpPr>
            <p:cNvPr id="12" name="TextBox 11"/>
            <p:cNvSpPr txBox="1"/>
            <p:nvPr/>
          </p:nvSpPr>
          <p:spPr>
            <a:xfrm>
              <a:off x="7264715" y="2038709"/>
              <a:ext cx="161935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9</a:t>
              </a:r>
              <a:r>
                <a:rPr lang="en-US" dirty="0"/>
                <a:t> bases: 21 s</a:t>
              </a:r>
              <a:endParaRPr lang="nl-BE" dirty="0"/>
            </a:p>
          </p:txBody>
        </p:sp>
        <p:cxnSp>
          <p:nvCxnSpPr>
            <p:cNvPr id="13" name="Straight Arrow Connector 12"/>
            <p:cNvCxnSpPr>
              <a:stCxn id="12" idx="1"/>
            </p:cNvCxnSpPr>
            <p:nvPr/>
          </p:nvCxnSpPr>
          <p:spPr>
            <a:xfrm flipH="1">
              <a:off x="5867401" y="2223375"/>
              <a:ext cx="1397314" cy="367425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508328-2902-E24C-B74C-8BC6C32D83D2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60CAB1-4638-4943-82B2-072320894651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3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7" name="Picture 2" descr="Creative Commons Licenses">
              <a:extLst>
                <a:ext uri="{FF2B5EF4-FFF2-40B4-BE49-F238E27FC236}">
                  <a16:creationId xmlns:a16="http://schemas.microsoft.com/office/drawing/2014/main" id="{D6642961-AD4D-944C-B1AC-D8DFFDF7E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08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Pool methods</a:t>
            </a:r>
            <a:endParaRPr lang="nl-BE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apply</a:t>
            </a:r>
            <a:r>
              <a:rPr lang="en-US" dirty="0"/>
              <a:t>: call function with single argument, blocking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apply_async</a:t>
            </a:r>
            <a:r>
              <a:rPr lang="en-US" dirty="0"/>
              <a:t>: call function with single argument, non-blocking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map</a:t>
            </a:r>
            <a:r>
              <a:rPr lang="en-US" dirty="0"/>
              <a:t>/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imap</a:t>
            </a:r>
            <a:r>
              <a:rPr lang="en-US" dirty="0"/>
              <a:t>: call function on each of </a:t>
            </a:r>
            <a:r>
              <a:rPr lang="en-US" dirty="0" err="1"/>
              <a:t>iterable</a:t>
            </a:r>
            <a:r>
              <a:rPr lang="en-US" dirty="0"/>
              <a:t>, blocking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map_async</a:t>
            </a:r>
            <a:r>
              <a:rPr lang="en-US" dirty="0"/>
              <a:t>: call function on each of </a:t>
            </a:r>
            <a:r>
              <a:rPr lang="en-US" dirty="0" err="1"/>
              <a:t>iterable</a:t>
            </a:r>
            <a:r>
              <a:rPr lang="en-US" dirty="0"/>
              <a:t>, non-blocking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starmap</a:t>
            </a:r>
            <a:r>
              <a:rPr lang="en-US" dirty="0"/>
              <a:t>: call function on each of </a:t>
            </a:r>
            <a:r>
              <a:rPr lang="en-US" dirty="0" err="1"/>
              <a:t>iterable</a:t>
            </a:r>
            <a:r>
              <a:rPr lang="en-US" dirty="0"/>
              <a:t>, itself </a:t>
            </a:r>
            <a:r>
              <a:rPr lang="en-US" dirty="0" err="1"/>
              <a:t>iterables</a:t>
            </a:r>
            <a:r>
              <a:rPr lang="en-US" dirty="0"/>
              <a:t> and unpacked as arguments, blocking</a:t>
            </a:r>
          </a:p>
          <a:p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starmap_async</a:t>
            </a:r>
            <a:r>
              <a:rPr lang="en-US" dirty="0"/>
              <a:t>: call function on each of </a:t>
            </a:r>
            <a:r>
              <a:rPr lang="en-US" dirty="0" err="1"/>
              <a:t>iterable</a:t>
            </a:r>
            <a:r>
              <a:rPr lang="en-US" dirty="0"/>
              <a:t>, itself </a:t>
            </a:r>
            <a:r>
              <a:rPr lang="en-US" dirty="0" err="1"/>
              <a:t>iterables</a:t>
            </a:r>
            <a:r>
              <a:rPr lang="en-US" dirty="0"/>
              <a:t> and unpacked as arguments, non-blocking</a:t>
            </a:r>
            <a:endParaRPr lang="nl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C53F87-9921-B142-AC9D-F0646BEE1A98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EE70BA-2754-B945-AC9A-9B2F7D3810DC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7" name="Picture 2" descr="Creative Commons Licenses">
              <a:extLst>
                <a:ext uri="{FF2B5EF4-FFF2-40B4-BE49-F238E27FC236}">
                  <a16:creationId xmlns:a16="http://schemas.microsoft.com/office/drawing/2014/main" id="{06CAD372-268F-5F4D-9E82-B16CBAA4C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6934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Asynchronous methods return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AsyncResult</a:t>
            </a:r>
            <a:r>
              <a:rPr lang="en-US" dirty="0"/>
              <a:t> objects with methods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wait(): </a:t>
            </a:r>
            <a:r>
              <a:rPr lang="en-US" dirty="0"/>
              <a:t>blocks till result is ready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get()</a:t>
            </a:r>
            <a:r>
              <a:rPr lang="en-US" dirty="0"/>
              <a:t>: blocks till result is ready, then returns it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ready()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dirty="0"/>
              <a:t> when result is ready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successful()</a:t>
            </a:r>
            <a:r>
              <a:rPr lang="en-US" dirty="0"/>
              <a:t>: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r>
              <a:rPr lang="en-US" dirty="0"/>
              <a:t> when no exceptions where raised, only call when ready</a:t>
            </a:r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4696126" y="3581400"/>
            <a:ext cx="5057475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Both take optional time out value</a:t>
            </a:r>
            <a:endParaRPr lang="nl-BE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7E12DAA-F071-5B4B-AD35-3749874EA739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821258-AFFF-7941-9CBE-E4547E35EE91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8" name="Picture 2" descr="Creative Commons Licenses">
              <a:extLst>
                <a:ext uri="{FF2B5EF4-FFF2-40B4-BE49-F238E27FC236}">
                  <a16:creationId xmlns:a16="http://schemas.microsoft.com/office/drawing/2014/main" id="{F730F494-8315-BE49-8E88-1B585D998F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832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Shared memory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Explicitly work with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Process</a:t>
            </a:r>
          </a:p>
          <a:p>
            <a:r>
              <a:rPr lang="en-US" dirty="0"/>
              <a:t>Processes can share</a:t>
            </a:r>
          </a:p>
          <a:p>
            <a:pPr lvl="1"/>
            <a:r>
              <a:rPr lang="en-US" dirty="0"/>
              <a:t>Single value: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multiprocessing.Value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/>
              <a:t>Array: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multiprocessing.Array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1"/>
            <a:r>
              <a:rPr lang="en-US" dirty="0" err="1"/>
              <a:t>Syncronized</a:t>
            </a:r>
            <a:r>
              <a:rPr lang="en-US" dirty="0"/>
              <a:t> FIFO queue: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multiprocessing.Queue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dirty="0">
                <a:cs typeface="Courier New" panose="02070309020205020404" pitchFamily="49" charset="0"/>
              </a:rPr>
              <a:t>Shared variables should be locked for non-atomic update operations</a:t>
            </a:r>
            <a:endParaRPr lang="nl-BE" dirty="0">
              <a:cs typeface="Courier New" panose="02070309020205020404" pitchFamily="49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46259D-D5CC-2B4D-A26A-4108CB76CBA0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97C38F-EBCE-6244-AC6B-7EDD22E80CBC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7" name="Picture 2" descr="Creative Commons Licenses">
              <a:extLst>
                <a:ext uri="{FF2B5EF4-FFF2-40B4-BE49-F238E27FC236}">
                  <a16:creationId xmlns:a16="http://schemas.microsoft.com/office/drawing/2014/main" id="{99B4B987-9D80-AB4C-AA55-1F0F8CF6E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0616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 part of 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2438401" y="1981201"/>
            <a:ext cx="6112571" cy="258532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partial_pi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nr_tries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nr_hits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0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_ in range(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nr_tries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random.random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y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random.random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x**2 + y**2 &lt; 1.0: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nr_hits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+= 1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p_sum.get_lock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():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p_sum.value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+= 4.0*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nr_hits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nr_tries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78547" y="2323445"/>
            <a:ext cx="2940791" cy="369332"/>
            <a:chOff x="4189200" y="2362200"/>
            <a:chExt cx="2940791" cy="369332"/>
          </a:xfrm>
        </p:grpSpPr>
        <p:sp>
          <p:nvSpPr>
            <p:cNvPr id="5" name="TextBox 4"/>
            <p:cNvSpPr txBox="1"/>
            <p:nvPr/>
          </p:nvSpPr>
          <p:spPr>
            <a:xfrm>
              <a:off x="5486400" y="2362200"/>
              <a:ext cx="164359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Courier New" panose="02070309020205020404" pitchFamily="49" charset="0"/>
                </a:rPr>
                <a:t>shared variable</a:t>
              </a:r>
              <a:endParaRPr lang="nl-BE" dirty="0"/>
            </a:p>
          </p:txBody>
        </p:sp>
        <p:cxnSp>
          <p:nvCxnSpPr>
            <p:cNvPr id="6" name="Straight Arrow Connector 5"/>
            <p:cNvCxnSpPr>
              <a:stCxn id="5" idx="1"/>
            </p:cNvCxnSpPr>
            <p:nvPr/>
          </p:nvCxnSpPr>
          <p:spPr>
            <a:xfrm flipH="1" flipV="1">
              <a:off x="4189200" y="2362200"/>
              <a:ext cx="1297200" cy="1846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611747" y="4490325"/>
            <a:ext cx="4485025" cy="1066799"/>
            <a:chOff x="3124200" y="1941732"/>
            <a:chExt cx="4485025" cy="1066799"/>
          </a:xfrm>
        </p:grpSpPr>
        <p:sp>
          <p:nvSpPr>
            <p:cNvPr id="8" name="TextBox 7"/>
            <p:cNvSpPr txBox="1"/>
            <p:nvPr/>
          </p:nvSpPr>
          <p:spPr>
            <a:xfrm>
              <a:off x="5486400" y="2362200"/>
              <a:ext cx="2122825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Courier New" panose="02070309020205020404" pitchFamily="49" charset="0"/>
                </a:rPr>
                <a:t>non-atomic update</a:t>
              </a:r>
              <a:br>
                <a:rPr lang="en-US" dirty="0">
                  <a:cs typeface="Courier New" panose="02070309020205020404" pitchFamily="49" charset="0"/>
                </a:rPr>
              </a:br>
              <a:r>
                <a:rPr lang="en-US" dirty="0">
                  <a:cs typeface="Courier New" panose="02070309020205020404" pitchFamily="49" charset="0"/>
                </a:rPr>
                <a:t>load/store operation</a:t>
              </a:r>
              <a:endParaRPr lang="nl-BE" dirty="0"/>
            </a:p>
          </p:txBody>
        </p:sp>
        <p:cxnSp>
          <p:nvCxnSpPr>
            <p:cNvPr id="9" name="Straight Arrow Connector 8"/>
            <p:cNvCxnSpPr>
              <a:stCxn id="8" idx="1"/>
            </p:cNvCxnSpPr>
            <p:nvPr/>
          </p:nvCxnSpPr>
          <p:spPr>
            <a:xfrm flipH="1" flipV="1">
              <a:off x="3124200" y="1941732"/>
              <a:ext cx="2362200" cy="7436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145147" y="3234393"/>
            <a:ext cx="3140569" cy="798731"/>
            <a:chOff x="3657600" y="2362200"/>
            <a:chExt cx="3140569" cy="798731"/>
          </a:xfrm>
        </p:grpSpPr>
        <p:sp>
          <p:nvSpPr>
            <p:cNvPr id="14" name="TextBox 13"/>
            <p:cNvSpPr txBox="1"/>
            <p:nvPr/>
          </p:nvSpPr>
          <p:spPr>
            <a:xfrm>
              <a:off x="5486400" y="2362200"/>
              <a:ext cx="1311769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cs typeface="Courier New" panose="02070309020205020404" pitchFamily="49" charset="0"/>
                </a:rPr>
                <a:t>acquire lock</a:t>
              </a:r>
              <a:endParaRPr lang="nl-BE" dirty="0"/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>
              <a:off x="3657600" y="2546866"/>
              <a:ext cx="1828800" cy="6140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C93D06-4934-0F4C-84EB-3DF9414FDC8D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9C6578-85AE-5E45-BC79-382922BC87A5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8" name="Picture 2" descr="Creative Commons Licenses">
              <a:extLst>
                <a:ext uri="{FF2B5EF4-FFF2-40B4-BE49-F238E27FC236}">
                  <a16:creationId xmlns:a16="http://schemas.microsoft.com/office/drawing/2014/main" id="{3CEABC41-6CE0-7848-B40D-AB3F466B45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811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it all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3147764" y="1981200"/>
            <a:ext cx="7215437" cy="34163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def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compute_pi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nr_tries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=10000,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=1):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p_tries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nr_tries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ctx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multiprocessing.get_context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('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forkserver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')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ctx.Value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('d', 0.0)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ctx.Process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(target=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partial_pi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args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=(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p_tries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_ in range(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)]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process.start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processes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process.join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return 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p_sum.value</a:t>
            </a:r>
            <a:r>
              <a:rPr lang="nl-BE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nl-B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pool_size</a:t>
            </a:r>
            <a:endParaRPr lang="nl-BE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600199" y="1295400"/>
            <a:ext cx="2133600" cy="1447800"/>
            <a:chOff x="5714999" y="2133600"/>
            <a:chExt cx="2133600" cy="1447800"/>
          </a:xfrm>
        </p:grpSpPr>
        <p:sp>
          <p:nvSpPr>
            <p:cNvPr id="5" name="TextBox 4"/>
            <p:cNvSpPr txBox="1"/>
            <p:nvPr/>
          </p:nvSpPr>
          <p:spPr>
            <a:xfrm>
              <a:off x="5714999" y="2133600"/>
              <a:ext cx="154756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cs typeface="Courier New" panose="02070309020205020404" pitchFamily="49" charset="0"/>
                </a:rPr>
                <a:t>create a</a:t>
              </a:r>
              <a:br>
                <a:rPr lang="en-US" dirty="0">
                  <a:cs typeface="Courier New" panose="02070309020205020404" pitchFamily="49" charset="0"/>
                </a:rPr>
              </a:br>
              <a:r>
                <a:rPr lang="en-US" dirty="0">
                  <a:cs typeface="Courier New" panose="02070309020205020404" pitchFamily="49" charset="0"/>
                </a:rPr>
                <a:t>context</a:t>
              </a:r>
              <a:endParaRPr lang="nl-BE" dirty="0"/>
            </a:p>
          </p:txBody>
        </p:sp>
        <p:cxnSp>
          <p:nvCxnSpPr>
            <p:cNvPr id="6" name="Straight Arrow Connector 5"/>
            <p:cNvCxnSpPr>
              <a:stCxn id="5" idx="3"/>
            </p:cNvCxnSpPr>
            <p:nvPr/>
          </p:nvCxnSpPr>
          <p:spPr>
            <a:xfrm>
              <a:off x="7262562" y="2456766"/>
              <a:ext cx="586037" cy="11246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600200" y="1981200"/>
            <a:ext cx="2133601" cy="990600"/>
            <a:chOff x="5714999" y="2362200"/>
            <a:chExt cx="2133601" cy="990600"/>
          </a:xfrm>
        </p:grpSpPr>
        <p:sp>
          <p:nvSpPr>
            <p:cNvPr id="8" name="TextBox 7"/>
            <p:cNvSpPr txBox="1"/>
            <p:nvPr/>
          </p:nvSpPr>
          <p:spPr>
            <a:xfrm>
              <a:off x="5714999" y="2362200"/>
              <a:ext cx="154756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 shared</a:t>
              </a:r>
              <a:br>
                <a:rPr lang="en-US" dirty="0"/>
              </a:br>
              <a:r>
                <a:rPr lang="en-US" dirty="0"/>
                <a:t>variable</a:t>
              </a:r>
              <a:endParaRPr lang="nl-BE" dirty="0"/>
            </a:p>
          </p:txBody>
        </p:sp>
        <p:cxnSp>
          <p:nvCxnSpPr>
            <p:cNvPr id="9" name="Straight Arrow Connector 8"/>
            <p:cNvCxnSpPr>
              <a:stCxn id="8" idx="3"/>
            </p:cNvCxnSpPr>
            <p:nvPr/>
          </p:nvCxnSpPr>
          <p:spPr>
            <a:xfrm>
              <a:off x="7262562" y="2685366"/>
              <a:ext cx="586038" cy="66743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600198" y="3505200"/>
            <a:ext cx="2032410" cy="646332"/>
            <a:chOff x="5802114" y="2751823"/>
            <a:chExt cx="2205369" cy="621371"/>
          </a:xfrm>
        </p:grpSpPr>
        <p:sp>
          <p:nvSpPr>
            <p:cNvPr id="11" name="TextBox 10"/>
            <p:cNvSpPr txBox="1"/>
            <p:nvPr/>
          </p:nvSpPr>
          <p:spPr>
            <a:xfrm>
              <a:off x="5802114" y="2751823"/>
              <a:ext cx="1679259" cy="62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start all</a:t>
              </a:r>
              <a:br>
                <a:rPr lang="en-US" dirty="0"/>
              </a:br>
              <a:r>
                <a:rPr lang="en-US" dirty="0"/>
                <a:t>processes</a:t>
              </a:r>
              <a:endParaRPr lang="nl-BE" dirty="0"/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>
            <a:xfrm>
              <a:off x="7481373" y="3062509"/>
              <a:ext cx="526110" cy="18913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00199" y="2743200"/>
            <a:ext cx="2032410" cy="646332"/>
            <a:chOff x="5802114" y="2751823"/>
            <a:chExt cx="2205369" cy="621371"/>
          </a:xfrm>
        </p:grpSpPr>
        <p:sp>
          <p:nvSpPr>
            <p:cNvPr id="24" name="TextBox 23"/>
            <p:cNvSpPr txBox="1"/>
            <p:nvPr/>
          </p:nvSpPr>
          <p:spPr>
            <a:xfrm>
              <a:off x="5802114" y="2751823"/>
              <a:ext cx="1679259" cy="62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create</a:t>
              </a:r>
              <a:br>
                <a:rPr lang="en-US" dirty="0"/>
              </a:br>
              <a:r>
                <a:rPr lang="en-US" dirty="0"/>
                <a:t>processes</a:t>
              </a:r>
              <a:endParaRPr lang="nl-BE" dirty="0"/>
            </a:p>
          </p:txBody>
        </p:sp>
        <p:cxnSp>
          <p:nvCxnSpPr>
            <p:cNvPr id="25" name="Straight Arrow Connector 24"/>
            <p:cNvCxnSpPr>
              <a:stCxn id="24" idx="3"/>
            </p:cNvCxnSpPr>
            <p:nvPr/>
          </p:nvCxnSpPr>
          <p:spPr>
            <a:xfrm>
              <a:off x="7481373" y="3062509"/>
              <a:ext cx="526110" cy="1891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1600200" y="4724400"/>
            <a:ext cx="2032408" cy="762000"/>
            <a:chOff x="5802114" y="2640622"/>
            <a:chExt cx="2205367" cy="732572"/>
          </a:xfrm>
        </p:grpSpPr>
        <p:sp>
          <p:nvSpPr>
            <p:cNvPr id="29" name="TextBox 28"/>
            <p:cNvSpPr txBox="1"/>
            <p:nvPr/>
          </p:nvSpPr>
          <p:spPr>
            <a:xfrm>
              <a:off x="5802114" y="2751823"/>
              <a:ext cx="1679259" cy="62137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wait for all</a:t>
              </a:r>
              <a:br>
                <a:rPr lang="en-US" dirty="0"/>
              </a:br>
              <a:r>
                <a:rPr lang="en-US" dirty="0"/>
                <a:t>processes</a:t>
              </a:r>
              <a:endParaRPr lang="nl-BE" dirty="0"/>
            </a:p>
          </p:txBody>
        </p:sp>
        <p:cxnSp>
          <p:nvCxnSpPr>
            <p:cNvPr id="30" name="Straight Arrow Connector 29"/>
            <p:cNvCxnSpPr>
              <a:stCxn id="29" idx="3"/>
            </p:cNvCxnSpPr>
            <p:nvPr/>
          </p:nvCxnSpPr>
          <p:spPr>
            <a:xfrm flipV="1">
              <a:off x="7481373" y="2640622"/>
              <a:ext cx="526108" cy="42188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3276601" y="4521679"/>
            <a:ext cx="8859268" cy="1075177"/>
            <a:chOff x="1752600" y="4521678"/>
            <a:chExt cx="8859268" cy="1075177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752600" y="4521678"/>
              <a:ext cx="6400800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Group 33"/>
            <p:cNvGrpSpPr/>
            <p:nvPr/>
          </p:nvGrpSpPr>
          <p:grpSpPr>
            <a:xfrm>
              <a:off x="8047381" y="4521678"/>
              <a:ext cx="2564487" cy="1075177"/>
              <a:chOff x="7313650" y="1639900"/>
              <a:chExt cx="2782726" cy="10336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8417117" y="2052184"/>
                <a:ext cx="1679259" cy="62137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concurrent</a:t>
                </a:r>
                <a:br>
                  <a:rPr lang="en-US" dirty="0">
                    <a:solidFill>
                      <a:srgbClr val="00B050"/>
                    </a:solidFill>
                  </a:rPr>
                </a:br>
                <a:r>
                  <a:rPr lang="en-US" dirty="0">
                    <a:solidFill>
                      <a:srgbClr val="00B050"/>
                    </a:solidFill>
                  </a:rPr>
                  <a:t>processing</a:t>
                </a:r>
                <a:endParaRPr lang="nl-BE" dirty="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6" name="Straight Arrow Connector 35"/>
              <p:cNvCxnSpPr>
                <a:cxnSpLocks/>
                <a:stCxn id="35" idx="0"/>
              </p:cNvCxnSpPr>
              <p:nvPr/>
            </p:nvCxnSpPr>
            <p:spPr>
              <a:xfrm flipH="1" flipV="1">
                <a:off x="7313650" y="1639900"/>
                <a:ext cx="1943097" cy="412284"/>
              </a:xfrm>
              <a:prstGeom prst="straightConnector1">
                <a:avLst/>
              </a:prstGeom>
              <a:ln w="12700">
                <a:solidFill>
                  <a:srgbClr val="00B05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10AB668-6135-6444-8722-C7A8FA8CE5FC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8904ECA-39B5-ED42-BDAC-A85CC7507706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31" name="Picture 2" descr="Creative Commons Licenses">
              <a:extLst>
                <a:ext uri="{FF2B5EF4-FFF2-40B4-BE49-F238E27FC236}">
                  <a16:creationId xmlns:a16="http://schemas.microsoft.com/office/drawing/2014/main" id="{9EB0F63C-B32B-D044-8D33-8587E810C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285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B3BA08-56BD-3A4E-AAB9-F55D39CF3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19" name="Rectangle 12">
            <a:extLst>
              <a:ext uri="{FF2B5EF4-FFF2-40B4-BE49-F238E27FC236}">
                <a16:creationId xmlns:a16="http://schemas.microsoft.com/office/drawing/2014/main" id="{A37E0400-E9ED-46D6-A946-A7B49DB41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5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355D3-B974-FC49-A160-B909A8DDA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91" y="3331444"/>
            <a:ext cx="6470692" cy="122930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chemeClr val="bg1"/>
                </a:solidFill>
              </a:rPr>
              <a:t>Actually, it is more like …</a:t>
            </a:r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2429" y="4641183"/>
            <a:ext cx="6309360" cy="0"/>
          </a:xfrm>
          <a:prstGeom prst="line">
            <a:avLst/>
          </a:prstGeom>
          <a:ln w="19050">
            <a:solidFill>
              <a:schemeClr val="bg1">
                <a:alpha val="9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FDB0A2-F5A0-BB48-B36B-748AEB3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325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27E3D1B6-6E3F-430C-BE65-2D13F10278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B986F88-1433-4AF7-AF71-41A89DC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46064">
                <a:srgbClr val="000000">
                  <a:alpha val="30000"/>
                </a:srgbClr>
              </a:gs>
              <a:gs pos="68000">
                <a:srgbClr val="000000">
                  <a:alpha val="20000"/>
                </a:srgbClr>
              </a:gs>
              <a:gs pos="0">
                <a:schemeClr val="tx1">
                  <a:alpha val="0"/>
                </a:schemeClr>
              </a:gs>
              <a:gs pos="26000">
                <a:schemeClr val="tx1">
                  <a:alpha val="2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EE83A3-9485-6C4D-8485-4A7C41A5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000" dirty="0">
                <a:solidFill>
                  <a:srgbClr val="FFFFFF"/>
                </a:solidFill>
              </a:rPr>
              <a:t>Distributed Computing with Python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44FFD5D-B985-4624-BBCD-50AD2E168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6400798"/>
            <a:ext cx="12188952" cy="457201"/>
          </a:xfrm>
          <a:prstGeom prst="rect">
            <a:avLst/>
          </a:prstGeom>
          <a:gradFill>
            <a:gsLst>
              <a:gs pos="61000">
                <a:srgbClr val="000000">
                  <a:alpha val="10000"/>
                </a:srgbClr>
              </a:gs>
              <a:gs pos="7000">
                <a:schemeClr val="tx1">
                  <a:alpha val="0"/>
                </a:schemeClr>
              </a:gs>
              <a:gs pos="100000">
                <a:schemeClr val="tx1">
                  <a:alpha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B91E20-E22C-FD42-AAD1-02C87024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z="1050" smtClean="0"/>
              <a:pPr>
                <a:spcAft>
                  <a:spcPts val="600"/>
                </a:spcAft>
              </a:pPr>
              <a:t>50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2776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7FE5-0C54-F646-9112-FB6B579F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What is distributed computing?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4A48-447B-7147-AD95-9DDF35FB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51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104C4F-9E4D-C14D-9515-0959D982E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BE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9E07BCE-70E3-BB43-810B-CD475286EE4E}"/>
              </a:ext>
            </a:extLst>
          </p:cNvPr>
          <p:cNvGrpSpPr/>
          <p:nvPr/>
        </p:nvGrpSpPr>
        <p:grpSpPr>
          <a:xfrm>
            <a:off x="2746621" y="2251779"/>
            <a:ext cx="1994343" cy="1685222"/>
            <a:chOff x="904461" y="3190461"/>
            <a:chExt cx="2832652" cy="2902226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5AAA781-7ED1-3849-90CA-A79558AB7258}"/>
                </a:ext>
              </a:extLst>
            </p:cNvPr>
            <p:cNvSpPr/>
            <p:nvPr/>
          </p:nvSpPr>
          <p:spPr>
            <a:xfrm>
              <a:off x="904461" y="3190461"/>
              <a:ext cx="2832652" cy="29022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916A9ED-239D-464B-830B-E05575FA7184}"/>
                </a:ext>
              </a:extLst>
            </p:cNvPr>
            <p:cNvSpPr/>
            <p:nvPr/>
          </p:nvSpPr>
          <p:spPr>
            <a:xfrm>
              <a:off x="1097280" y="3418313"/>
              <a:ext cx="2311835" cy="12064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Processor(s)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7A02203-BD2C-4B4A-9279-677D148768FC}"/>
                </a:ext>
              </a:extLst>
            </p:cNvPr>
            <p:cNvCxnSpPr/>
            <p:nvPr/>
          </p:nvCxnSpPr>
          <p:spPr>
            <a:xfrm>
              <a:off x="159961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8D94669-D79E-5040-BBAD-5116898DCE02}"/>
                </a:ext>
              </a:extLst>
            </p:cNvPr>
            <p:cNvCxnSpPr/>
            <p:nvPr/>
          </p:nvCxnSpPr>
          <p:spPr>
            <a:xfrm>
              <a:off x="202457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B7C8E6-5515-1745-A2E3-BD38AE33B628}"/>
                </a:ext>
              </a:extLst>
            </p:cNvPr>
            <p:cNvCxnSpPr/>
            <p:nvPr/>
          </p:nvCxnSpPr>
          <p:spPr>
            <a:xfrm>
              <a:off x="2389408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C6BEA59-12FD-FC4A-8229-94E4C8BC4AAF}"/>
                </a:ext>
              </a:extLst>
            </p:cNvPr>
            <p:cNvCxnSpPr/>
            <p:nvPr/>
          </p:nvCxnSpPr>
          <p:spPr>
            <a:xfrm>
              <a:off x="2791190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ED6EC61-CA53-5647-8129-6927AAE10010}"/>
                </a:ext>
              </a:extLst>
            </p:cNvPr>
            <p:cNvSpPr/>
            <p:nvPr/>
          </p:nvSpPr>
          <p:spPr>
            <a:xfrm>
              <a:off x="1198478" y="5144655"/>
              <a:ext cx="2061958" cy="798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Main Memory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A8FB537-AF2A-9846-BAFF-AE8A1CDD8951}"/>
              </a:ext>
            </a:extLst>
          </p:cNvPr>
          <p:cNvGrpSpPr/>
          <p:nvPr/>
        </p:nvGrpSpPr>
        <p:grpSpPr>
          <a:xfrm>
            <a:off x="7699621" y="2251779"/>
            <a:ext cx="1994343" cy="1685222"/>
            <a:chOff x="904461" y="3190461"/>
            <a:chExt cx="2832652" cy="290222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8F38D37-2B17-6144-B809-91D1FD00B7EA}"/>
                </a:ext>
              </a:extLst>
            </p:cNvPr>
            <p:cNvSpPr/>
            <p:nvPr/>
          </p:nvSpPr>
          <p:spPr>
            <a:xfrm>
              <a:off x="904461" y="3190461"/>
              <a:ext cx="2832652" cy="29022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58E3EC6-5910-4441-87E8-3C51021273AB}"/>
                </a:ext>
              </a:extLst>
            </p:cNvPr>
            <p:cNvSpPr/>
            <p:nvPr/>
          </p:nvSpPr>
          <p:spPr>
            <a:xfrm>
              <a:off x="1097280" y="3418313"/>
              <a:ext cx="2311835" cy="12064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Processor(s)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2F9218D-2076-8246-B18C-3BC315CB329B}"/>
                </a:ext>
              </a:extLst>
            </p:cNvPr>
            <p:cNvCxnSpPr/>
            <p:nvPr/>
          </p:nvCxnSpPr>
          <p:spPr>
            <a:xfrm>
              <a:off x="159961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6BD6380-C97A-F84B-8637-A2FCA5C90967}"/>
                </a:ext>
              </a:extLst>
            </p:cNvPr>
            <p:cNvCxnSpPr/>
            <p:nvPr/>
          </p:nvCxnSpPr>
          <p:spPr>
            <a:xfrm>
              <a:off x="202457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D2D0FD0-B231-6D4D-9F62-18007A23DF04}"/>
                </a:ext>
              </a:extLst>
            </p:cNvPr>
            <p:cNvCxnSpPr/>
            <p:nvPr/>
          </p:nvCxnSpPr>
          <p:spPr>
            <a:xfrm>
              <a:off x="2389408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BD30D4D-E0BF-F446-B8AC-ACFFF55E5893}"/>
                </a:ext>
              </a:extLst>
            </p:cNvPr>
            <p:cNvCxnSpPr/>
            <p:nvPr/>
          </p:nvCxnSpPr>
          <p:spPr>
            <a:xfrm>
              <a:off x="2791190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50D10BB-37CE-B141-A0EB-101AB7552DD6}"/>
                </a:ext>
              </a:extLst>
            </p:cNvPr>
            <p:cNvSpPr/>
            <p:nvPr/>
          </p:nvSpPr>
          <p:spPr>
            <a:xfrm>
              <a:off x="1198478" y="5144655"/>
              <a:ext cx="2061958" cy="798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Main Memory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841C8F3-CE91-4B4E-B06A-A92834F5BE4D}"/>
              </a:ext>
            </a:extLst>
          </p:cNvPr>
          <p:cNvGrpSpPr/>
          <p:nvPr/>
        </p:nvGrpSpPr>
        <p:grpSpPr>
          <a:xfrm>
            <a:off x="5466522" y="4631634"/>
            <a:ext cx="2031558" cy="1704009"/>
            <a:chOff x="904461" y="3190461"/>
            <a:chExt cx="2832652" cy="2902226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8BA2762-C362-8E44-A2E7-032BE6BBCE7D}"/>
                </a:ext>
              </a:extLst>
            </p:cNvPr>
            <p:cNvSpPr/>
            <p:nvPr/>
          </p:nvSpPr>
          <p:spPr>
            <a:xfrm>
              <a:off x="904461" y="3190461"/>
              <a:ext cx="2832652" cy="2902226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656DAED-CECA-144C-B97F-9F76FDBC2875}"/>
                </a:ext>
              </a:extLst>
            </p:cNvPr>
            <p:cNvSpPr/>
            <p:nvPr/>
          </p:nvSpPr>
          <p:spPr>
            <a:xfrm>
              <a:off x="1097280" y="3418313"/>
              <a:ext cx="2311835" cy="12064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Processor(s)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25D4880-41D2-2C4A-8697-819C2FF7CE25}"/>
                </a:ext>
              </a:extLst>
            </p:cNvPr>
            <p:cNvCxnSpPr/>
            <p:nvPr/>
          </p:nvCxnSpPr>
          <p:spPr>
            <a:xfrm>
              <a:off x="159961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C8841C0-0399-144B-9519-74434E2B2389}"/>
                </a:ext>
              </a:extLst>
            </p:cNvPr>
            <p:cNvCxnSpPr/>
            <p:nvPr/>
          </p:nvCxnSpPr>
          <p:spPr>
            <a:xfrm>
              <a:off x="2024572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D6F028B-9688-0747-9F77-8197CA6BFCE9}"/>
                </a:ext>
              </a:extLst>
            </p:cNvPr>
            <p:cNvCxnSpPr/>
            <p:nvPr/>
          </p:nvCxnSpPr>
          <p:spPr>
            <a:xfrm>
              <a:off x="2389408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5F230D95-1AF5-A04A-A78D-69240C48F96D}"/>
                </a:ext>
              </a:extLst>
            </p:cNvPr>
            <p:cNvCxnSpPr/>
            <p:nvPr/>
          </p:nvCxnSpPr>
          <p:spPr>
            <a:xfrm>
              <a:off x="2791190" y="4639707"/>
              <a:ext cx="0" cy="5049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D92B84F-659F-F441-BEC6-5F5486EC8183}"/>
                </a:ext>
              </a:extLst>
            </p:cNvPr>
            <p:cNvSpPr/>
            <p:nvPr/>
          </p:nvSpPr>
          <p:spPr>
            <a:xfrm>
              <a:off x="1198478" y="5144655"/>
              <a:ext cx="2061958" cy="7982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BE" dirty="0"/>
                <a:t>Main Memory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124B15DB-B018-7148-9C56-2BC97F2BE290}"/>
              </a:ext>
            </a:extLst>
          </p:cNvPr>
          <p:cNvSpPr/>
          <p:nvPr/>
        </p:nvSpPr>
        <p:spPr>
          <a:xfrm>
            <a:off x="6096000" y="3429000"/>
            <a:ext cx="320800" cy="316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97BF469-5A20-4344-A143-7B182416C5D6}"/>
              </a:ext>
            </a:extLst>
          </p:cNvPr>
          <p:cNvCxnSpPr/>
          <p:nvPr/>
        </p:nvCxnSpPr>
        <p:spPr>
          <a:xfrm>
            <a:off x="4740964" y="3093306"/>
            <a:ext cx="1355036" cy="4941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B3D3950B-9579-6445-A038-993482AA5DBC}"/>
              </a:ext>
            </a:extLst>
          </p:cNvPr>
          <p:cNvCxnSpPr>
            <a:cxnSpLocks/>
            <a:endCxn id="65" idx="6"/>
          </p:cNvCxnSpPr>
          <p:nvPr/>
        </p:nvCxnSpPr>
        <p:spPr>
          <a:xfrm flipH="1">
            <a:off x="6416800" y="3058159"/>
            <a:ext cx="1259916" cy="5293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7C2FDD3-5476-4844-9B1B-F0D6F484FC65}"/>
              </a:ext>
            </a:extLst>
          </p:cNvPr>
          <p:cNvCxnSpPr>
            <a:cxnSpLocks/>
            <a:stCxn id="65" idx="4"/>
            <a:endCxn id="58" idx="0"/>
          </p:cNvCxnSpPr>
          <p:nvPr/>
        </p:nvCxnSpPr>
        <p:spPr>
          <a:xfrm>
            <a:off x="6256400" y="3745961"/>
            <a:ext cx="225901" cy="8856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EF5AAF31-B8FC-4B46-B598-C897F31700AD}"/>
              </a:ext>
            </a:extLst>
          </p:cNvPr>
          <p:cNvSpPr txBox="1"/>
          <p:nvPr/>
        </p:nvSpPr>
        <p:spPr>
          <a:xfrm>
            <a:off x="5475640" y="2864746"/>
            <a:ext cx="155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E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5074489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7FE5-0C54-F646-9112-FB6B579F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Distributed computing with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A037-E3F1-AE47-AF21-34798E76A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b="1" dirty="0"/>
              <a:t>Dask</a:t>
            </a:r>
          </a:p>
          <a:p>
            <a:pPr lvl="1"/>
            <a:r>
              <a:rPr lang="en-GB" b="1" dirty="0"/>
              <a:t>O</a:t>
            </a:r>
            <a:r>
              <a:rPr lang="en-BE" b="1" dirty="0"/>
              <a:t>ut of core computation</a:t>
            </a:r>
          </a:p>
          <a:p>
            <a:pPr lvl="1"/>
            <a:r>
              <a:rPr lang="en-GB" b="1" dirty="0"/>
              <a:t>D</a:t>
            </a:r>
            <a:r>
              <a:rPr lang="en-BE" b="1" dirty="0"/>
              <a:t>istributed computing</a:t>
            </a:r>
          </a:p>
          <a:p>
            <a:r>
              <a:rPr lang="en-GB" b="1" dirty="0"/>
              <a:t>m</a:t>
            </a:r>
            <a:r>
              <a:rPr lang="en-BE" b="1" dirty="0"/>
              <a:t>pi4py</a:t>
            </a:r>
          </a:p>
          <a:p>
            <a:r>
              <a:rPr lang="en-BE" b="1" dirty="0"/>
              <a:t>PySpark</a:t>
            </a:r>
          </a:p>
          <a:p>
            <a:endParaRPr lang="en-BE" b="1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4A48-447B-7147-AD95-9DDF35FB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772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: Motivation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sets can be very large</a:t>
            </a:r>
          </a:p>
          <a:p>
            <a:pPr lvl="1"/>
            <a:r>
              <a:rPr lang="en-US" dirty="0"/>
              <a:t>many files</a:t>
            </a:r>
          </a:p>
          <a:p>
            <a:pPr lvl="1"/>
            <a:r>
              <a:rPr lang="en-US" dirty="0"/>
              <a:t>large files</a:t>
            </a:r>
          </a:p>
          <a:p>
            <a:pPr lvl="1"/>
            <a:r>
              <a:rPr lang="en-US" dirty="0"/>
              <a:t>entire set doesn't fit in RAM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Computation can be decomposed into graph of subtasks</a:t>
            </a:r>
          </a:p>
          <a:p>
            <a:pPr lvl="1"/>
            <a:r>
              <a:rPr lang="en-US" dirty="0"/>
              <a:t>some (maybe many) subtasks can be done in parallel</a:t>
            </a:r>
          </a:p>
          <a:p>
            <a:pPr lvl="1"/>
            <a:endParaRPr lang="en-US" dirty="0"/>
          </a:p>
          <a:p>
            <a:pPr lvl="2"/>
            <a:endParaRPr lang="nl-BE" dirty="0"/>
          </a:p>
        </p:txBody>
      </p:sp>
      <p:sp>
        <p:nvSpPr>
          <p:cNvPr id="4" name="TextBox 3"/>
          <p:cNvSpPr txBox="1"/>
          <p:nvPr/>
        </p:nvSpPr>
        <p:spPr>
          <a:xfrm>
            <a:off x="4667597" y="3492731"/>
            <a:ext cx="462049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Out-of-core computation</a:t>
            </a:r>
            <a:endParaRPr lang="nl-BE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20263" y="5236805"/>
            <a:ext cx="5752408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Parallel/distributed computation</a:t>
            </a:r>
            <a:endParaRPr lang="nl-BE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1ECA04-775E-9A43-993B-B249A9B61C86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F3EDE0-9E6D-7E4F-A072-7ADA5FF03643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9" name="Picture 2" descr="Creative Commons Licenses">
              <a:extLst>
                <a:ext uri="{FF2B5EF4-FFF2-40B4-BE49-F238E27FC236}">
                  <a16:creationId xmlns:a16="http://schemas.microsoft.com/office/drawing/2014/main" id="{EE01636B-D6D7-F040-AD47-BC29A0D477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294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core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set: time series in CSV files</a:t>
            </a:r>
          </a:p>
          <a:p>
            <a:pPr lvl="1"/>
            <a:r>
              <a:rPr lang="en-US" dirty="0"/>
              <a:t>time stamp + 100 variables</a:t>
            </a:r>
          </a:p>
          <a:p>
            <a:pPr lvl="1"/>
            <a:r>
              <a:rPr lang="en-US" dirty="0"/>
              <a:t>200000 measurements/file</a:t>
            </a:r>
          </a:p>
          <a:p>
            <a:pPr lvl="1"/>
            <a:r>
              <a:rPr lang="en-US" dirty="0"/>
              <a:t>800 files</a:t>
            </a:r>
          </a:p>
          <a:p>
            <a:pPr lvl="1"/>
            <a:r>
              <a:rPr lang="en-US" dirty="0"/>
              <a:t>data spans 12 months period</a:t>
            </a:r>
          </a:p>
          <a:p>
            <a:r>
              <a:rPr lang="en-US" dirty="0"/>
              <a:t>Task:</a:t>
            </a:r>
            <a:br>
              <a:rPr lang="en-US" dirty="0"/>
            </a:br>
            <a:r>
              <a:rPr lang="en-US" dirty="0"/>
              <a:t>compute average of each variable, grouped by month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94270" y="2763032"/>
            <a:ext cx="117051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289 GB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74145" y="5260891"/>
            <a:ext cx="1381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</a:rPr>
              <a:t>memory!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45380" y="5253592"/>
            <a:ext cx="5501240" cy="523220"/>
            <a:chOff x="1188720" y="5569527"/>
            <a:chExt cx="5501240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1188720" y="5569527"/>
              <a:ext cx="40019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Trivial using pandas, but…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88720" y="5569527"/>
              <a:ext cx="550124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54</a:t>
            </a:fld>
            <a:endParaRPr lang="nl-B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17B57C1-191B-8249-BFEB-14CF6FF09E96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D8D6E3-8169-264A-A27A-ACB9BD909F7E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2" name="Picture 2" descr="Creative Commons Licenses">
              <a:extLst>
                <a:ext uri="{FF2B5EF4-FFF2-40B4-BE49-F238E27FC236}">
                  <a16:creationId xmlns:a16="http://schemas.microsoft.com/office/drawing/2014/main" id="{F9CF4708-B537-A14D-8B48-08C903DB2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74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6848" y="2400019"/>
            <a:ext cx="693972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>
                <a:latin typeface="Courier New" pitchFamily="49" charset="0"/>
                <a:cs typeface="Courier New" pitchFamily="49" charset="0"/>
              </a:rPr>
              <a:t>import dask.dataframe as dd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df = dd.read_csv('data/time_series_*.csv',</a:t>
            </a:r>
            <a:br>
              <a:rPr lang="nl-BE" dirty="0">
                <a:latin typeface="Courier New" pitchFamily="49" charset="0"/>
                <a:cs typeface="Courier New" pitchFamily="49" charset="0"/>
              </a:rPr>
            </a:br>
            <a:r>
              <a:rPr lang="nl-BE" dirty="0">
                <a:latin typeface="Courier New" pitchFamily="49" charset="0"/>
                <a:cs typeface="Courier New" pitchFamily="49" charset="0"/>
              </a:rPr>
              <a:t>                 parse_dates=['timestamp'])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result = df.groupby(df.timestamp.dt.month).mean()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result.compute().to_csv('data/result.csv')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80883" y="2135338"/>
            <a:ext cx="1938479" cy="937845"/>
            <a:chOff x="224095" y="3885436"/>
            <a:chExt cx="1938479" cy="937845"/>
          </a:xfrm>
        </p:grpSpPr>
        <p:sp>
          <p:nvSpPr>
            <p:cNvPr id="6" name="TextBox 5"/>
            <p:cNvSpPr txBox="1"/>
            <p:nvPr/>
          </p:nvSpPr>
          <p:spPr>
            <a:xfrm>
              <a:off x="224095" y="3885436"/>
              <a:ext cx="1938479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files not yet read</a:t>
              </a:r>
              <a:endParaRPr lang="nl-BE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300010" y="4285546"/>
              <a:ext cx="893325" cy="537735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7556161" y="3807230"/>
            <a:ext cx="2848537" cy="808452"/>
            <a:chOff x="224095" y="3477094"/>
            <a:chExt cx="2848537" cy="808452"/>
          </a:xfrm>
        </p:grpSpPr>
        <p:sp>
          <p:nvSpPr>
            <p:cNvPr id="9" name="TextBox 8"/>
            <p:cNvSpPr txBox="1"/>
            <p:nvPr/>
          </p:nvSpPr>
          <p:spPr>
            <a:xfrm>
              <a:off x="224095" y="3885436"/>
              <a:ext cx="284853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computations not yet done</a:t>
              </a:r>
              <a:endParaRPr lang="nl-BE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0"/>
            </p:cNvCxnSpPr>
            <p:nvPr/>
          </p:nvCxnSpPr>
          <p:spPr>
            <a:xfrm flipH="1" flipV="1">
              <a:off x="1083187" y="3477094"/>
              <a:ext cx="565177" cy="408342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037138" y="4113968"/>
            <a:ext cx="3220433" cy="896192"/>
            <a:chOff x="224095" y="3389354"/>
            <a:chExt cx="3220433" cy="896192"/>
          </a:xfrm>
        </p:grpSpPr>
        <p:sp>
          <p:nvSpPr>
            <p:cNvPr id="14" name="TextBox 13"/>
            <p:cNvSpPr txBox="1"/>
            <p:nvPr/>
          </p:nvSpPr>
          <p:spPr>
            <a:xfrm>
              <a:off x="224095" y="3885436"/>
              <a:ext cx="3220433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00000"/>
                  </a:solidFill>
                </a:rPr>
                <a:t>computations are carried out</a:t>
              </a:r>
              <a:endParaRPr lang="nl-BE" sz="2000" dirty="0">
                <a:solidFill>
                  <a:srgbClr val="C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0"/>
            </p:cNvCxnSpPr>
            <p:nvPr/>
          </p:nvCxnSpPr>
          <p:spPr>
            <a:xfrm flipH="1" flipV="1">
              <a:off x="1196765" y="3389354"/>
              <a:ext cx="637547" cy="496082"/>
            </a:xfrm>
            <a:prstGeom prst="straightConnector1">
              <a:avLst/>
            </a:prstGeom>
            <a:ln w="22225">
              <a:solidFill>
                <a:srgbClr val="C0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30243" y="4458921"/>
            <a:ext cx="3408305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Entire computation decomposed</a:t>
            </a:r>
            <a:br>
              <a:rPr lang="en-US" sz="2000" dirty="0"/>
            </a:br>
            <a:r>
              <a:rPr lang="en-US" sz="2000" dirty="0"/>
              <a:t>into subtasks that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fit in RAM,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be done in parallel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031076" y="1453670"/>
            <a:ext cx="4532804" cy="2660298"/>
            <a:chOff x="507076" y="1453670"/>
            <a:chExt cx="4532804" cy="2660298"/>
          </a:xfrm>
        </p:grpSpPr>
        <p:grpSp>
          <p:nvGrpSpPr>
            <p:cNvPr id="21" name="Group 20"/>
            <p:cNvGrpSpPr/>
            <p:nvPr/>
          </p:nvGrpSpPr>
          <p:grpSpPr>
            <a:xfrm>
              <a:off x="507076" y="2400019"/>
              <a:ext cx="3773979" cy="1713949"/>
              <a:chOff x="507076" y="2400019"/>
              <a:chExt cx="3773979" cy="1713949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507076" y="2400019"/>
                <a:ext cx="3773979" cy="343181"/>
              </a:xfrm>
              <a:prstGeom prst="roundRect">
                <a:avLst/>
              </a:prstGeom>
              <a:solidFill>
                <a:srgbClr val="C00000">
                  <a:alpha val="2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1326049" y="3770787"/>
                <a:ext cx="1348786" cy="343181"/>
              </a:xfrm>
              <a:prstGeom prst="roundRect">
                <a:avLst/>
              </a:prstGeom>
              <a:solidFill>
                <a:srgbClr val="C00000">
                  <a:alpha val="2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095951" y="2958943"/>
                <a:ext cx="493567" cy="343181"/>
              </a:xfrm>
              <a:prstGeom prst="roundRect">
                <a:avLst/>
              </a:prstGeom>
              <a:solidFill>
                <a:srgbClr val="C00000">
                  <a:alpha val="2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366841" y="1453670"/>
              <a:ext cx="2673039" cy="880856"/>
              <a:chOff x="-747932" y="3885436"/>
              <a:chExt cx="2673039" cy="880856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-747932" y="3885436"/>
                <a:ext cx="2673039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differences with pandas</a:t>
                </a:r>
                <a:endParaRPr lang="nl-BE" sz="2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4" name="Straight Arrow Connector 23"/>
              <p:cNvCxnSpPr>
                <a:stCxn id="23" idx="2"/>
              </p:cNvCxnSpPr>
              <p:nvPr/>
            </p:nvCxnSpPr>
            <p:spPr>
              <a:xfrm flipH="1">
                <a:off x="-47377" y="4285546"/>
                <a:ext cx="635965" cy="480746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55</a:t>
            </a:fld>
            <a:endParaRPr lang="nl-BE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AFAEB0E-3878-8A40-B7AA-AF77038F1C4B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A6EB1E5-80D4-4E4D-A8EB-F4C3493527D0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27" name="Picture 2" descr="Creative Commons Licenses">
              <a:extLst>
                <a:ext uri="{FF2B5EF4-FFF2-40B4-BE49-F238E27FC236}">
                  <a16:creationId xmlns:a16="http://schemas.microsoft.com/office/drawing/2014/main" id="{185EF9CB-9D82-F44E-928F-D496AF587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148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pandas</a:t>
            </a:r>
          </a:p>
          <a:p>
            <a:pPr lvl="1"/>
            <a:r>
              <a:rPr lang="en-US" dirty="0"/>
              <a:t>800 </a:t>
            </a:r>
            <a:r>
              <a:rPr lang="en-US" dirty="0">
                <a:sym typeface="Symbol" panose="05050102010706020507" pitchFamily="18" charset="2"/>
              </a:rPr>
              <a:t></a:t>
            </a:r>
            <a:r>
              <a:rPr lang="en-US" dirty="0"/>
              <a:t> 7.29s = 5832s </a:t>
            </a:r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/>
              <a:t> 1 hour, 37 minutes</a:t>
            </a:r>
          </a:p>
          <a:p>
            <a:pPr lvl="1"/>
            <a:r>
              <a:rPr lang="pt-BR" dirty="0"/>
              <a:t>Intel E5-2680v2 @ 2.80GHz, 1 core</a:t>
            </a:r>
            <a:endParaRPr lang="en-US" dirty="0"/>
          </a:p>
          <a:p>
            <a:r>
              <a:rPr lang="en-US" dirty="0" err="1"/>
              <a:t>Dask</a:t>
            </a:r>
            <a:endParaRPr lang="en-US" dirty="0"/>
          </a:p>
          <a:p>
            <a:pPr lvl="1"/>
            <a:r>
              <a:rPr lang="en-US" dirty="0"/>
              <a:t>16 minutes</a:t>
            </a:r>
          </a:p>
          <a:p>
            <a:pPr lvl="1"/>
            <a:r>
              <a:rPr lang="en-US" dirty="0"/>
              <a:t>dual socket </a:t>
            </a:r>
            <a:r>
              <a:rPr lang="pt-BR" dirty="0"/>
              <a:t>Intel E5-2680v2 @ 2.80GHz, 20 cores</a:t>
            </a:r>
          </a:p>
          <a:p>
            <a:r>
              <a:rPr lang="pt-BR" dirty="0"/>
              <a:t>Speedup: 6 times</a:t>
            </a:r>
          </a:p>
          <a:p>
            <a:pPr lvl="1"/>
            <a:r>
              <a:rPr lang="pt-BR" dirty="0"/>
              <a:t>parallel efficiency: 30 %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73762" y="5015138"/>
            <a:ext cx="3323346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Not great, but I/O bound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27310" y="2012536"/>
            <a:ext cx="4357988" cy="83099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more code: read files one by one,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how to do group-by?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56</a:t>
            </a:fld>
            <a:endParaRPr lang="nl-B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212A833-0827-994A-AF73-6BE51F4117C8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3F4448-F0CC-EE4A-9F38-6976CAA2678C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9" name="Picture 2" descr="Creative Commons Licenses">
              <a:extLst>
                <a:ext uri="{FF2B5EF4-FFF2-40B4-BE49-F238E27FC236}">
                  <a16:creationId xmlns:a16="http://schemas.microsoft.com/office/drawing/2014/main" id="{D3F4164F-2DBE-F740-8545-16484399C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7265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supports</a:t>
            </a:r>
          </a:p>
          <a:p>
            <a:pPr lvl="1"/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dataframe</a:t>
            </a:r>
            <a:r>
              <a:rPr lang="en-US" dirty="0"/>
              <a:t> (</a:t>
            </a:r>
            <a:r>
              <a:rPr lang="en-US" dirty="0" err="1"/>
              <a:t>cfr</a:t>
            </a:r>
            <a:r>
              <a:rPr lang="en-US" dirty="0"/>
              <a:t>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pandas.DataFrame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from e.g., CSV files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array</a:t>
            </a:r>
            <a:r>
              <a:rPr lang="en-US" dirty="0"/>
              <a:t> (</a:t>
            </a:r>
            <a:r>
              <a:rPr lang="en-US" dirty="0" err="1"/>
              <a:t>cfr</a:t>
            </a:r>
            <a:r>
              <a:rPr lang="en-US" dirty="0"/>
              <a:t>.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numpy.ndarray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from e.g., HDF5 files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bag</a:t>
            </a:r>
            <a:r>
              <a:rPr lang="en-US" dirty="0">
                <a:cs typeface="Courier New" panose="02070309020205020404" pitchFamily="49" charset="0"/>
              </a:rPr>
              <a:t>: set-like operations</a:t>
            </a:r>
          </a:p>
          <a:p>
            <a:pPr lvl="1"/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delayed</a:t>
            </a:r>
            <a:r>
              <a:rPr lang="en-US" dirty="0"/>
              <a:t>: parts to be composed later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57</a:t>
            </a:fld>
            <a:endParaRPr lang="nl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B4E65C-ABF8-B54E-AD71-E76C4487DF99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6FBA2-C101-A94C-BB8B-FC457AE162DF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7" name="Picture 2" descr="Creative Commons Licenses">
              <a:extLst>
                <a:ext uri="{FF2B5EF4-FFF2-40B4-BE49-F238E27FC236}">
                  <a16:creationId xmlns:a16="http://schemas.microsoft.com/office/drawing/2014/main" id="{1B826221-9CD6-AF40-9F0D-85B52F9789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00314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: distributed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scheduler</a:t>
            </a:r>
          </a:p>
          <a:p>
            <a:pPr lvl="1"/>
            <a:r>
              <a:rPr lang="en-US" dirty="0"/>
              <a:t>workers</a:t>
            </a:r>
          </a:p>
          <a:p>
            <a:pPr lvl="1"/>
            <a:r>
              <a:rPr lang="en-US" dirty="0"/>
              <a:t>client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0422" y="4926067"/>
            <a:ext cx="654346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client</a:t>
            </a:r>
          </a:p>
        </p:txBody>
      </p:sp>
      <p:sp>
        <p:nvSpPr>
          <p:cNvPr id="5" name="Can 4"/>
          <p:cNvSpPr/>
          <p:nvPr/>
        </p:nvSpPr>
        <p:spPr>
          <a:xfrm>
            <a:off x="4583085" y="3150525"/>
            <a:ext cx="1180407" cy="1097280"/>
          </a:xfrm>
          <a:prstGeom prst="can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scheduler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6993775" y="2192976"/>
            <a:ext cx="1390669" cy="2680276"/>
            <a:chOff x="5469774" y="2192976"/>
            <a:chExt cx="1390669" cy="2680276"/>
          </a:xfrm>
        </p:grpSpPr>
        <p:sp>
          <p:nvSpPr>
            <p:cNvPr id="6" name="Rounded Rectangle 5"/>
            <p:cNvSpPr/>
            <p:nvPr/>
          </p:nvSpPr>
          <p:spPr>
            <a:xfrm>
              <a:off x="5469774" y="2192976"/>
              <a:ext cx="955963" cy="4073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worker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5904480" y="2917821"/>
              <a:ext cx="955963" cy="4073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worker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899439" y="3709040"/>
              <a:ext cx="955963" cy="4073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worker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69774" y="4465929"/>
              <a:ext cx="955963" cy="40732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worker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50546" y="4001295"/>
            <a:ext cx="1171475" cy="770211"/>
            <a:chOff x="1726545" y="4001294"/>
            <a:chExt cx="1171475" cy="770211"/>
          </a:xfrm>
        </p:grpSpPr>
        <p:cxnSp>
          <p:nvCxnSpPr>
            <p:cNvPr id="14" name="Straight Arrow Connector 13"/>
            <p:cNvCxnSpPr/>
            <p:nvPr/>
          </p:nvCxnSpPr>
          <p:spPr>
            <a:xfrm flipV="1">
              <a:off x="1986742" y="4001294"/>
              <a:ext cx="906087" cy="77021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19222533">
              <a:off x="1726545" y="4136164"/>
              <a:ext cx="11714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task graph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603220" y="4192465"/>
            <a:ext cx="914742" cy="770211"/>
            <a:chOff x="1986742" y="4001294"/>
            <a:chExt cx="914742" cy="770211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986742" y="4001294"/>
              <a:ext cx="906087" cy="77021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222533">
              <a:off x="2030733" y="4332716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result(s)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87911" y="2634485"/>
            <a:ext cx="1049084" cy="638575"/>
            <a:chOff x="1886584" y="4001295"/>
            <a:chExt cx="1049084" cy="638575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1886584" y="4001295"/>
              <a:ext cx="1006245" cy="63857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9555518">
              <a:off x="2064917" y="4264348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result(s)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819719" y="4138167"/>
            <a:ext cx="1006245" cy="692207"/>
            <a:chOff x="1886584" y="4001295"/>
            <a:chExt cx="1006245" cy="692207"/>
          </a:xfrm>
        </p:grpSpPr>
        <p:cxnSp>
          <p:nvCxnSpPr>
            <p:cNvPr id="32" name="Straight Arrow Connector 31"/>
            <p:cNvCxnSpPr/>
            <p:nvPr/>
          </p:nvCxnSpPr>
          <p:spPr>
            <a:xfrm>
              <a:off x="1886584" y="4001295"/>
              <a:ext cx="1006245" cy="638575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 rot="1969022">
              <a:off x="1970911" y="4324170"/>
              <a:ext cx="870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result(s)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606619" y="2461189"/>
            <a:ext cx="1711355" cy="2131488"/>
            <a:chOff x="4082618" y="2461189"/>
            <a:chExt cx="1711355" cy="2131488"/>
          </a:xfrm>
        </p:grpSpPr>
        <p:grpSp>
          <p:nvGrpSpPr>
            <p:cNvPr id="20" name="Group 19"/>
            <p:cNvGrpSpPr/>
            <p:nvPr/>
          </p:nvGrpSpPr>
          <p:grpSpPr>
            <a:xfrm>
              <a:off x="4082618" y="2461189"/>
              <a:ext cx="1276311" cy="621869"/>
              <a:chOff x="1733949" y="4149637"/>
              <a:chExt cx="1276311" cy="621869"/>
            </a:xfrm>
          </p:grpSpPr>
          <p:cxnSp>
            <p:nvCxnSpPr>
              <p:cNvPr id="21" name="Straight Arrow Connector 20"/>
              <p:cNvCxnSpPr/>
              <p:nvPr/>
            </p:nvCxnSpPr>
            <p:spPr>
              <a:xfrm flipV="1">
                <a:off x="1986742" y="4149637"/>
                <a:ext cx="981963" cy="6218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 rot="19709098">
                <a:off x="1733949" y="4204532"/>
                <a:ext cx="1276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task + data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4213875" y="3931697"/>
              <a:ext cx="1276311" cy="660980"/>
              <a:chOff x="1836501" y="4110526"/>
              <a:chExt cx="1276311" cy="660980"/>
            </a:xfrm>
          </p:grpSpPr>
          <p:cxnSp>
            <p:nvCxnSpPr>
              <p:cNvPr id="25" name="Straight Arrow Connector 24"/>
              <p:cNvCxnSpPr/>
              <p:nvPr/>
            </p:nvCxnSpPr>
            <p:spPr>
              <a:xfrm>
                <a:off x="1986742" y="4149637"/>
                <a:ext cx="981963" cy="62186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 rot="1959654">
                <a:off x="1836501" y="4110526"/>
                <a:ext cx="12763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task + data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 rot="5400000">
              <a:off x="5204068" y="3330238"/>
              <a:ext cx="59503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…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9168009" y="3178952"/>
            <a:ext cx="2721771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workers on different</a:t>
            </a:r>
            <a:br>
              <a:rPr lang="en-US" sz="2400" dirty="0"/>
            </a:br>
            <a:r>
              <a:rPr lang="en-US" sz="2400" dirty="0"/>
              <a:t>compute nodes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58</a:t>
            </a:fld>
            <a:endParaRPr lang="nl-B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896681C-3884-D745-908B-8847E90FD8F7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B2E41A-43C5-CA45-82F4-1DDF954A201E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40" name="Picture 2" descr="Creative Commons Licenses">
              <a:extLst>
                <a:ext uri="{FF2B5EF4-FFF2-40B4-BE49-F238E27FC236}">
                  <a16:creationId xmlns:a16="http://schemas.microsoft.com/office/drawing/2014/main" id="{2DFEDF12-6721-9A4F-982F-38F987AB8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26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  <p:bldP spid="5" grpId="0" animBg="1"/>
      <p:bldP spid="3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286604"/>
            <a:ext cx="9088120" cy="991114"/>
          </a:xfrm>
        </p:spPr>
        <p:txBody>
          <a:bodyPr/>
          <a:lstStyle/>
          <a:p>
            <a:r>
              <a:rPr lang="en-US" dirty="0"/>
              <a:t>Setting up &amp; executing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8302" y="1303062"/>
            <a:ext cx="6744282" cy="53553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BE" dirty="0">
                <a:latin typeface="Courier New" pitchFamily="49" charset="0"/>
                <a:cs typeface="Courier New" pitchFamily="49" charset="0"/>
              </a:rPr>
              <a:t>#!/bin/bash -l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#PBS -l nodes=3:ppn=20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#PBS -l walltime=00:30:00</a:t>
            </a:r>
          </a:p>
          <a:p>
            <a:endParaRPr lang="nl-BE" dirty="0">
              <a:latin typeface="Courier New" pitchFamily="49" charset="0"/>
              <a:cs typeface="Courier New" pitchFamily="49" charset="0"/>
            </a:endParaRP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scheduler="$(hostname):8786"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worker_nodes=$(uniq $PBS_NODEFILE)</a:t>
            </a:r>
          </a:p>
          <a:p>
            <a:endParaRPr lang="nl-BE" dirty="0">
              <a:latin typeface="Courier New" pitchFamily="49" charset="0"/>
              <a:cs typeface="Courier New" pitchFamily="49" charset="0"/>
            </a:endParaRP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nohup dask-scheduler &amp;&gt;&gt; "scheduler.log" &amp;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sleep 15</a:t>
            </a:r>
          </a:p>
          <a:p>
            <a:endParaRPr lang="nl-BE" dirty="0">
              <a:latin typeface="Courier New" pitchFamily="49" charset="0"/>
              <a:cs typeface="Courier New" pitchFamily="49" charset="0"/>
            </a:endParaRP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for worker in $worker_nodes;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do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    ssh $worker "nohup dask-worker $scheduler &amp;" &amp;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done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sleep 15</a:t>
            </a:r>
          </a:p>
          <a:p>
            <a:endParaRPr lang="nl-BE" dirty="0">
              <a:latin typeface="Courier New" pitchFamily="49" charset="0"/>
              <a:cs typeface="Courier New" pitchFamily="49" charset="0"/>
            </a:endParaRP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cd $PBS_O_WORKDIR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./dask_distr_avg_csv.py $VSC_SCRATCH/data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907798" y="2377403"/>
            <a:ext cx="2299412" cy="937845"/>
            <a:chOff x="224095" y="3885436"/>
            <a:chExt cx="2299412" cy="937845"/>
          </a:xfrm>
        </p:grpSpPr>
        <p:sp>
          <p:nvSpPr>
            <p:cNvPr id="7" name="TextBox 6"/>
            <p:cNvSpPr txBox="1"/>
            <p:nvPr/>
          </p:nvSpPr>
          <p:spPr>
            <a:xfrm>
              <a:off x="224095" y="3885436"/>
              <a:ext cx="229941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start </a:t>
              </a:r>
              <a:r>
                <a:rPr lang="en-US" sz="2000" dirty="0" err="1">
                  <a:solidFill>
                    <a:srgbClr val="0070C0"/>
                  </a:solidFill>
                </a:rPr>
                <a:t>Dask</a:t>
              </a:r>
              <a:r>
                <a:rPr lang="en-US" sz="2000" dirty="0">
                  <a:solidFill>
                    <a:srgbClr val="0070C0"/>
                  </a:solidFill>
                </a:rPr>
                <a:t> scheduler</a:t>
              </a:r>
              <a:endParaRPr lang="nl-BE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8" name="Straight Arrow Connector 7"/>
            <p:cNvCxnSpPr>
              <a:stCxn id="7" idx="2"/>
            </p:cNvCxnSpPr>
            <p:nvPr/>
          </p:nvCxnSpPr>
          <p:spPr>
            <a:xfrm flipH="1">
              <a:off x="300017" y="4285546"/>
              <a:ext cx="1073784" cy="537735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722707" y="3805405"/>
            <a:ext cx="2299412" cy="937845"/>
            <a:chOff x="224095" y="3885436"/>
            <a:chExt cx="2299412" cy="937845"/>
          </a:xfrm>
        </p:grpSpPr>
        <p:sp>
          <p:nvSpPr>
            <p:cNvPr id="10" name="TextBox 9"/>
            <p:cNvSpPr txBox="1"/>
            <p:nvPr/>
          </p:nvSpPr>
          <p:spPr>
            <a:xfrm>
              <a:off x="224095" y="3885436"/>
              <a:ext cx="229941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start </a:t>
              </a:r>
              <a:r>
                <a:rPr lang="en-US" sz="2000" dirty="0" err="1">
                  <a:solidFill>
                    <a:srgbClr val="0070C0"/>
                  </a:solidFill>
                </a:rPr>
                <a:t>Dask</a:t>
              </a:r>
              <a:r>
                <a:rPr lang="en-US" sz="2000" dirty="0">
                  <a:solidFill>
                    <a:srgbClr val="0070C0"/>
                  </a:solidFill>
                </a:rPr>
                <a:t> workers</a:t>
              </a:r>
              <a:endParaRPr lang="nl-BE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300019" y="4285546"/>
              <a:ext cx="1073782" cy="537735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7364998" y="5180173"/>
            <a:ext cx="2299412" cy="937845"/>
            <a:chOff x="224095" y="3885436"/>
            <a:chExt cx="2299412" cy="937845"/>
          </a:xfrm>
        </p:grpSpPr>
        <p:sp>
          <p:nvSpPr>
            <p:cNvPr id="14" name="TextBox 13"/>
            <p:cNvSpPr txBox="1"/>
            <p:nvPr/>
          </p:nvSpPr>
          <p:spPr>
            <a:xfrm>
              <a:off x="224095" y="3885436"/>
              <a:ext cx="2299412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70C0"/>
                  </a:solidFill>
                </a:rPr>
                <a:t>start </a:t>
              </a:r>
              <a:r>
                <a:rPr lang="en-US" sz="2000" dirty="0" err="1">
                  <a:solidFill>
                    <a:srgbClr val="0070C0"/>
                  </a:solidFill>
                </a:rPr>
                <a:t>Dask</a:t>
              </a:r>
              <a:r>
                <a:rPr lang="en-US" sz="2000" dirty="0">
                  <a:solidFill>
                    <a:srgbClr val="0070C0"/>
                  </a:solidFill>
                </a:rPr>
                <a:t> client</a:t>
              </a:r>
              <a:endParaRPr lang="nl-BE" sz="2000" dirty="0">
                <a:solidFill>
                  <a:srgbClr val="0070C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>
            <a:xfrm flipH="1">
              <a:off x="300019" y="4285546"/>
              <a:ext cx="1073782" cy="537735"/>
            </a:xfrm>
            <a:prstGeom prst="straightConnector1">
              <a:avLst/>
            </a:prstGeom>
            <a:ln w="22225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59</a:t>
            </a:fld>
            <a:endParaRPr lang="nl-B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F1A70FB-D438-7C4C-80CC-B1477EED093E}"/>
              </a:ext>
            </a:extLst>
          </p:cNvPr>
          <p:cNvGrpSpPr/>
          <p:nvPr/>
        </p:nvGrpSpPr>
        <p:grpSpPr>
          <a:xfrm>
            <a:off x="4985949" y="109217"/>
            <a:ext cx="7174019" cy="522766"/>
            <a:chOff x="1017482" y="5851398"/>
            <a:chExt cx="7174019" cy="52276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FFFF7E-D2C7-0C43-BF92-8FFE38DCDF7A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8" name="Picture 2" descr="Creative Commons Licenses">
              <a:extLst>
                <a:ext uri="{FF2B5EF4-FFF2-40B4-BE49-F238E27FC236}">
                  <a16:creationId xmlns:a16="http://schemas.microsoft.com/office/drawing/2014/main" id="{CC5A113D-B4B5-F94C-A99E-98A24CDE68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841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DC39-CAAC-374E-8DBA-404218E4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General concepts of HPC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34CB9-0E9D-FC42-9EF1-108F872A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BE" dirty="0"/>
              <a:t>Moore’s law</a:t>
            </a:r>
          </a:p>
          <a:p>
            <a:r>
              <a:rPr lang="en-BE" dirty="0"/>
              <a:t>Parallel computing</a:t>
            </a:r>
          </a:p>
          <a:p>
            <a:r>
              <a:rPr lang="en-BE" dirty="0"/>
              <a:t>Amdahl’s law</a:t>
            </a:r>
          </a:p>
          <a:p>
            <a:r>
              <a:rPr lang="en-BE" dirty="0"/>
              <a:t>Scalability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FA1EC-1D44-7E4B-ABE6-79F8D0B8D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2172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Dask</a:t>
            </a:r>
            <a:r>
              <a:rPr lang="en-US" dirty="0"/>
              <a:t> client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01867" y="2400020"/>
            <a:ext cx="7077579" cy="258532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nl-BE" dirty="0">
                <a:latin typeface="Courier New" pitchFamily="49" charset="0"/>
                <a:cs typeface="Courier New" pitchFamily="49" charset="0"/>
              </a:rPr>
              <a:t>import dask.dataframe as dd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from distributed import Client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client = Client('{0}:{1}'.format(scheduler_host,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                                 scheduler_port))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df = dd.read_csv('data/time_series_*.csv',</a:t>
            </a:r>
            <a:br>
              <a:rPr lang="nl-BE" dirty="0">
                <a:latin typeface="Courier New" pitchFamily="49" charset="0"/>
                <a:cs typeface="Courier New" pitchFamily="49" charset="0"/>
              </a:rPr>
            </a:br>
            <a:r>
              <a:rPr lang="nl-BE" dirty="0">
                <a:latin typeface="Courier New" pitchFamily="49" charset="0"/>
                <a:cs typeface="Courier New" pitchFamily="49" charset="0"/>
              </a:rPr>
              <a:t>                 parse_dates=['timestamp'])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result = df.groupby(df.timestamp.dt.month).mean()</a:t>
            </a:r>
          </a:p>
          <a:p>
            <a:r>
              <a:rPr lang="nl-BE" dirty="0">
                <a:latin typeface="Courier New" pitchFamily="49" charset="0"/>
                <a:cs typeface="Courier New" pitchFamily="49" charset="0"/>
              </a:rPr>
              <a:t>result.compute().to_csv('data/result.csv')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679468" y="1752927"/>
            <a:ext cx="6824750" cy="2079241"/>
            <a:chOff x="507076" y="1453670"/>
            <a:chExt cx="6824750" cy="2079241"/>
          </a:xfrm>
        </p:grpSpPr>
        <p:grpSp>
          <p:nvGrpSpPr>
            <p:cNvPr id="5" name="Group 4"/>
            <p:cNvGrpSpPr/>
            <p:nvPr/>
          </p:nvGrpSpPr>
          <p:grpSpPr>
            <a:xfrm>
              <a:off x="507076" y="2400019"/>
              <a:ext cx="6824750" cy="1132892"/>
              <a:chOff x="507076" y="2400019"/>
              <a:chExt cx="6824750" cy="1132892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507076" y="2400019"/>
                <a:ext cx="4156365" cy="343181"/>
              </a:xfrm>
              <a:prstGeom prst="roundRect">
                <a:avLst/>
              </a:prstGeom>
              <a:solidFill>
                <a:srgbClr val="C00000">
                  <a:alpha val="2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07076" y="2913812"/>
                <a:ext cx="6824750" cy="619099"/>
              </a:xfrm>
              <a:prstGeom prst="roundRect">
                <a:avLst/>
              </a:prstGeom>
              <a:solidFill>
                <a:srgbClr val="C00000">
                  <a:alpha val="21000"/>
                </a:srgb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66841" y="1453670"/>
              <a:ext cx="4103688" cy="880856"/>
              <a:chOff x="-747932" y="3885436"/>
              <a:chExt cx="4103688" cy="880856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747932" y="3885436"/>
                <a:ext cx="4103688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</a:rPr>
                  <a:t>differences with non-distributed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Dask</a:t>
                </a:r>
                <a:endParaRPr lang="nl-BE" sz="2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8" name="Straight Arrow Connector 7"/>
              <p:cNvCxnSpPr>
                <a:stCxn id="7" idx="2"/>
              </p:cNvCxnSpPr>
              <p:nvPr/>
            </p:nvCxnSpPr>
            <p:spPr>
              <a:xfrm flipH="1">
                <a:off x="-47371" y="4285546"/>
                <a:ext cx="1351283" cy="480746"/>
              </a:xfrm>
              <a:prstGeom prst="straightConnector1">
                <a:avLst/>
              </a:prstGeom>
              <a:ln w="22225">
                <a:solidFill>
                  <a:srgbClr val="C000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8D7BD-8F5D-4544-8D4B-27B7BC6C32CD}" type="slidenum">
              <a:rPr lang="nl-BE" smtClean="0"/>
              <a:t>60</a:t>
            </a:fld>
            <a:endParaRPr lang="nl-B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08E53B-8AA7-1D4C-B9F3-9F42957BE45E}"/>
              </a:ext>
            </a:extLst>
          </p:cNvPr>
          <p:cNvGrpSpPr/>
          <p:nvPr/>
        </p:nvGrpSpPr>
        <p:grpSpPr>
          <a:xfrm>
            <a:off x="5017981" y="5821580"/>
            <a:ext cx="7174019" cy="522766"/>
            <a:chOff x="1017482" y="5851398"/>
            <a:chExt cx="7174019" cy="52276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668CFB-3AD0-694E-99C4-06CF8AB3901A}"/>
                </a:ext>
              </a:extLst>
            </p:cNvPr>
            <p:cNvSpPr txBox="1"/>
            <p:nvPr/>
          </p:nvSpPr>
          <p:spPr>
            <a:xfrm>
              <a:off x="1017482" y="5956977"/>
              <a:ext cx="6344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From : </a:t>
              </a:r>
              <a:r>
                <a:rPr lang="en-GB" dirty="0">
                  <a:hlinkClick r:id="rId2"/>
                </a:rPr>
                <a:t>https://gjbex.github.io/Python-for-HPC/</a:t>
              </a:r>
              <a:r>
                <a:rPr lang="en-GB" dirty="0"/>
                <a:t> (by Geert Jan Bex)</a:t>
              </a:r>
              <a:endParaRPr lang="en-BE" dirty="0"/>
            </a:p>
          </p:txBody>
        </p:sp>
        <p:pic>
          <p:nvPicPr>
            <p:cNvPr id="14" name="Picture 2" descr="Creative Commons Licenses">
              <a:extLst>
                <a:ext uri="{FF2B5EF4-FFF2-40B4-BE49-F238E27FC236}">
                  <a16:creationId xmlns:a16="http://schemas.microsoft.com/office/drawing/2014/main" id="{57D2F266-94C3-714F-AA31-42B1EB2A90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0596" y="5851398"/>
              <a:ext cx="940905" cy="522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02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7FE5-0C54-F646-9112-FB6B579FC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/>
              <a:t>Distributed computing with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1A037-E3F1-AE47-AF21-34798E76A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BE" b="1" dirty="0"/>
              <a:t>Dask</a:t>
            </a:r>
          </a:p>
          <a:p>
            <a:pPr lvl="1"/>
            <a:r>
              <a:rPr lang="en-GB" b="1" dirty="0"/>
              <a:t>O</a:t>
            </a:r>
            <a:r>
              <a:rPr lang="en-BE" b="1" dirty="0"/>
              <a:t>ut of core computation</a:t>
            </a:r>
          </a:p>
          <a:p>
            <a:pPr lvl="1"/>
            <a:r>
              <a:rPr lang="en-GB" b="1" dirty="0"/>
              <a:t>D</a:t>
            </a:r>
            <a:r>
              <a:rPr lang="en-BE" b="1" dirty="0"/>
              <a:t>istributed computing</a:t>
            </a:r>
          </a:p>
          <a:p>
            <a:r>
              <a:rPr lang="en-GB" b="1" dirty="0"/>
              <a:t>m</a:t>
            </a:r>
            <a:r>
              <a:rPr lang="en-BE" b="1" dirty="0"/>
              <a:t>pi4py</a:t>
            </a:r>
          </a:p>
          <a:p>
            <a:r>
              <a:rPr lang="en-BE" b="1" dirty="0"/>
              <a:t>PySpark</a:t>
            </a:r>
          </a:p>
          <a:p>
            <a:endParaRPr lang="en-BE" b="1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A4A48-447B-7147-AD95-9DDF35FB7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445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6988-6304-AC4F-8258-67CCDECD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BE" dirty="0">
                <a:solidFill>
                  <a:schemeClr val="tx1"/>
                </a:solidFill>
              </a:rPr>
              <a:t>Introduction to High-Performance Computing</a:t>
            </a:r>
            <a:endParaRPr lang="en-B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A7D66-383C-864E-B837-4F90B14A2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Introduction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General concepts of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is a cluster?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What are Accelerators?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BE" dirty="0"/>
              <a:t>CPU vs GPU architecture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Python and HPC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BE" dirty="0"/>
              <a:t> Discussion and Q&amp;A</a:t>
            </a:r>
          </a:p>
          <a:p>
            <a:pPr>
              <a:buFont typeface="Arial" panose="020B0604020202020204" pitchFamily="34" charset="0"/>
              <a:buChar char="•"/>
            </a:pPr>
            <a:endParaRPr lang="en-BE" dirty="0"/>
          </a:p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72903-74C4-D147-8F03-86AE226FC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2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72">
            <a:extLst>
              <a:ext uri="{FF2B5EF4-FFF2-40B4-BE49-F238E27FC236}">
                <a16:creationId xmlns:a16="http://schemas.microsoft.com/office/drawing/2014/main" id="{F64BBAA4-C62B-4146-B49F-FE4CC465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8500C7-9711-9443-B890-FB04573B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911" y="643468"/>
            <a:ext cx="3177847" cy="1674180"/>
          </a:xfrm>
        </p:spPr>
        <p:txBody>
          <a:bodyPr>
            <a:normAutofit/>
          </a:bodyPr>
          <a:lstStyle/>
          <a:p>
            <a:r>
              <a:rPr lang="en-BE" sz="4000"/>
              <a:t>Moore’s law</a:t>
            </a:r>
          </a:p>
        </p:txBody>
      </p:sp>
      <p:cxnSp>
        <p:nvCxnSpPr>
          <p:cNvPr id="1039" name="Straight Connector 74">
            <a:extLst>
              <a:ext uri="{FF2B5EF4-FFF2-40B4-BE49-F238E27FC236}">
                <a16:creationId xmlns:a16="http://schemas.microsoft.com/office/drawing/2014/main" id="{EEB57AA8-F021-480C-A9E2-F89913313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62164" y="2478513"/>
            <a:ext cx="292608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EBFB80D-371D-499C-B211-50A77864A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064" y="2639380"/>
            <a:ext cx="3205049" cy="32297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Gordon Moore: co-founder of Fairchild Semiconductor and Intel (and former CEO of the latter)</a:t>
            </a:r>
          </a:p>
          <a:p>
            <a:r>
              <a:rPr lang="en-US" dirty="0"/>
              <a:t>Observed: Number of transistors on chips doubles every 2 years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B62855-D8AA-694E-A000-A2D7E5D54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3447" y="706029"/>
            <a:ext cx="6892560" cy="510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Rectangle 76">
            <a:extLst>
              <a:ext uri="{FF2B5EF4-FFF2-40B4-BE49-F238E27FC236}">
                <a16:creationId xmlns:a16="http://schemas.microsoft.com/office/drawing/2014/main" id="{6BF36B24-6632-4516-9692-73146289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CF7C9-B062-4F4F-BE2A-F90387BC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66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9842-4DC1-C343-AA04-0FEE8F67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BE"/>
              <a:t>Parallel Computing</a:t>
            </a:r>
            <a:endParaRPr lang="en-BE" dirty="0"/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36083629-BE9D-40C7-8D85-35180D66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8" r="28616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8CDC8-8698-AA48-AA89-745E5A92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r>
              <a:rPr lang="en-GB" dirty="0"/>
              <a:t>Consider your favourite computational application</a:t>
            </a:r>
          </a:p>
          <a:p>
            <a:pPr lvl="1"/>
            <a:r>
              <a:rPr lang="en-GB" dirty="0"/>
              <a:t>One processor can give results in N hours</a:t>
            </a:r>
          </a:p>
          <a:p>
            <a:pPr lvl="1"/>
            <a:r>
              <a:rPr lang="en-GB" dirty="0"/>
              <a:t>Why not use N processors </a:t>
            </a:r>
            <a:br>
              <a:rPr lang="en-GB" dirty="0"/>
            </a:br>
            <a:r>
              <a:rPr lang="en-GB" dirty="0"/>
              <a:t>-- and get the results in just one hour?</a:t>
            </a:r>
          </a:p>
          <a:p>
            <a:r>
              <a:rPr lang="en-GB" dirty="0"/>
              <a:t>The concept is simple: </a:t>
            </a:r>
            <a:r>
              <a:rPr lang="en-GB" b="1" dirty="0"/>
              <a:t>Parallelism</a:t>
            </a:r>
            <a:r>
              <a:rPr lang="en-GB" dirty="0"/>
              <a:t> = applying multiple processors to a single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37975-BAB8-AA4F-BB4C-3D0DF9611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05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B74F2B-9534-4540-96B0-5C8E958B9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B9842-4DC1-C343-AA04-0FEE8F67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2074" y="286603"/>
            <a:ext cx="5983605" cy="1450757"/>
          </a:xfrm>
        </p:spPr>
        <p:txBody>
          <a:bodyPr>
            <a:normAutofit/>
          </a:bodyPr>
          <a:lstStyle/>
          <a:p>
            <a:r>
              <a:rPr lang="en-BE"/>
              <a:t>Parallel Computing</a:t>
            </a:r>
            <a:endParaRPr lang="en-BE" dirty="0"/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36083629-BE9D-40C7-8D85-35180D66E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18" r="28616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3BECB2B-2CFA-412C-880F-C4B609749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2903" y="1917852"/>
            <a:ext cx="594360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8CDC8-8698-AA48-AA89-745E5A92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074" y="2108201"/>
            <a:ext cx="5983606" cy="3760891"/>
          </a:xfrm>
        </p:spPr>
        <p:txBody>
          <a:bodyPr>
            <a:normAutofit/>
          </a:bodyPr>
          <a:lstStyle/>
          <a:p>
            <a:r>
              <a:rPr lang="en-GB" dirty="0"/>
              <a:t>Serial:</a:t>
            </a:r>
          </a:p>
          <a:p>
            <a:pPr lvl="1"/>
            <a:r>
              <a:rPr lang="en-GB" dirty="0"/>
              <a:t>one program, on one core</a:t>
            </a:r>
          </a:p>
          <a:p>
            <a:r>
              <a:rPr lang="en-GB" dirty="0"/>
              <a:t>Embarrassingly parallel’ problems:</a:t>
            </a:r>
          </a:p>
          <a:p>
            <a:pPr lvl="1"/>
            <a:r>
              <a:rPr lang="en-GB" dirty="0"/>
              <a:t>lots of runs of one program, with different parameters</a:t>
            </a:r>
          </a:p>
          <a:p>
            <a:r>
              <a:rPr lang="en-GB" dirty="0"/>
              <a:t>Problems that require ’real’ parallel algorithms</a:t>
            </a:r>
          </a:p>
          <a:p>
            <a:pPr lvl="1"/>
            <a:r>
              <a:rPr lang="en-GB" dirty="0"/>
              <a:t>OpenMP</a:t>
            </a:r>
          </a:p>
          <a:p>
            <a:pPr lvl="1"/>
            <a:r>
              <a:rPr lang="en-GB" dirty="0"/>
              <a:t>MPI : Message Passing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A4A40-4FEE-1749-AED6-B3E1860C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4457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Tw Cen M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31455</TotalTime>
  <Words>3339</Words>
  <Application>Microsoft Macintosh PowerPoint</Application>
  <PresentationFormat>Widescreen</PresentationFormat>
  <Paragraphs>612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Arial</vt:lpstr>
      <vt:lpstr>Calibri</vt:lpstr>
      <vt:lpstr>Cambria Math</vt:lpstr>
      <vt:lpstr>Courier</vt:lpstr>
      <vt:lpstr>Courier New</vt:lpstr>
      <vt:lpstr>Tw Cen MT</vt:lpstr>
      <vt:lpstr>RetrospectVTI</vt:lpstr>
      <vt:lpstr>Introduction to High-Performance Computing</vt:lpstr>
      <vt:lpstr>Introduction to High-Performance Computing</vt:lpstr>
      <vt:lpstr>What is HPC?</vt:lpstr>
      <vt:lpstr>What a supercomputer is NOT</vt:lpstr>
      <vt:lpstr>Actually, it is more like …</vt:lpstr>
      <vt:lpstr>General concepts of HPC</vt:lpstr>
      <vt:lpstr>Moore’s law</vt:lpstr>
      <vt:lpstr>Parallel Computing</vt:lpstr>
      <vt:lpstr>Parallel Computing</vt:lpstr>
      <vt:lpstr>Scalability</vt:lpstr>
      <vt:lpstr>Some definitions</vt:lpstr>
      <vt:lpstr>Strong Scaling and Amdahl’s law</vt:lpstr>
      <vt:lpstr>Amdahl’s law</vt:lpstr>
      <vt:lpstr>It gets worse …</vt:lpstr>
      <vt:lpstr>Picking the sweet spot</vt:lpstr>
      <vt:lpstr>Weak Scaling</vt:lpstr>
      <vt:lpstr>Be careful!</vt:lpstr>
      <vt:lpstr>Use Case Scalibility</vt:lpstr>
      <vt:lpstr>Use Case Scalibility</vt:lpstr>
      <vt:lpstr>General concepts of HPC</vt:lpstr>
      <vt:lpstr>Introduction to High-Performance Computing</vt:lpstr>
      <vt:lpstr>What is a cluster?</vt:lpstr>
      <vt:lpstr>Bird’s eye view of HPC cluster</vt:lpstr>
      <vt:lpstr>Why do you need a cluster?</vt:lpstr>
      <vt:lpstr>What a cluster is not …</vt:lpstr>
      <vt:lpstr>Job submission &amp; execution</vt:lpstr>
      <vt:lpstr>What are HW accelerators?</vt:lpstr>
      <vt:lpstr>GPU accelerated computing</vt:lpstr>
      <vt:lpstr>CPU vs GPU</vt:lpstr>
      <vt:lpstr>CPU vs GPU</vt:lpstr>
      <vt:lpstr>Python and (high) performance</vt:lpstr>
      <vt:lpstr>“It’s the GIL (Global Interpreter Lock)”</vt:lpstr>
      <vt:lpstr>Impact of GIL on multi-threaded Python Programs</vt:lpstr>
      <vt:lpstr>“It’s because its interpreted and not compiled”</vt:lpstr>
      <vt:lpstr>“It’s because its a dynamically typed language”</vt:lpstr>
      <vt:lpstr>Why use Python?</vt:lpstr>
      <vt:lpstr>What to do if you need performance using Python?</vt:lpstr>
      <vt:lpstr>Multicore programming in Python</vt:lpstr>
      <vt:lpstr>Python: multiprocessing</vt:lpstr>
      <vt:lpstr>Python: multiprocessing</vt:lpstr>
      <vt:lpstr>Example</vt:lpstr>
      <vt:lpstr>Count a chunk</vt:lpstr>
      <vt:lpstr>Throw'em in the pool!</vt:lpstr>
      <vt:lpstr>Scaling</vt:lpstr>
      <vt:lpstr>Pool methods</vt:lpstr>
      <vt:lpstr>Results</vt:lpstr>
      <vt:lpstr>Shared memory</vt:lpstr>
      <vt:lpstr>Computing a part of </vt:lpstr>
      <vt:lpstr>Computing it all</vt:lpstr>
      <vt:lpstr>Distributed Computing with Python</vt:lpstr>
      <vt:lpstr>What is distributed computing?</vt:lpstr>
      <vt:lpstr>Distributed computing with Python</vt:lpstr>
      <vt:lpstr>Dask: Motivation</vt:lpstr>
      <vt:lpstr>Out of core computation</vt:lpstr>
      <vt:lpstr>Dask solution</vt:lpstr>
      <vt:lpstr>Efficiency</vt:lpstr>
      <vt:lpstr>Data structures</vt:lpstr>
      <vt:lpstr>Dask: distributed computing</vt:lpstr>
      <vt:lpstr>Setting up &amp; executing</vt:lpstr>
      <vt:lpstr>Dask client</vt:lpstr>
      <vt:lpstr>Distributed computing with Python</vt:lpstr>
      <vt:lpstr>Introduction to High-Performance Computing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High-Performance Computing for AI and Drug Discovery.</dc:title>
  <dc:creator>Martijn Oldenhof</dc:creator>
  <cp:lastModifiedBy>Martijn Oldenhof</cp:lastModifiedBy>
  <cp:revision>27</cp:revision>
  <dcterms:created xsi:type="dcterms:W3CDTF">2021-10-04T11:03:53Z</dcterms:created>
  <dcterms:modified xsi:type="dcterms:W3CDTF">2021-10-26T07:42:01Z</dcterms:modified>
</cp:coreProperties>
</file>