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2.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3.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4.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4"/>
  </p:notesMasterIdLst>
  <p:sldIdLst>
    <p:sldId id="257" r:id="rId2"/>
    <p:sldId id="326" r:id="rId3"/>
    <p:sldId id="344" r:id="rId4"/>
    <p:sldId id="324" r:id="rId5"/>
    <p:sldId id="328" r:id="rId6"/>
    <p:sldId id="304" r:id="rId7"/>
    <p:sldId id="334" r:id="rId8"/>
    <p:sldId id="327" r:id="rId9"/>
    <p:sldId id="303" r:id="rId10"/>
    <p:sldId id="329" r:id="rId11"/>
    <p:sldId id="332" r:id="rId12"/>
    <p:sldId id="333" r:id="rId13"/>
    <p:sldId id="345" r:id="rId14"/>
    <p:sldId id="386" r:id="rId15"/>
    <p:sldId id="306" r:id="rId16"/>
    <p:sldId id="390" r:id="rId17"/>
    <p:sldId id="295" r:id="rId18"/>
    <p:sldId id="391" r:id="rId19"/>
    <p:sldId id="279" r:id="rId20"/>
    <p:sldId id="337" r:id="rId21"/>
    <p:sldId id="340" r:id="rId22"/>
    <p:sldId id="341" r:id="rId23"/>
    <p:sldId id="373" r:id="rId24"/>
    <p:sldId id="339" r:id="rId25"/>
    <p:sldId id="372" r:id="rId26"/>
    <p:sldId id="371" r:id="rId27"/>
    <p:sldId id="392" r:id="rId28"/>
    <p:sldId id="349" r:id="rId29"/>
    <p:sldId id="351" r:id="rId30"/>
    <p:sldId id="350" r:id="rId31"/>
    <p:sldId id="352" r:id="rId32"/>
    <p:sldId id="357" r:id="rId33"/>
    <p:sldId id="381" r:id="rId34"/>
    <p:sldId id="380" r:id="rId35"/>
    <p:sldId id="394" r:id="rId36"/>
    <p:sldId id="353" r:id="rId37"/>
    <p:sldId id="360" r:id="rId38"/>
    <p:sldId id="361" r:id="rId39"/>
    <p:sldId id="362" r:id="rId40"/>
    <p:sldId id="359" r:id="rId41"/>
    <p:sldId id="363" r:id="rId42"/>
    <p:sldId id="364" r:id="rId43"/>
    <p:sldId id="365" r:id="rId44"/>
    <p:sldId id="382" r:id="rId45"/>
    <p:sldId id="366" r:id="rId46"/>
    <p:sldId id="367" r:id="rId47"/>
    <p:sldId id="375" r:id="rId48"/>
    <p:sldId id="378" r:id="rId49"/>
    <p:sldId id="379" r:id="rId50"/>
    <p:sldId id="393" r:id="rId51"/>
    <p:sldId id="374" r:id="rId52"/>
    <p:sldId id="346" r:id="rId53"/>
    <p:sldId id="311" r:id="rId54"/>
    <p:sldId id="383" r:id="rId55"/>
    <p:sldId id="384" r:id="rId56"/>
    <p:sldId id="313" r:id="rId57"/>
    <p:sldId id="385" r:id="rId58"/>
    <p:sldId id="348" r:id="rId59"/>
    <p:sldId id="368" r:id="rId60"/>
    <p:sldId id="369" r:id="rId61"/>
    <p:sldId id="276" r:id="rId62"/>
    <p:sldId id="343"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BE5B30"/>
    <a:srgbClr val="D18B31"/>
    <a:srgbClr val="EB6C15"/>
    <a:srgbClr val="F2A36C"/>
    <a:srgbClr val="1CB000"/>
    <a:srgbClr val="38EBD6"/>
    <a:srgbClr val="165C8B"/>
    <a:srgbClr val="065183"/>
    <a:srgbClr val="5EB7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00" autoAdjust="0"/>
    <p:restoredTop sz="76572" autoAdjust="0"/>
  </p:normalViewPr>
  <p:slideViewPr>
    <p:cSldViewPr snapToGrid="0">
      <p:cViewPr varScale="1">
        <p:scale>
          <a:sx n="56" d="100"/>
          <a:sy n="56" d="100"/>
        </p:scale>
        <p:origin x="182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EE1305-1A43-4B37-8198-08BAB8A0B0C9}" type="doc">
      <dgm:prSet loTypeId="urn:microsoft.com/office/officeart/2005/8/layout/hierarchy3" loCatId="list" qsTypeId="urn:microsoft.com/office/officeart/2005/8/quickstyle/simple2" qsCatId="simple" csTypeId="urn:microsoft.com/office/officeart/2005/8/colors/accent5_3" csCatId="accent5" phldr="1"/>
      <dgm:spPr/>
      <dgm:t>
        <a:bodyPr/>
        <a:lstStyle/>
        <a:p>
          <a:endParaRPr lang="sv-SE"/>
        </a:p>
      </dgm:t>
    </dgm:pt>
    <dgm:pt modelId="{8E6E222E-0282-4F47-8BFE-0890732E2459}">
      <dgm:prSet phldrT="[Text]"/>
      <dgm:spPr/>
      <dgm:t>
        <a:bodyPr/>
        <a:lstStyle/>
        <a:p>
          <a:r>
            <a:rPr lang="en-US" dirty="0"/>
            <a:t>Introduction</a:t>
          </a:r>
          <a:endParaRPr lang="sv-SE" dirty="0"/>
        </a:p>
      </dgm:t>
    </dgm:pt>
    <dgm:pt modelId="{25186399-AA03-4C6E-9E1F-70FFDCC40C84}" type="parTrans" cxnId="{0FD55CFA-A130-4BD2-9B22-9CE512BC0F99}">
      <dgm:prSet/>
      <dgm:spPr/>
      <dgm:t>
        <a:bodyPr/>
        <a:lstStyle/>
        <a:p>
          <a:endParaRPr lang="sv-SE"/>
        </a:p>
      </dgm:t>
    </dgm:pt>
    <dgm:pt modelId="{2D5C5FA2-445A-4984-988E-7153DDFCB57D}" type="sibTrans" cxnId="{0FD55CFA-A130-4BD2-9B22-9CE512BC0F99}">
      <dgm:prSet/>
      <dgm:spPr/>
      <dgm:t>
        <a:bodyPr/>
        <a:lstStyle/>
        <a:p>
          <a:endParaRPr lang="sv-SE"/>
        </a:p>
      </dgm:t>
    </dgm:pt>
    <dgm:pt modelId="{1B24C2BB-71D9-47C7-918D-DFDE4B340832}">
      <dgm:prSet phldrT="[Text]"/>
      <dgm:spPr/>
      <dgm:t>
        <a:bodyPr/>
        <a:lstStyle/>
        <a:p>
          <a:r>
            <a:rPr lang="en-US" dirty="0"/>
            <a:t>Methods</a:t>
          </a:r>
          <a:endParaRPr lang="sv-SE" dirty="0"/>
        </a:p>
      </dgm:t>
    </dgm:pt>
    <dgm:pt modelId="{41D5C051-870B-4660-843F-85CA328C816B}" type="parTrans" cxnId="{44155ED1-8BC6-48F4-BB78-48CF96E33BE8}">
      <dgm:prSet/>
      <dgm:spPr/>
      <dgm:t>
        <a:bodyPr/>
        <a:lstStyle/>
        <a:p>
          <a:endParaRPr lang="sv-SE"/>
        </a:p>
      </dgm:t>
    </dgm:pt>
    <dgm:pt modelId="{DE118550-43E7-4893-BEAA-182E01EB77A3}" type="sibTrans" cxnId="{44155ED1-8BC6-48F4-BB78-48CF96E33BE8}">
      <dgm:prSet/>
      <dgm:spPr/>
      <dgm:t>
        <a:bodyPr/>
        <a:lstStyle/>
        <a:p>
          <a:endParaRPr lang="sv-SE"/>
        </a:p>
      </dgm:t>
    </dgm:pt>
    <dgm:pt modelId="{B21AD5F6-B03A-4551-B13F-AF8051C9B620}">
      <dgm:prSet phldrT="[Text]"/>
      <dgm:spPr/>
      <dgm:t>
        <a:bodyPr/>
        <a:lstStyle/>
        <a:p>
          <a:r>
            <a:rPr lang="en-US" dirty="0"/>
            <a:t>Benchmarks</a:t>
          </a:r>
          <a:endParaRPr lang="sv-SE" dirty="0"/>
        </a:p>
      </dgm:t>
    </dgm:pt>
    <dgm:pt modelId="{EBE25D03-507C-4AF8-A3E7-8C4D3E852506}" type="parTrans" cxnId="{D17E40A1-547E-497D-9674-2BB2D809C21A}">
      <dgm:prSet/>
      <dgm:spPr/>
      <dgm:t>
        <a:bodyPr/>
        <a:lstStyle/>
        <a:p>
          <a:endParaRPr lang="sv-SE"/>
        </a:p>
      </dgm:t>
    </dgm:pt>
    <dgm:pt modelId="{6A8C862D-A6F9-44A9-B07B-69F29C7BCBB0}" type="sibTrans" cxnId="{D17E40A1-547E-497D-9674-2BB2D809C21A}">
      <dgm:prSet/>
      <dgm:spPr/>
      <dgm:t>
        <a:bodyPr/>
        <a:lstStyle/>
        <a:p>
          <a:endParaRPr lang="sv-SE"/>
        </a:p>
      </dgm:t>
    </dgm:pt>
    <dgm:pt modelId="{B9737F83-AFF4-4ADD-B4E8-EF7171D57753}">
      <dgm:prSet/>
      <dgm:spPr/>
      <dgm:t>
        <a:bodyPr/>
        <a:lstStyle/>
        <a:p>
          <a:r>
            <a:rPr lang="en-US" dirty="0"/>
            <a:t>Outlook</a:t>
          </a:r>
          <a:endParaRPr lang="sv-SE" dirty="0"/>
        </a:p>
      </dgm:t>
    </dgm:pt>
    <dgm:pt modelId="{6102B5F4-6585-4DCE-BA8B-9CE7494C1C62}" type="parTrans" cxnId="{06BC0742-D7AD-4DD3-AB1B-BAA5F8145D7E}">
      <dgm:prSet/>
      <dgm:spPr/>
      <dgm:t>
        <a:bodyPr/>
        <a:lstStyle/>
        <a:p>
          <a:endParaRPr lang="sv-SE"/>
        </a:p>
      </dgm:t>
    </dgm:pt>
    <dgm:pt modelId="{BED8D825-F9EE-4D57-9464-3DC2C6038024}" type="sibTrans" cxnId="{06BC0742-D7AD-4DD3-AB1B-BAA5F8145D7E}">
      <dgm:prSet/>
      <dgm:spPr/>
      <dgm:t>
        <a:bodyPr/>
        <a:lstStyle/>
        <a:p>
          <a:endParaRPr lang="sv-SE"/>
        </a:p>
      </dgm:t>
    </dgm:pt>
    <dgm:pt modelId="{72C71E46-FB40-4799-A219-69A7B7A02BB5}">
      <dgm:prSet phldrT="[Text]"/>
      <dgm:spPr/>
      <dgm:t>
        <a:bodyPr/>
        <a:lstStyle/>
        <a:p>
          <a:r>
            <a:rPr lang="en-US" dirty="0"/>
            <a:t>Architectures used in generative models</a:t>
          </a:r>
          <a:endParaRPr lang="sv-SE" dirty="0"/>
        </a:p>
      </dgm:t>
    </dgm:pt>
    <dgm:pt modelId="{FA4F5A07-C3F2-490F-AB65-2DB72CC563B5}" type="parTrans" cxnId="{EF6AE882-C5A8-46ED-B169-E782BFD89365}">
      <dgm:prSet/>
      <dgm:spPr/>
      <dgm:t>
        <a:bodyPr/>
        <a:lstStyle/>
        <a:p>
          <a:endParaRPr lang="sv-SE"/>
        </a:p>
      </dgm:t>
    </dgm:pt>
    <dgm:pt modelId="{6E414D94-DF42-4D60-8E54-C6A41498E73B}" type="sibTrans" cxnId="{EF6AE882-C5A8-46ED-B169-E782BFD89365}">
      <dgm:prSet/>
      <dgm:spPr/>
      <dgm:t>
        <a:bodyPr/>
        <a:lstStyle/>
        <a:p>
          <a:endParaRPr lang="sv-SE"/>
        </a:p>
      </dgm:t>
    </dgm:pt>
    <dgm:pt modelId="{98A05524-71AD-4FD9-8A62-526B4B790225}">
      <dgm:prSet phldrT="[Text]"/>
      <dgm:spPr/>
      <dgm:t>
        <a:bodyPr/>
        <a:lstStyle/>
        <a:p>
          <a:r>
            <a:rPr lang="en-US" dirty="0"/>
            <a:t>Evaluating generative models</a:t>
          </a:r>
          <a:endParaRPr lang="sv-SE" dirty="0"/>
        </a:p>
      </dgm:t>
    </dgm:pt>
    <dgm:pt modelId="{38BFFF55-1714-42CD-974B-A71A422DF0D2}" type="parTrans" cxnId="{DD133CF0-C04B-4536-BA6A-5178616BF87B}">
      <dgm:prSet/>
      <dgm:spPr/>
      <dgm:t>
        <a:bodyPr/>
        <a:lstStyle/>
        <a:p>
          <a:endParaRPr lang="sv-SE"/>
        </a:p>
      </dgm:t>
    </dgm:pt>
    <dgm:pt modelId="{BAE58BB0-3670-403A-9EFD-082A363DB682}" type="sibTrans" cxnId="{DD133CF0-C04B-4536-BA6A-5178616BF87B}">
      <dgm:prSet/>
      <dgm:spPr/>
      <dgm:t>
        <a:bodyPr/>
        <a:lstStyle/>
        <a:p>
          <a:endParaRPr lang="sv-SE"/>
        </a:p>
      </dgm:t>
    </dgm:pt>
    <dgm:pt modelId="{ED96B7C9-C37A-4F1F-A34C-3AFA529ED306}">
      <dgm:prSet phldrT="[Text]"/>
      <dgm:spPr/>
      <dgm:t>
        <a:bodyPr/>
        <a:lstStyle/>
        <a:p>
          <a:r>
            <a:rPr lang="en-US" dirty="0"/>
            <a:t>Optimization strategies</a:t>
          </a:r>
          <a:endParaRPr lang="sv-SE" dirty="0"/>
        </a:p>
      </dgm:t>
    </dgm:pt>
    <dgm:pt modelId="{593B70C8-BA2B-47B6-9C4E-B047F4BD7287}" type="parTrans" cxnId="{7209CA3A-F628-4C98-9B54-744FB34B241A}">
      <dgm:prSet/>
      <dgm:spPr/>
      <dgm:t>
        <a:bodyPr/>
        <a:lstStyle/>
        <a:p>
          <a:endParaRPr lang="sv-SE"/>
        </a:p>
      </dgm:t>
    </dgm:pt>
    <dgm:pt modelId="{278C1150-E379-436F-9B64-7846FED6894A}" type="sibTrans" cxnId="{7209CA3A-F628-4C98-9B54-744FB34B241A}">
      <dgm:prSet/>
      <dgm:spPr/>
      <dgm:t>
        <a:bodyPr/>
        <a:lstStyle/>
        <a:p>
          <a:endParaRPr lang="sv-SE"/>
        </a:p>
      </dgm:t>
    </dgm:pt>
    <dgm:pt modelId="{97BD4C83-1700-436E-A9D0-3BD0F05BD123}">
      <dgm:prSet phldrT="[Text]"/>
      <dgm:spPr/>
      <dgm:t>
        <a:bodyPr/>
        <a:lstStyle/>
        <a:p>
          <a:r>
            <a:rPr lang="en-US" dirty="0"/>
            <a:t>About the speaker</a:t>
          </a:r>
          <a:endParaRPr lang="sv-SE" dirty="0"/>
        </a:p>
      </dgm:t>
    </dgm:pt>
    <dgm:pt modelId="{32744ABD-C109-42CC-9110-02F9BF9781F2}" type="parTrans" cxnId="{424A4FC6-98E0-47F9-97C2-A2104B861A19}">
      <dgm:prSet/>
      <dgm:spPr/>
      <dgm:t>
        <a:bodyPr/>
        <a:lstStyle/>
        <a:p>
          <a:endParaRPr lang="sv-SE"/>
        </a:p>
      </dgm:t>
    </dgm:pt>
    <dgm:pt modelId="{B27C6477-1061-4FA2-B35F-5E935454C538}" type="sibTrans" cxnId="{424A4FC6-98E0-47F9-97C2-A2104B861A19}">
      <dgm:prSet/>
      <dgm:spPr/>
      <dgm:t>
        <a:bodyPr/>
        <a:lstStyle/>
        <a:p>
          <a:endParaRPr lang="sv-SE"/>
        </a:p>
      </dgm:t>
    </dgm:pt>
    <dgm:pt modelId="{8B1742B3-35FE-4167-9F2C-945CBA6B8EB1}">
      <dgm:prSet phldrT="[Text]"/>
      <dgm:spPr/>
      <dgm:t>
        <a:bodyPr/>
        <a:lstStyle/>
        <a:p>
          <a:r>
            <a:rPr lang="en-US" dirty="0"/>
            <a:t>General classes of generative models</a:t>
          </a:r>
          <a:endParaRPr lang="sv-SE" dirty="0"/>
        </a:p>
      </dgm:t>
    </dgm:pt>
    <dgm:pt modelId="{5814E4EF-55E0-43CA-9B8E-E34C0BAD40A4}" type="parTrans" cxnId="{6B71B022-D4CE-457A-82C5-35A17C647B9C}">
      <dgm:prSet/>
      <dgm:spPr/>
      <dgm:t>
        <a:bodyPr/>
        <a:lstStyle/>
        <a:p>
          <a:endParaRPr lang="sv-SE"/>
        </a:p>
      </dgm:t>
    </dgm:pt>
    <dgm:pt modelId="{2532210B-6858-4660-A029-FCEC6690600A}" type="sibTrans" cxnId="{6B71B022-D4CE-457A-82C5-35A17C647B9C}">
      <dgm:prSet/>
      <dgm:spPr/>
      <dgm:t>
        <a:bodyPr/>
        <a:lstStyle/>
        <a:p>
          <a:endParaRPr lang="sv-SE"/>
        </a:p>
      </dgm:t>
    </dgm:pt>
    <dgm:pt modelId="{9F9C0CCF-6975-46C5-9122-58B00B80BB3C}">
      <dgm:prSet phldrT="[Text]"/>
      <dgm:spPr/>
      <dgm:t>
        <a:bodyPr/>
        <a:lstStyle/>
        <a:p>
          <a:r>
            <a:rPr lang="en-US" dirty="0"/>
            <a:t>Molecular representations</a:t>
          </a:r>
          <a:endParaRPr lang="sv-SE" dirty="0"/>
        </a:p>
      </dgm:t>
    </dgm:pt>
    <dgm:pt modelId="{DF00979A-01DF-438A-98C9-C9FFFF8616AF}" type="parTrans" cxnId="{CA957E5F-E2DE-4E96-B20B-1B5486CAB10A}">
      <dgm:prSet/>
      <dgm:spPr/>
      <dgm:t>
        <a:bodyPr/>
        <a:lstStyle/>
        <a:p>
          <a:endParaRPr lang="sv-SE"/>
        </a:p>
      </dgm:t>
    </dgm:pt>
    <dgm:pt modelId="{409CA535-A57F-4F41-A764-4472123F5D05}" type="sibTrans" cxnId="{CA957E5F-E2DE-4E96-B20B-1B5486CAB10A}">
      <dgm:prSet/>
      <dgm:spPr/>
      <dgm:t>
        <a:bodyPr/>
        <a:lstStyle/>
        <a:p>
          <a:endParaRPr lang="sv-SE"/>
        </a:p>
      </dgm:t>
    </dgm:pt>
    <dgm:pt modelId="{0DF60530-45C3-4C46-98F1-FA945019220B}">
      <dgm:prSet phldrT="[Text]"/>
      <dgm:spPr/>
      <dgm:t>
        <a:bodyPr/>
        <a:lstStyle/>
        <a:p>
          <a:r>
            <a:rPr lang="en-US" dirty="0"/>
            <a:t>Generation schemes</a:t>
          </a:r>
          <a:endParaRPr lang="sv-SE" dirty="0"/>
        </a:p>
      </dgm:t>
    </dgm:pt>
    <dgm:pt modelId="{5FD0DEDD-3C58-433C-ACF3-DDE6E01652B0}" type="parTrans" cxnId="{AC36C9EF-8D01-4E8F-972E-676F1B51677B}">
      <dgm:prSet/>
      <dgm:spPr/>
      <dgm:t>
        <a:bodyPr/>
        <a:lstStyle/>
        <a:p>
          <a:endParaRPr lang="sv-SE"/>
        </a:p>
      </dgm:t>
    </dgm:pt>
    <dgm:pt modelId="{0971D494-9734-47ED-9162-F761F209239C}" type="sibTrans" cxnId="{AC36C9EF-8D01-4E8F-972E-676F1B51677B}">
      <dgm:prSet/>
      <dgm:spPr/>
      <dgm:t>
        <a:bodyPr/>
        <a:lstStyle/>
        <a:p>
          <a:endParaRPr lang="sv-SE"/>
        </a:p>
      </dgm:t>
    </dgm:pt>
    <dgm:pt modelId="{F71DD427-BC23-421F-A76E-B4D48E8E2501}">
      <dgm:prSet/>
      <dgm:spPr/>
      <dgm:t>
        <a:bodyPr/>
        <a:lstStyle/>
        <a:p>
          <a:r>
            <a:rPr lang="en-US" dirty="0"/>
            <a:t>Advantages of generative models</a:t>
          </a:r>
          <a:endParaRPr lang="sv-SE" dirty="0"/>
        </a:p>
      </dgm:t>
    </dgm:pt>
    <dgm:pt modelId="{E2DEF40E-AB14-42E5-A486-0FEBC1E206F1}" type="parTrans" cxnId="{89F3FA4E-D1EA-4FEE-86D5-0A6184F3A9BB}">
      <dgm:prSet/>
      <dgm:spPr/>
      <dgm:t>
        <a:bodyPr/>
        <a:lstStyle/>
        <a:p>
          <a:endParaRPr lang="sv-SE"/>
        </a:p>
      </dgm:t>
    </dgm:pt>
    <dgm:pt modelId="{CFB5AB6B-46AA-4ECB-BA92-7B33488BC86D}" type="sibTrans" cxnId="{89F3FA4E-D1EA-4FEE-86D5-0A6184F3A9BB}">
      <dgm:prSet/>
      <dgm:spPr/>
      <dgm:t>
        <a:bodyPr/>
        <a:lstStyle/>
        <a:p>
          <a:endParaRPr lang="sv-SE"/>
        </a:p>
      </dgm:t>
    </dgm:pt>
    <dgm:pt modelId="{8432DF0F-D6AB-4D5F-A5EE-5D0078213C4A}">
      <dgm:prSet/>
      <dgm:spPr/>
      <dgm:t>
        <a:bodyPr/>
        <a:lstStyle/>
        <a:p>
          <a:r>
            <a:rPr lang="en-US" dirty="0"/>
            <a:t>Challenges and future work</a:t>
          </a:r>
          <a:endParaRPr lang="sv-SE" dirty="0"/>
        </a:p>
      </dgm:t>
    </dgm:pt>
    <dgm:pt modelId="{8FD29E5D-DC23-4830-A32C-658E613C92B9}" type="parTrans" cxnId="{171CE55F-7F67-424C-9C14-CBDA42D5EA13}">
      <dgm:prSet/>
      <dgm:spPr/>
      <dgm:t>
        <a:bodyPr/>
        <a:lstStyle/>
        <a:p>
          <a:endParaRPr lang="sv-SE"/>
        </a:p>
      </dgm:t>
    </dgm:pt>
    <dgm:pt modelId="{B4D97726-7CF2-4B21-8557-C973A2CF7058}" type="sibTrans" cxnId="{171CE55F-7F67-424C-9C14-CBDA42D5EA13}">
      <dgm:prSet/>
      <dgm:spPr/>
      <dgm:t>
        <a:bodyPr/>
        <a:lstStyle/>
        <a:p>
          <a:endParaRPr lang="sv-SE"/>
        </a:p>
      </dgm:t>
    </dgm:pt>
    <dgm:pt modelId="{8C4FF06C-9160-470A-A77F-3EC08158E9DD}" type="pres">
      <dgm:prSet presAssocID="{A0EE1305-1A43-4B37-8198-08BAB8A0B0C9}" presName="diagram" presStyleCnt="0">
        <dgm:presLayoutVars>
          <dgm:chPref val="1"/>
          <dgm:dir/>
          <dgm:animOne val="branch"/>
          <dgm:animLvl val="lvl"/>
          <dgm:resizeHandles/>
        </dgm:presLayoutVars>
      </dgm:prSet>
      <dgm:spPr/>
    </dgm:pt>
    <dgm:pt modelId="{4CCD2900-3362-4292-B78B-2B2DACCFBFA4}" type="pres">
      <dgm:prSet presAssocID="{8E6E222E-0282-4F47-8BFE-0890732E2459}" presName="root" presStyleCnt="0"/>
      <dgm:spPr/>
    </dgm:pt>
    <dgm:pt modelId="{5EFAC8A0-56C7-4421-8F67-E55FD9C93979}" type="pres">
      <dgm:prSet presAssocID="{8E6E222E-0282-4F47-8BFE-0890732E2459}" presName="rootComposite" presStyleCnt="0"/>
      <dgm:spPr/>
    </dgm:pt>
    <dgm:pt modelId="{E7139AD3-A8EF-4F69-9863-2AB365E1707B}" type="pres">
      <dgm:prSet presAssocID="{8E6E222E-0282-4F47-8BFE-0890732E2459}" presName="rootText" presStyleLbl="node1" presStyleIdx="0" presStyleCnt="4"/>
      <dgm:spPr/>
    </dgm:pt>
    <dgm:pt modelId="{A561E86D-771B-48EF-94F8-E28827BDC2EC}" type="pres">
      <dgm:prSet presAssocID="{8E6E222E-0282-4F47-8BFE-0890732E2459}" presName="rootConnector" presStyleLbl="node1" presStyleIdx="0" presStyleCnt="4"/>
      <dgm:spPr/>
    </dgm:pt>
    <dgm:pt modelId="{0AB203E5-EA67-47DF-8C8F-A55C4974190F}" type="pres">
      <dgm:prSet presAssocID="{8E6E222E-0282-4F47-8BFE-0890732E2459}" presName="childShape" presStyleCnt="0"/>
      <dgm:spPr/>
    </dgm:pt>
    <dgm:pt modelId="{9914910F-A465-40FC-B8D2-E0B1880A25C0}" type="pres">
      <dgm:prSet presAssocID="{32744ABD-C109-42CC-9110-02F9BF9781F2}" presName="Name13" presStyleLbl="parChTrans1D2" presStyleIdx="0" presStyleCnt="9"/>
      <dgm:spPr/>
    </dgm:pt>
    <dgm:pt modelId="{83643D02-F5D8-4D98-9DD3-E7C600896005}" type="pres">
      <dgm:prSet presAssocID="{97BD4C83-1700-436E-A9D0-3BD0F05BD123}" presName="childText" presStyleLbl="bgAcc1" presStyleIdx="0" presStyleCnt="9">
        <dgm:presLayoutVars>
          <dgm:bulletEnabled val="1"/>
        </dgm:presLayoutVars>
      </dgm:prSet>
      <dgm:spPr/>
    </dgm:pt>
    <dgm:pt modelId="{397E7CCE-0E51-4B7B-A3CB-F55B666FA17C}" type="pres">
      <dgm:prSet presAssocID="{5814E4EF-55E0-43CA-9B8E-E34C0BAD40A4}" presName="Name13" presStyleLbl="parChTrans1D2" presStyleIdx="1" presStyleCnt="9"/>
      <dgm:spPr/>
    </dgm:pt>
    <dgm:pt modelId="{2D81DFA9-48CF-4B09-B476-D796A4C9822A}" type="pres">
      <dgm:prSet presAssocID="{8B1742B3-35FE-4167-9F2C-945CBA6B8EB1}" presName="childText" presStyleLbl="bgAcc1" presStyleIdx="1" presStyleCnt="9">
        <dgm:presLayoutVars>
          <dgm:bulletEnabled val="1"/>
        </dgm:presLayoutVars>
      </dgm:prSet>
      <dgm:spPr/>
    </dgm:pt>
    <dgm:pt modelId="{FD78C348-5741-4D90-A972-9A0F0408CA64}" type="pres">
      <dgm:prSet presAssocID="{1B24C2BB-71D9-47C7-918D-DFDE4B340832}" presName="root" presStyleCnt="0"/>
      <dgm:spPr/>
    </dgm:pt>
    <dgm:pt modelId="{FF5EA1D3-FC22-4F1C-BD7C-1E5263956D23}" type="pres">
      <dgm:prSet presAssocID="{1B24C2BB-71D9-47C7-918D-DFDE4B340832}" presName="rootComposite" presStyleCnt="0"/>
      <dgm:spPr/>
    </dgm:pt>
    <dgm:pt modelId="{ADEF1478-E3B5-4F44-9A07-F01C824DE467}" type="pres">
      <dgm:prSet presAssocID="{1B24C2BB-71D9-47C7-918D-DFDE4B340832}" presName="rootText" presStyleLbl="node1" presStyleIdx="1" presStyleCnt="4"/>
      <dgm:spPr/>
    </dgm:pt>
    <dgm:pt modelId="{DC5892CA-348A-4C5D-ABC3-033FCA32F00B}" type="pres">
      <dgm:prSet presAssocID="{1B24C2BB-71D9-47C7-918D-DFDE4B340832}" presName="rootConnector" presStyleLbl="node1" presStyleIdx="1" presStyleCnt="4"/>
      <dgm:spPr/>
    </dgm:pt>
    <dgm:pt modelId="{36FFE4CB-2FB1-48D6-B17D-CE99A129F60A}" type="pres">
      <dgm:prSet presAssocID="{1B24C2BB-71D9-47C7-918D-DFDE4B340832}" presName="childShape" presStyleCnt="0"/>
      <dgm:spPr/>
    </dgm:pt>
    <dgm:pt modelId="{1A3097A4-5B21-449C-95D0-33C18832E5C2}" type="pres">
      <dgm:prSet presAssocID="{FA4F5A07-C3F2-490F-AB65-2DB72CC563B5}" presName="Name13" presStyleLbl="parChTrans1D2" presStyleIdx="2" presStyleCnt="9"/>
      <dgm:spPr/>
    </dgm:pt>
    <dgm:pt modelId="{4EC6B023-7F94-40C9-BED6-20CBE9527E9E}" type="pres">
      <dgm:prSet presAssocID="{72C71E46-FB40-4799-A219-69A7B7A02BB5}" presName="childText" presStyleLbl="bgAcc1" presStyleIdx="2" presStyleCnt="9">
        <dgm:presLayoutVars>
          <dgm:bulletEnabled val="1"/>
        </dgm:presLayoutVars>
      </dgm:prSet>
      <dgm:spPr/>
    </dgm:pt>
    <dgm:pt modelId="{39958385-176C-4A13-8BBE-0A43BC64A4DF}" type="pres">
      <dgm:prSet presAssocID="{DF00979A-01DF-438A-98C9-C9FFFF8616AF}" presName="Name13" presStyleLbl="parChTrans1D2" presStyleIdx="3" presStyleCnt="9"/>
      <dgm:spPr/>
    </dgm:pt>
    <dgm:pt modelId="{3D6A4FAC-E2E1-47D5-9A38-38094C35A1A5}" type="pres">
      <dgm:prSet presAssocID="{9F9C0CCF-6975-46C5-9122-58B00B80BB3C}" presName="childText" presStyleLbl="bgAcc1" presStyleIdx="3" presStyleCnt="9">
        <dgm:presLayoutVars>
          <dgm:bulletEnabled val="1"/>
        </dgm:presLayoutVars>
      </dgm:prSet>
      <dgm:spPr/>
    </dgm:pt>
    <dgm:pt modelId="{C1D19BD2-264F-4CA1-BA16-0271DF73F857}" type="pres">
      <dgm:prSet presAssocID="{5FD0DEDD-3C58-433C-ACF3-DDE6E01652B0}" presName="Name13" presStyleLbl="parChTrans1D2" presStyleIdx="4" presStyleCnt="9"/>
      <dgm:spPr/>
    </dgm:pt>
    <dgm:pt modelId="{5C4F3C1C-786D-4F8A-8C08-4D8456772C4F}" type="pres">
      <dgm:prSet presAssocID="{0DF60530-45C3-4C46-98F1-FA945019220B}" presName="childText" presStyleLbl="bgAcc1" presStyleIdx="4" presStyleCnt="9">
        <dgm:presLayoutVars>
          <dgm:bulletEnabled val="1"/>
        </dgm:presLayoutVars>
      </dgm:prSet>
      <dgm:spPr/>
    </dgm:pt>
    <dgm:pt modelId="{20D3FCC3-9DB2-413E-A5FF-924488F8F1A5}" type="pres">
      <dgm:prSet presAssocID="{593B70C8-BA2B-47B6-9C4E-B047F4BD7287}" presName="Name13" presStyleLbl="parChTrans1D2" presStyleIdx="5" presStyleCnt="9"/>
      <dgm:spPr/>
    </dgm:pt>
    <dgm:pt modelId="{1D9A09B8-DE20-4796-9399-6C043261C00A}" type="pres">
      <dgm:prSet presAssocID="{ED96B7C9-C37A-4F1F-A34C-3AFA529ED306}" presName="childText" presStyleLbl="bgAcc1" presStyleIdx="5" presStyleCnt="9">
        <dgm:presLayoutVars>
          <dgm:bulletEnabled val="1"/>
        </dgm:presLayoutVars>
      </dgm:prSet>
      <dgm:spPr/>
    </dgm:pt>
    <dgm:pt modelId="{71AA6F0A-E917-46BA-834D-B5B82A3ED96C}" type="pres">
      <dgm:prSet presAssocID="{B21AD5F6-B03A-4551-B13F-AF8051C9B620}" presName="root" presStyleCnt="0"/>
      <dgm:spPr/>
    </dgm:pt>
    <dgm:pt modelId="{0DC73591-5AD4-4B59-8F1E-B3178DFDE8D2}" type="pres">
      <dgm:prSet presAssocID="{B21AD5F6-B03A-4551-B13F-AF8051C9B620}" presName="rootComposite" presStyleCnt="0"/>
      <dgm:spPr/>
    </dgm:pt>
    <dgm:pt modelId="{A0AEA6EC-5842-4B0F-AE41-27E586BA8F68}" type="pres">
      <dgm:prSet presAssocID="{B21AD5F6-B03A-4551-B13F-AF8051C9B620}" presName="rootText" presStyleLbl="node1" presStyleIdx="2" presStyleCnt="4"/>
      <dgm:spPr/>
    </dgm:pt>
    <dgm:pt modelId="{AC51D5C9-B722-4EF6-91D7-13713C63A087}" type="pres">
      <dgm:prSet presAssocID="{B21AD5F6-B03A-4551-B13F-AF8051C9B620}" presName="rootConnector" presStyleLbl="node1" presStyleIdx="2" presStyleCnt="4"/>
      <dgm:spPr/>
    </dgm:pt>
    <dgm:pt modelId="{586C19E3-1A4D-44D4-BDF3-2E640513B878}" type="pres">
      <dgm:prSet presAssocID="{B21AD5F6-B03A-4551-B13F-AF8051C9B620}" presName="childShape" presStyleCnt="0"/>
      <dgm:spPr/>
    </dgm:pt>
    <dgm:pt modelId="{D9B649DC-77F1-4C8D-828B-497A7EF65295}" type="pres">
      <dgm:prSet presAssocID="{38BFFF55-1714-42CD-974B-A71A422DF0D2}" presName="Name13" presStyleLbl="parChTrans1D2" presStyleIdx="6" presStyleCnt="9"/>
      <dgm:spPr/>
    </dgm:pt>
    <dgm:pt modelId="{9A78D2B0-3346-45E2-9098-65B9E32607AD}" type="pres">
      <dgm:prSet presAssocID="{98A05524-71AD-4FD9-8A62-526B4B790225}" presName="childText" presStyleLbl="bgAcc1" presStyleIdx="6" presStyleCnt="9">
        <dgm:presLayoutVars>
          <dgm:bulletEnabled val="1"/>
        </dgm:presLayoutVars>
      </dgm:prSet>
      <dgm:spPr/>
    </dgm:pt>
    <dgm:pt modelId="{8642808E-D0F0-4AF3-8DFA-105706169CA9}" type="pres">
      <dgm:prSet presAssocID="{B9737F83-AFF4-4ADD-B4E8-EF7171D57753}" presName="root" presStyleCnt="0"/>
      <dgm:spPr/>
    </dgm:pt>
    <dgm:pt modelId="{7CB9657B-7941-489A-8D06-0D44292DCC22}" type="pres">
      <dgm:prSet presAssocID="{B9737F83-AFF4-4ADD-B4E8-EF7171D57753}" presName="rootComposite" presStyleCnt="0"/>
      <dgm:spPr/>
    </dgm:pt>
    <dgm:pt modelId="{B4544C0E-3AB8-494E-8FA5-067F8983FA11}" type="pres">
      <dgm:prSet presAssocID="{B9737F83-AFF4-4ADD-B4E8-EF7171D57753}" presName="rootText" presStyleLbl="node1" presStyleIdx="3" presStyleCnt="4"/>
      <dgm:spPr/>
    </dgm:pt>
    <dgm:pt modelId="{BE3D7157-D892-47E7-9612-164BE0F1E436}" type="pres">
      <dgm:prSet presAssocID="{B9737F83-AFF4-4ADD-B4E8-EF7171D57753}" presName="rootConnector" presStyleLbl="node1" presStyleIdx="3" presStyleCnt="4"/>
      <dgm:spPr/>
    </dgm:pt>
    <dgm:pt modelId="{122F7F90-9180-425F-9FC3-15AA3E4D76EF}" type="pres">
      <dgm:prSet presAssocID="{B9737F83-AFF4-4ADD-B4E8-EF7171D57753}" presName="childShape" presStyleCnt="0"/>
      <dgm:spPr/>
    </dgm:pt>
    <dgm:pt modelId="{7C108FC2-D95A-488A-8899-0A42DD98C8DA}" type="pres">
      <dgm:prSet presAssocID="{E2DEF40E-AB14-42E5-A486-0FEBC1E206F1}" presName="Name13" presStyleLbl="parChTrans1D2" presStyleIdx="7" presStyleCnt="9"/>
      <dgm:spPr/>
    </dgm:pt>
    <dgm:pt modelId="{5C5A9839-64B0-40EF-A462-DAD5F5D121EE}" type="pres">
      <dgm:prSet presAssocID="{F71DD427-BC23-421F-A76E-B4D48E8E2501}" presName="childText" presStyleLbl="bgAcc1" presStyleIdx="7" presStyleCnt="9">
        <dgm:presLayoutVars>
          <dgm:bulletEnabled val="1"/>
        </dgm:presLayoutVars>
      </dgm:prSet>
      <dgm:spPr/>
    </dgm:pt>
    <dgm:pt modelId="{FE99030D-6D2E-49EE-9BC3-293A0EB593CB}" type="pres">
      <dgm:prSet presAssocID="{8FD29E5D-DC23-4830-A32C-658E613C92B9}" presName="Name13" presStyleLbl="parChTrans1D2" presStyleIdx="8" presStyleCnt="9"/>
      <dgm:spPr/>
    </dgm:pt>
    <dgm:pt modelId="{7154E825-54D4-4BC9-A829-173390D9657E}" type="pres">
      <dgm:prSet presAssocID="{8432DF0F-D6AB-4D5F-A5EE-5D0078213C4A}" presName="childText" presStyleLbl="bgAcc1" presStyleIdx="8" presStyleCnt="9">
        <dgm:presLayoutVars>
          <dgm:bulletEnabled val="1"/>
        </dgm:presLayoutVars>
      </dgm:prSet>
      <dgm:spPr/>
    </dgm:pt>
  </dgm:ptLst>
  <dgm:cxnLst>
    <dgm:cxn modelId="{78F29E03-275A-4D5C-B4B0-5693C7F67088}" type="presOf" srcId="{A0EE1305-1A43-4B37-8198-08BAB8A0B0C9}" destId="{8C4FF06C-9160-470A-A77F-3EC08158E9DD}" srcOrd="0" destOrd="0" presId="urn:microsoft.com/office/officeart/2005/8/layout/hierarchy3"/>
    <dgm:cxn modelId="{846D0107-154D-4EAE-A8D5-66875A814000}" type="presOf" srcId="{0DF60530-45C3-4C46-98F1-FA945019220B}" destId="{5C4F3C1C-786D-4F8A-8C08-4D8456772C4F}" srcOrd="0" destOrd="0" presId="urn:microsoft.com/office/officeart/2005/8/layout/hierarchy3"/>
    <dgm:cxn modelId="{E706D50F-B50A-4B8A-B377-C9F1D8DE00ED}" type="presOf" srcId="{B21AD5F6-B03A-4551-B13F-AF8051C9B620}" destId="{AC51D5C9-B722-4EF6-91D7-13713C63A087}" srcOrd="1" destOrd="0" presId="urn:microsoft.com/office/officeart/2005/8/layout/hierarchy3"/>
    <dgm:cxn modelId="{828A7110-0E70-468C-9171-C34DECF877D5}" type="presOf" srcId="{5814E4EF-55E0-43CA-9B8E-E34C0BAD40A4}" destId="{397E7CCE-0E51-4B7B-A3CB-F55B666FA17C}" srcOrd="0" destOrd="0" presId="urn:microsoft.com/office/officeart/2005/8/layout/hierarchy3"/>
    <dgm:cxn modelId="{2AEA6D1B-8B8F-4290-AAC7-79D4761A4FF1}" type="presOf" srcId="{B9737F83-AFF4-4ADD-B4E8-EF7171D57753}" destId="{B4544C0E-3AB8-494E-8FA5-067F8983FA11}" srcOrd="0" destOrd="0" presId="urn:microsoft.com/office/officeart/2005/8/layout/hierarchy3"/>
    <dgm:cxn modelId="{6B71B022-D4CE-457A-82C5-35A17C647B9C}" srcId="{8E6E222E-0282-4F47-8BFE-0890732E2459}" destId="{8B1742B3-35FE-4167-9F2C-945CBA6B8EB1}" srcOrd="1" destOrd="0" parTransId="{5814E4EF-55E0-43CA-9B8E-E34C0BAD40A4}" sibTransId="{2532210B-6858-4660-A029-FCEC6690600A}"/>
    <dgm:cxn modelId="{E7747925-5793-4760-AADA-035D8EE25E17}" type="presOf" srcId="{9F9C0CCF-6975-46C5-9122-58B00B80BB3C}" destId="{3D6A4FAC-E2E1-47D5-9A38-38094C35A1A5}" srcOrd="0" destOrd="0" presId="urn:microsoft.com/office/officeart/2005/8/layout/hierarchy3"/>
    <dgm:cxn modelId="{1AF1E133-C220-47B6-9A0E-DED65D0BBDA7}" type="presOf" srcId="{32744ABD-C109-42CC-9110-02F9BF9781F2}" destId="{9914910F-A465-40FC-B8D2-E0B1880A25C0}" srcOrd="0" destOrd="0" presId="urn:microsoft.com/office/officeart/2005/8/layout/hierarchy3"/>
    <dgm:cxn modelId="{566C4235-B53D-47B9-B54B-697A099D5D1C}" type="presOf" srcId="{38BFFF55-1714-42CD-974B-A71A422DF0D2}" destId="{D9B649DC-77F1-4C8D-828B-497A7EF65295}" srcOrd="0" destOrd="0" presId="urn:microsoft.com/office/officeart/2005/8/layout/hierarchy3"/>
    <dgm:cxn modelId="{7209CA3A-F628-4C98-9B54-744FB34B241A}" srcId="{1B24C2BB-71D9-47C7-918D-DFDE4B340832}" destId="{ED96B7C9-C37A-4F1F-A34C-3AFA529ED306}" srcOrd="3" destOrd="0" parTransId="{593B70C8-BA2B-47B6-9C4E-B047F4BD7287}" sibTransId="{278C1150-E379-436F-9B64-7846FED6894A}"/>
    <dgm:cxn modelId="{BCB1815B-8CF9-4E8E-A820-012B6CECAAAC}" type="presOf" srcId="{B21AD5F6-B03A-4551-B13F-AF8051C9B620}" destId="{A0AEA6EC-5842-4B0F-AE41-27E586BA8F68}" srcOrd="0" destOrd="0" presId="urn:microsoft.com/office/officeart/2005/8/layout/hierarchy3"/>
    <dgm:cxn modelId="{6F1DA35B-F4C1-4D0E-A67B-3306F5EFACDC}" type="presOf" srcId="{8E6E222E-0282-4F47-8BFE-0890732E2459}" destId="{E7139AD3-A8EF-4F69-9863-2AB365E1707B}" srcOrd="0" destOrd="0" presId="urn:microsoft.com/office/officeart/2005/8/layout/hierarchy3"/>
    <dgm:cxn modelId="{CA957E5F-E2DE-4E96-B20B-1B5486CAB10A}" srcId="{1B24C2BB-71D9-47C7-918D-DFDE4B340832}" destId="{9F9C0CCF-6975-46C5-9122-58B00B80BB3C}" srcOrd="1" destOrd="0" parTransId="{DF00979A-01DF-438A-98C9-C9FFFF8616AF}" sibTransId="{409CA535-A57F-4F41-A764-4472123F5D05}"/>
    <dgm:cxn modelId="{171CE55F-7F67-424C-9C14-CBDA42D5EA13}" srcId="{B9737F83-AFF4-4ADD-B4E8-EF7171D57753}" destId="{8432DF0F-D6AB-4D5F-A5EE-5D0078213C4A}" srcOrd="1" destOrd="0" parTransId="{8FD29E5D-DC23-4830-A32C-658E613C92B9}" sibTransId="{B4D97726-7CF2-4B21-8557-C973A2CF7058}"/>
    <dgm:cxn modelId="{06BC0742-D7AD-4DD3-AB1B-BAA5F8145D7E}" srcId="{A0EE1305-1A43-4B37-8198-08BAB8A0B0C9}" destId="{B9737F83-AFF4-4ADD-B4E8-EF7171D57753}" srcOrd="3" destOrd="0" parTransId="{6102B5F4-6585-4DCE-BA8B-9CE7494C1C62}" sibTransId="{BED8D825-F9EE-4D57-9464-3DC2C6038024}"/>
    <dgm:cxn modelId="{2AD4F768-74D7-4419-A339-97C39578F28A}" type="presOf" srcId="{8432DF0F-D6AB-4D5F-A5EE-5D0078213C4A}" destId="{7154E825-54D4-4BC9-A829-173390D9657E}" srcOrd="0" destOrd="0" presId="urn:microsoft.com/office/officeart/2005/8/layout/hierarchy3"/>
    <dgm:cxn modelId="{89F3FA4E-D1EA-4FEE-86D5-0A6184F3A9BB}" srcId="{B9737F83-AFF4-4ADD-B4E8-EF7171D57753}" destId="{F71DD427-BC23-421F-A76E-B4D48E8E2501}" srcOrd="0" destOrd="0" parTransId="{E2DEF40E-AB14-42E5-A486-0FEBC1E206F1}" sibTransId="{CFB5AB6B-46AA-4ECB-BA92-7B33488BC86D}"/>
    <dgm:cxn modelId="{C8420671-9A25-478D-87DF-0DE3FC95341A}" type="presOf" srcId="{B9737F83-AFF4-4ADD-B4E8-EF7171D57753}" destId="{BE3D7157-D892-47E7-9612-164BE0F1E436}" srcOrd="1" destOrd="0" presId="urn:microsoft.com/office/officeart/2005/8/layout/hierarchy3"/>
    <dgm:cxn modelId="{17F24F53-AC04-4E99-B70D-109C8AC6597B}" type="presOf" srcId="{98A05524-71AD-4FD9-8A62-526B4B790225}" destId="{9A78D2B0-3346-45E2-9098-65B9E32607AD}" srcOrd="0" destOrd="0" presId="urn:microsoft.com/office/officeart/2005/8/layout/hierarchy3"/>
    <dgm:cxn modelId="{EF6AE882-C5A8-46ED-B169-E782BFD89365}" srcId="{1B24C2BB-71D9-47C7-918D-DFDE4B340832}" destId="{72C71E46-FB40-4799-A219-69A7B7A02BB5}" srcOrd="0" destOrd="0" parTransId="{FA4F5A07-C3F2-490F-AB65-2DB72CC563B5}" sibTransId="{6E414D94-DF42-4D60-8E54-C6A41498E73B}"/>
    <dgm:cxn modelId="{9FC84D85-3C60-4494-844C-6E03119473A4}" type="presOf" srcId="{ED96B7C9-C37A-4F1F-A34C-3AFA529ED306}" destId="{1D9A09B8-DE20-4796-9399-6C043261C00A}" srcOrd="0" destOrd="0" presId="urn:microsoft.com/office/officeart/2005/8/layout/hierarchy3"/>
    <dgm:cxn modelId="{97CFC48F-0D49-4173-87F4-51448240BF09}" type="presOf" srcId="{8FD29E5D-DC23-4830-A32C-658E613C92B9}" destId="{FE99030D-6D2E-49EE-9BC3-293A0EB593CB}" srcOrd="0" destOrd="0" presId="urn:microsoft.com/office/officeart/2005/8/layout/hierarchy3"/>
    <dgm:cxn modelId="{ABDA6694-6531-48EE-803E-C4A60BB67CCD}" type="presOf" srcId="{72C71E46-FB40-4799-A219-69A7B7A02BB5}" destId="{4EC6B023-7F94-40C9-BED6-20CBE9527E9E}" srcOrd="0" destOrd="0" presId="urn:microsoft.com/office/officeart/2005/8/layout/hierarchy3"/>
    <dgm:cxn modelId="{D17E40A1-547E-497D-9674-2BB2D809C21A}" srcId="{A0EE1305-1A43-4B37-8198-08BAB8A0B0C9}" destId="{B21AD5F6-B03A-4551-B13F-AF8051C9B620}" srcOrd="2" destOrd="0" parTransId="{EBE25D03-507C-4AF8-A3E7-8C4D3E852506}" sibTransId="{6A8C862D-A6F9-44A9-B07B-69F29C7BCBB0}"/>
    <dgm:cxn modelId="{A767DBAF-6A9D-401F-A8BB-06392AEAAD02}" type="presOf" srcId="{8E6E222E-0282-4F47-8BFE-0890732E2459}" destId="{A561E86D-771B-48EF-94F8-E28827BDC2EC}" srcOrd="1" destOrd="0" presId="urn:microsoft.com/office/officeart/2005/8/layout/hierarchy3"/>
    <dgm:cxn modelId="{DC5186B7-B311-4BA0-BE9E-85AE576D76B0}" type="presOf" srcId="{5FD0DEDD-3C58-433C-ACF3-DDE6E01652B0}" destId="{C1D19BD2-264F-4CA1-BA16-0271DF73F857}" srcOrd="0" destOrd="0" presId="urn:microsoft.com/office/officeart/2005/8/layout/hierarchy3"/>
    <dgm:cxn modelId="{CA701BC2-F0CC-44BF-85A8-1FB1A1143FFF}" type="presOf" srcId="{DF00979A-01DF-438A-98C9-C9FFFF8616AF}" destId="{39958385-176C-4A13-8BBE-0A43BC64A4DF}" srcOrd="0" destOrd="0" presId="urn:microsoft.com/office/officeart/2005/8/layout/hierarchy3"/>
    <dgm:cxn modelId="{424A4FC6-98E0-47F9-97C2-A2104B861A19}" srcId="{8E6E222E-0282-4F47-8BFE-0890732E2459}" destId="{97BD4C83-1700-436E-A9D0-3BD0F05BD123}" srcOrd="0" destOrd="0" parTransId="{32744ABD-C109-42CC-9110-02F9BF9781F2}" sibTransId="{B27C6477-1061-4FA2-B35F-5E935454C538}"/>
    <dgm:cxn modelId="{EDE420CA-A93E-4ED7-BB0C-BC6CD7B7C797}" type="presOf" srcId="{1B24C2BB-71D9-47C7-918D-DFDE4B340832}" destId="{DC5892CA-348A-4C5D-ABC3-033FCA32F00B}" srcOrd="1" destOrd="0" presId="urn:microsoft.com/office/officeart/2005/8/layout/hierarchy3"/>
    <dgm:cxn modelId="{8596BCCC-D11E-4B6F-87BE-7E8339647DF7}" type="presOf" srcId="{97BD4C83-1700-436E-A9D0-3BD0F05BD123}" destId="{83643D02-F5D8-4D98-9DD3-E7C600896005}" srcOrd="0" destOrd="0" presId="urn:microsoft.com/office/officeart/2005/8/layout/hierarchy3"/>
    <dgm:cxn modelId="{E7C817D1-4286-4B5A-8FB6-95E31129377E}" type="presOf" srcId="{FA4F5A07-C3F2-490F-AB65-2DB72CC563B5}" destId="{1A3097A4-5B21-449C-95D0-33C18832E5C2}" srcOrd="0" destOrd="0" presId="urn:microsoft.com/office/officeart/2005/8/layout/hierarchy3"/>
    <dgm:cxn modelId="{44155ED1-8BC6-48F4-BB78-48CF96E33BE8}" srcId="{A0EE1305-1A43-4B37-8198-08BAB8A0B0C9}" destId="{1B24C2BB-71D9-47C7-918D-DFDE4B340832}" srcOrd="1" destOrd="0" parTransId="{41D5C051-870B-4660-843F-85CA328C816B}" sibTransId="{DE118550-43E7-4893-BEAA-182E01EB77A3}"/>
    <dgm:cxn modelId="{C63839D7-1A2C-4961-95D9-A0A9AF813616}" type="presOf" srcId="{1B24C2BB-71D9-47C7-918D-DFDE4B340832}" destId="{ADEF1478-E3B5-4F44-9A07-F01C824DE467}" srcOrd="0" destOrd="0" presId="urn:microsoft.com/office/officeart/2005/8/layout/hierarchy3"/>
    <dgm:cxn modelId="{CDCF6FDA-5B67-4D51-A59C-A7B8F5378B99}" type="presOf" srcId="{8B1742B3-35FE-4167-9F2C-945CBA6B8EB1}" destId="{2D81DFA9-48CF-4B09-B476-D796A4C9822A}" srcOrd="0" destOrd="0" presId="urn:microsoft.com/office/officeart/2005/8/layout/hierarchy3"/>
    <dgm:cxn modelId="{389856DF-45BC-4208-A9BF-2BED8693E50A}" type="presOf" srcId="{E2DEF40E-AB14-42E5-A486-0FEBC1E206F1}" destId="{7C108FC2-D95A-488A-8899-0A42DD98C8DA}" srcOrd="0" destOrd="0" presId="urn:microsoft.com/office/officeart/2005/8/layout/hierarchy3"/>
    <dgm:cxn modelId="{2DADE9E0-6026-49B7-B128-AEE5CC295FA2}" type="presOf" srcId="{593B70C8-BA2B-47B6-9C4E-B047F4BD7287}" destId="{20D3FCC3-9DB2-413E-A5FF-924488F8F1A5}" srcOrd="0" destOrd="0" presId="urn:microsoft.com/office/officeart/2005/8/layout/hierarchy3"/>
    <dgm:cxn modelId="{2FEE04E3-92E5-4848-8D4D-CC26763A885A}" type="presOf" srcId="{F71DD427-BC23-421F-A76E-B4D48E8E2501}" destId="{5C5A9839-64B0-40EF-A462-DAD5F5D121EE}" srcOrd="0" destOrd="0" presId="urn:microsoft.com/office/officeart/2005/8/layout/hierarchy3"/>
    <dgm:cxn modelId="{AC36C9EF-8D01-4E8F-972E-676F1B51677B}" srcId="{1B24C2BB-71D9-47C7-918D-DFDE4B340832}" destId="{0DF60530-45C3-4C46-98F1-FA945019220B}" srcOrd="2" destOrd="0" parTransId="{5FD0DEDD-3C58-433C-ACF3-DDE6E01652B0}" sibTransId="{0971D494-9734-47ED-9162-F761F209239C}"/>
    <dgm:cxn modelId="{DD133CF0-C04B-4536-BA6A-5178616BF87B}" srcId="{B21AD5F6-B03A-4551-B13F-AF8051C9B620}" destId="{98A05524-71AD-4FD9-8A62-526B4B790225}" srcOrd="0" destOrd="0" parTransId="{38BFFF55-1714-42CD-974B-A71A422DF0D2}" sibTransId="{BAE58BB0-3670-403A-9EFD-082A363DB682}"/>
    <dgm:cxn modelId="{0FD55CFA-A130-4BD2-9B22-9CE512BC0F99}" srcId="{A0EE1305-1A43-4B37-8198-08BAB8A0B0C9}" destId="{8E6E222E-0282-4F47-8BFE-0890732E2459}" srcOrd="0" destOrd="0" parTransId="{25186399-AA03-4C6E-9E1F-70FFDCC40C84}" sibTransId="{2D5C5FA2-445A-4984-988E-7153DDFCB57D}"/>
    <dgm:cxn modelId="{D54518D7-AFAA-498F-A831-FDF09789DCA5}" type="presParOf" srcId="{8C4FF06C-9160-470A-A77F-3EC08158E9DD}" destId="{4CCD2900-3362-4292-B78B-2B2DACCFBFA4}" srcOrd="0" destOrd="0" presId="urn:microsoft.com/office/officeart/2005/8/layout/hierarchy3"/>
    <dgm:cxn modelId="{5D341F0E-5C66-4FE8-81AD-188A5180BFC3}" type="presParOf" srcId="{4CCD2900-3362-4292-B78B-2B2DACCFBFA4}" destId="{5EFAC8A0-56C7-4421-8F67-E55FD9C93979}" srcOrd="0" destOrd="0" presId="urn:microsoft.com/office/officeart/2005/8/layout/hierarchy3"/>
    <dgm:cxn modelId="{A5DD183D-4A8B-4B5E-84B0-AD4FF4B1EB07}" type="presParOf" srcId="{5EFAC8A0-56C7-4421-8F67-E55FD9C93979}" destId="{E7139AD3-A8EF-4F69-9863-2AB365E1707B}" srcOrd="0" destOrd="0" presId="urn:microsoft.com/office/officeart/2005/8/layout/hierarchy3"/>
    <dgm:cxn modelId="{64733253-DF3C-458C-9324-036FE5DB2321}" type="presParOf" srcId="{5EFAC8A0-56C7-4421-8F67-E55FD9C93979}" destId="{A561E86D-771B-48EF-94F8-E28827BDC2EC}" srcOrd="1" destOrd="0" presId="urn:microsoft.com/office/officeart/2005/8/layout/hierarchy3"/>
    <dgm:cxn modelId="{0E0A9611-404A-4497-BF8D-2B21F982598C}" type="presParOf" srcId="{4CCD2900-3362-4292-B78B-2B2DACCFBFA4}" destId="{0AB203E5-EA67-47DF-8C8F-A55C4974190F}" srcOrd="1" destOrd="0" presId="urn:microsoft.com/office/officeart/2005/8/layout/hierarchy3"/>
    <dgm:cxn modelId="{1074F342-E5A0-42C3-85CC-0B59D32DC0E7}" type="presParOf" srcId="{0AB203E5-EA67-47DF-8C8F-A55C4974190F}" destId="{9914910F-A465-40FC-B8D2-E0B1880A25C0}" srcOrd="0" destOrd="0" presId="urn:microsoft.com/office/officeart/2005/8/layout/hierarchy3"/>
    <dgm:cxn modelId="{8C5081C5-A8B1-44EF-962F-C5CD0370EB21}" type="presParOf" srcId="{0AB203E5-EA67-47DF-8C8F-A55C4974190F}" destId="{83643D02-F5D8-4D98-9DD3-E7C600896005}" srcOrd="1" destOrd="0" presId="urn:microsoft.com/office/officeart/2005/8/layout/hierarchy3"/>
    <dgm:cxn modelId="{3DAE0121-B4DF-47FD-8566-7E8D73F9871C}" type="presParOf" srcId="{0AB203E5-EA67-47DF-8C8F-A55C4974190F}" destId="{397E7CCE-0E51-4B7B-A3CB-F55B666FA17C}" srcOrd="2" destOrd="0" presId="urn:microsoft.com/office/officeart/2005/8/layout/hierarchy3"/>
    <dgm:cxn modelId="{70685E9A-8CD8-4652-8B0E-BF8ADC92B80E}" type="presParOf" srcId="{0AB203E5-EA67-47DF-8C8F-A55C4974190F}" destId="{2D81DFA9-48CF-4B09-B476-D796A4C9822A}" srcOrd="3" destOrd="0" presId="urn:microsoft.com/office/officeart/2005/8/layout/hierarchy3"/>
    <dgm:cxn modelId="{A974C9B1-0336-4814-A430-88DF9E3F815F}" type="presParOf" srcId="{8C4FF06C-9160-470A-A77F-3EC08158E9DD}" destId="{FD78C348-5741-4D90-A972-9A0F0408CA64}" srcOrd="1" destOrd="0" presId="urn:microsoft.com/office/officeart/2005/8/layout/hierarchy3"/>
    <dgm:cxn modelId="{2BCA6280-6C5E-4944-96B3-6905DB0E75DC}" type="presParOf" srcId="{FD78C348-5741-4D90-A972-9A0F0408CA64}" destId="{FF5EA1D3-FC22-4F1C-BD7C-1E5263956D23}" srcOrd="0" destOrd="0" presId="urn:microsoft.com/office/officeart/2005/8/layout/hierarchy3"/>
    <dgm:cxn modelId="{088B2BE1-049E-4948-8261-12A4136072D6}" type="presParOf" srcId="{FF5EA1D3-FC22-4F1C-BD7C-1E5263956D23}" destId="{ADEF1478-E3B5-4F44-9A07-F01C824DE467}" srcOrd="0" destOrd="0" presId="urn:microsoft.com/office/officeart/2005/8/layout/hierarchy3"/>
    <dgm:cxn modelId="{D3340D92-01DC-402A-A1F8-AE35327F07D8}" type="presParOf" srcId="{FF5EA1D3-FC22-4F1C-BD7C-1E5263956D23}" destId="{DC5892CA-348A-4C5D-ABC3-033FCA32F00B}" srcOrd="1" destOrd="0" presId="urn:microsoft.com/office/officeart/2005/8/layout/hierarchy3"/>
    <dgm:cxn modelId="{0C7CF19E-D0E9-43D3-9FA6-82C00C271658}" type="presParOf" srcId="{FD78C348-5741-4D90-A972-9A0F0408CA64}" destId="{36FFE4CB-2FB1-48D6-B17D-CE99A129F60A}" srcOrd="1" destOrd="0" presId="urn:microsoft.com/office/officeart/2005/8/layout/hierarchy3"/>
    <dgm:cxn modelId="{47CEF0C7-D931-4E8F-8202-BDD5122C5D53}" type="presParOf" srcId="{36FFE4CB-2FB1-48D6-B17D-CE99A129F60A}" destId="{1A3097A4-5B21-449C-95D0-33C18832E5C2}" srcOrd="0" destOrd="0" presId="urn:microsoft.com/office/officeart/2005/8/layout/hierarchy3"/>
    <dgm:cxn modelId="{5BAD6EA8-6A47-4D61-A439-3CF09490B4B2}" type="presParOf" srcId="{36FFE4CB-2FB1-48D6-B17D-CE99A129F60A}" destId="{4EC6B023-7F94-40C9-BED6-20CBE9527E9E}" srcOrd="1" destOrd="0" presId="urn:microsoft.com/office/officeart/2005/8/layout/hierarchy3"/>
    <dgm:cxn modelId="{DB864DD2-2D08-42C3-820E-ED39099771C2}" type="presParOf" srcId="{36FFE4CB-2FB1-48D6-B17D-CE99A129F60A}" destId="{39958385-176C-4A13-8BBE-0A43BC64A4DF}" srcOrd="2" destOrd="0" presId="urn:microsoft.com/office/officeart/2005/8/layout/hierarchy3"/>
    <dgm:cxn modelId="{DB922400-5F78-4AAA-A945-109373C46D95}" type="presParOf" srcId="{36FFE4CB-2FB1-48D6-B17D-CE99A129F60A}" destId="{3D6A4FAC-E2E1-47D5-9A38-38094C35A1A5}" srcOrd="3" destOrd="0" presId="urn:microsoft.com/office/officeart/2005/8/layout/hierarchy3"/>
    <dgm:cxn modelId="{CDDDA27D-D78E-4415-BFD3-961F3A45FF6E}" type="presParOf" srcId="{36FFE4CB-2FB1-48D6-B17D-CE99A129F60A}" destId="{C1D19BD2-264F-4CA1-BA16-0271DF73F857}" srcOrd="4" destOrd="0" presId="urn:microsoft.com/office/officeart/2005/8/layout/hierarchy3"/>
    <dgm:cxn modelId="{BB105BBB-A2AA-4533-8AEF-E8BAB695FA6E}" type="presParOf" srcId="{36FFE4CB-2FB1-48D6-B17D-CE99A129F60A}" destId="{5C4F3C1C-786D-4F8A-8C08-4D8456772C4F}" srcOrd="5" destOrd="0" presId="urn:microsoft.com/office/officeart/2005/8/layout/hierarchy3"/>
    <dgm:cxn modelId="{7B135A2D-637C-41AA-B213-44AE2F86E67B}" type="presParOf" srcId="{36FFE4CB-2FB1-48D6-B17D-CE99A129F60A}" destId="{20D3FCC3-9DB2-413E-A5FF-924488F8F1A5}" srcOrd="6" destOrd="0" presId="urn:microsoft.com/office/officeart/2005/8/layout/hierarchy3"/>
    <dgm:cxn modelId="{61FB2918-FD9A-407F-86E3-1D20A9D332B3}" type="presParOf" srcId="{36FFE4CB-2FB1-48D6-B17D-CE99A129F60A}" destId="{1D9A09B8-DE20-4796-9399-6C043261C00A}" srcOrd="7" destOrd="0" presId="urn:microsoft.com/office/officeart/2005/8/layout/hierarchy3"/>
    <dgm:cxn modelId="{E741272E-3726-4C46-BF69-D8F0F4E04138}" type="presParOf" srcId="{8C4FF06C-9160-470A-A77F-3EC08158E9DD}" destId="{71AA6F0A-E917-46BA-834D-B5B82A3ED96C}" srcOrd="2" destOrd="0" presId="urn:microsoft.com/office/officeart/2005/8/layout/hierarchy3"/>
    <dgm:cxn modelId="{BA1CE7E0-D1FB-4C5F-ACDE-271C408A3D74}" type="presParOf" srcId="{71AA6F0A-E917-46BA-834D-B5B82A3ED96C}" destId="{0DC73591-5AD4-4B59-8F1E-B3178DFDE8D2}" srcOrd="0" destOrd="0" presId="urn:microsoft.com/office/officeart/2005/8/layout/hierarchy3"/>
    <dgm:cxn modelId="{6D2C8112-E8CF-495A-AC0F-56A6ED3FAD01}" type="presParOf" srcId="{0DC73591-5AD4-4B59-8F1E-B3178DFDE8D2}" destId="{A0AEA6EC-5842-4B0F-AE41-27E586BA8F68}" srcOrd="0" destOrd="0" presId="urn:microsoft.com/office/officeart/2005/8/layout/hierarchy3"/>
    <dgm:cxn modelId="{AC2994A6-E880-4349-8054-E85C5B1B7856}" type="presParOf" srcId="{0DC73591-5AD4-4B59-8F1E-B3178DFDE8D2}" destId="{AC51D5C9-B722-4EF6-91D7-13713C63A087}" srcOrd="1" destOrd="0" presId="urn:microsoft.com/office/officeart/2005/8/layout/hierarchy3"/>
    <dgm:cxn modelId="{1D751BC9-517D-4D87-A3FE-71C847234971}" type="presParOf" srcId="{71AA6F0A-E917-46BA-834D-B5B82A3ED96C}" destId="{586C19E3-1A4D-44D4-BDF3-2E640513B878}" srcOrd="1" destOrd="0" presId="urn:microsoft.com/office/officeart/2005/8/layout/hierarchy3"/>
    <dgm:cxn modelId="{75DE58AF-4072-4FC1-9A17-8F56C81B0516}" type="presParOf" srcId="{586C19E3-1A4D-44D4-BDF3-2E640513B878}" destId="{D9B649DC-77F1-4C8D-828B-497A7EF65295}" srcOrd="0" destOrd="0" presId="urn:microsoft.com/office/officeart/2005/8/layout/hierarchy3"/>
    <dgm:cxn modelId="{86901641-F38D-448A-92EF-E1D702680967}" type="presParOf" srcId="{586C19E3-1A4D-44D4-BDF3-2E640513B878}" destId="{9A78D2B0-3346-45E2-9098-65B9E32607AD}" srcOrd="1" destOrd="0" presId="urn:microsoft.com/office/officeart/2005/8/layout/hierarchy3"/>
    <dgm:cxn modelId="{C2731E5C-19F4-4C19-BD7F-79157BFDC795}" type="presParOf" srcId="{8C4FF06C-9160-470A-A77F-3EC08158E9DD}" destId="{8642808E-D0F0-4AF3-8DFA-105706169CA9}" srcOrd="3" destOrd="0" presId="urn:microsoft.com/office/officeart/2005/8/layout/hierarchy3"/>
    <dgm:cxn modelId="{6AE5055C-2E46-4079-9936-1198A19B71DC}" type="presParOf" srcId="{8642808E-D0F0-4AF3-8DFA-105706169CA9}" destId="{7CB9657B-7941-489A-8D06-0D44292DCC22}" srcOrd="0" destOrd="0" presId="urn:microsoft.com/office/officeart/2005/8/layout/hierarchy3"/>
    <dgm:cxn modelId="{3D3EC97B-CA2E-4F93-8342-8C8F004CECF7}" type="presParOf" srcId="{7CB9657B-7941-489A-8D06-0D44292DCC22}" destId="{B4544C0E-3AB8-494E-8FA5-067F8983FA11}" srcOrd="0" destOrd="0" presId="urn:microsoft.com/office/officeart/2005/8/layout/hierarchy3"/>
    <dgm:cxn modelId="{ACD1B333-3EA7-441F-A62B-D9B5ECB95677}" type="presParOf" srcId="{7CB9657B-7941-489A-8D06-0D44292DCC22}" destId="{BE3D7157-D892-47E7-9612-164BE0F1E436}" srcOrd="1" destOrd="0" presId="urn:microsoft.com/office/officeart/2005/8/layout/hierarchy3"/>
    <dgm:cxn modelId="{463C59BF-E270-458D-B0F6-A7BA5D02A086}" type="presParOf" srcId="{8642808E-D0F0-4AF3-8DFA-105706169CA9}" destId="{122F7F90-9180-425F-9FC3-15AA3E4D76EF}" srcOrd="1" destOrd="0" presId="urn:microsoft.com/office/officeart/2005/8/layout/hierarchy3"/>
    <dgm:cxn modelId="{7273DC41-5C2A-44D5-A094-6E0CC94D84FE}" type="presParOf" srcId="{122F7F90-9180-425F-9FC3-15AA3E4D76EF}" destId="{7C108FC2-D95A-488A-8899-0A42DD98C8DA}" srcOrd="0" destOrd="0" presId="urn:microsoft.com/office/officeart/2005/8/layout/hierarchy3"/>
    <dgm:cxn modelId="{82CC454D-7594-4457-B7FE-AC887059DEFE}" type="presParOf" srcId="{122F7F90-9180-425F-9FC3-15AA3E4D76EF}" destId="{5C5A9839-64B0-40EF-A462-DAD5F5D121EE}" srcOrd="1" destOrd="0" presId="urn:microsoft.com/office/officeart/2005/8/layout/hierarchy3"/>
    <dgm:cxn modelId="{467709A0-0A19-4734-848D-D6721C67055E}" type="presParOf" srcId="{122F7F90-9180-425F-9FC3-15AA3E4D76EF}" destId="{FE99030D-6D2E-49EE-9BC3-293A0EB593CB}" srcOrd="2" destOrd="0" presId="urn:microsoft.com/office/officeart/2005/8/layout/hierarchy3"/>
    <dgm:cxn modelId="{E4292BFA-88D1-45C0-9551-4D1508DB97BE}" type="presParOf" srcId="{122F7F90-9180-425F-9FC3-15AA3E4D76EF}" destId="{7154E825-54D4-4BC9-A829-173390D9657E}"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2E574D-F87C-42E6-94BE-15E68FECC841}" type="doc">
      <dgm:prSet loTypeId="urn:microsoft.com/office/officeart/2008/layout/BendingPictureCaptionList" loCatId="picture" qsTypeId="urn:microsoft.com/office/officeart/2005/8/quickstyle/3d4" qsCatId="3D" csTypeId="urn:microsoft.com/office/officeart/2005/8/colors/accent5_2" csCatId="accent5" phldr="1"/>
      <dgm:spPr/>
      <dgm:t>
        <a:bodyPr/>
        <a:lstStyle/>
        <a:p>
          <a:endParaRPr lang="sv-SE"/>
        </a:p>
      </dgm:t>
    </dgm:pt>
    <dgm:pt modelId="{6A0620B5-7E58-4B41-9EA1-4BBC10FD61CA}">
      <dgm:prSet phldrT="[Text]"/>
      <dgm:spPr/>
      <dgm:t>
        <a:bodyPr/>
        <a:lstStyle/>
        <a:p>
          <a:r>
            <a:rPr lang="en-US" dirty="0"/>
            <a:t>face generation</a:t>
          </a:r>
          <a:r>
            <a:rPr lang="en-US" baseline="30000" dirty="0"/>
            <a:t>1</a:t>
          </a:r>
          <a:endParaRPr lang="sv-SE" baseline="30000" dirty="0"/>
        </a:p>
      </dgm:t>
    </dgm:pt>
    <dgm:pt modelId="{605EE389-2F98-45FC-903B-C246FEB5EBFD}" type="parTrans" cxnId="{3C98AE5C-1124-43ED-92FA-08188903BF00}">
      <dgm:prSet/>
      <dgm:spPr/>
      <dgm:t>
        <a:bodyPr/>
        <a:lstStyle/>
        <a:p>
          <a:endParaRPr lang="sv-SE"/>
        </a:p>
      </dgm:t>
    </dgm:pt>
    <dgm:pt modelId="{B0B2254A-A5F6-4470-81BF-AAAABEAE0339}" type="sibTrans" cxnId="{3C98AE5C-1124-43ED-92FA-08188903BF00}">
      <dgm:prSet/>
      <dgm:spPr/>
      <dgm:t>
        <a:bodyPr/>
        <a:lstStyle/>
        <a:p>
          <a:endParaRPr lang="sv-SE"/>
        </a:p>
      </dgm:t>
    </dgm:pt>
    <dgm:pt modelId="{6AE57C99-9C42-4D93-ABDC-52B6E0A4484A}">
      <dgm:prSet phldrT="[Text]" custT="1"/>
      <dgm:spPr/>
      <dgm:t>
        <a:bodyPr/>
        <a:lstStyle/>
        <a:p>
          <a:r>
            <a:rPr lang="en-US" sz="1800" dirty="0"/>
            <a:t>3D shape reconstruction</a:t>
          </a:r>
          <a:r>
            <a:rPr lang="en-US" sz="1800" baseline="30000" dirty="0"/>
            <a:t>2</a:t>
          </a:r>
          <a:endParaRPr lang="sv-SE" sz="1800" baseline="30000" dirty="0"/>
        </a:p>
      </dgm:t>
    </dgm:pt>
    <dgm:pt modelId="{D5F14180-2892-4495-8599-B665B61E705A}" type="parTrans" cxnId="{5F23D942-9232-4684-BA57-BE0BD5F1034E}">
      <dgm:prSet/>
      <dgm:spPr/>
      <dgm:t>
        <a:bodyPr/>
        <a:lstStyle/>
        <a:p>
          <a:endParaRPr lang="sv-SE"/>
        </a:p>
      </dgm:t>
    </dgm:pt>
    <dgm:pt modelId="{2BADF9BB-0CDB-4B4D-9CC6-0E268647073E}" type="sibTrans" cxnId="{5F23D942-9232-4684-BA57-BE0BD5F1034E}">
      <dgm:prSet/>
      <dgm:spPr/>
      <dgm:t>
        <a:bodyPr/>
        <a:lstStyle/>
        <a:p>
          <a:endParaRPr lang="sv-SE"/>
        </a:p>
      </dgm:t>
    </dgm:pt>
    <dgm:pt modelId="{D3DDBC70-CE51-4722-A48B-570C9276FA5C}">
      <dgm:prSet phldrT="[Text]"/>
      <dgm:spPr/>
      <dgm:t>
        <a:bodyPr/>
        <a:lstStyle/>
        <a:p>
          <a:r>
            <a:rPr lang="en-US" dirty="0"/>
            <a:t>visualize effects of climate change</a:t>
          </a:r>
          <a:r>
            <a:rPr lang="en-US" baseline="30000" dirty="0"/>
            <a:t>3</a:t>
          </a:r>
          <a:endParaRPr lang="sv-SE" baseline="30000" dirty="0"/>
        </a:p>
      </dgm:t>
    </dgm:pt>
    <dgm:pt modelId="{78481C93-C500-4D52-B77E-3416EFD0122A}" type="parTrans" cxnId="{7E629E45-B9D7-405E-9368-9BE4F307A522}">
      <dgm:prSet/>
      <dgm:spPr/>
      <dgm:t>
        <a:bodyPr/>
        <a:lstStyle/>
        <a:p>
          <a:endParaRPr lang="sv-SE"/>
        </a:p>
      </dgm:t>
    </dgm:pt>
    <dgm:pt modelId="{C73DC42A-252D-4FC5-82B3-A55B97000DF9}" type="sibTrans" cxnId="{7E629E45-B9D7-405E-9368-9BE4F307A522}">
      <dgm:prSet/>
      <dgm:spPr/>
      <dgm:t>
        <a:bodyPr/>
        <a:lstStyle/>
        <a:p>
          <a:endParaRPr lang="sv-SE"/>
        </a:p>
      </dgm:t>
    </dgm:pt>
    <dgm:pt modelId="{3D3E73F3-EF1D-41F8-95F4-C1E6B586254A}" type="pres">
      <dgm:prSet presAssocID="{EE2E574D-F87C-42E6-94BE-15E68FECC841}" presName="Name0" presStyleCnt="0">
        <dgm:presLayoutVars>
          <dgm:dir/>
          <dgm:resizeHandles val="exact"/>
        </dgm:presLayoutVars>
      </dgm:prSet>
      <dgm:spPr/>
    </dgm:pt>
    <dgm:pt modelId="{DD464CFF-4869-4993-B19A-C11B5CE69E5D}" type="pres">
      <dgm:prSet presAssocID="{6A0620B5-7E58-4B41-9EA1-4BBC10FD61CA}" presName="composite" presStyleCnt="0"/>
      <dgm:spPr/>
    </dgm:pt>
    <dgm:pt modelId="{E1E81E64-7ED8-4E01-8EF8-E2FDFCCE927A}" type="pres">
      <dgm:prSet presAssocID="{6A0620B5-7E58-4B41-9EA1-4BBC10FD61CA}" presName="rect1" presStyleLbl="bgImgPlace1" presStyleIdx="0" presStyleCnt="3"/>
      <dgm:spPr>
        <a:blipFill dpi="0" rotWithShape="1">
          <a:blip xmlns:r="http://schemas.openxmlformats.org/officeDocument/2006/relationships" r:embed="rId1"/>
          <a:srcRect/>
          <a:stretch>
            <a:fillRect t="12500" b="12500"/>
          </a:stretch>
        </a:blipFill>
      </dgm:spPr>
    </dgm:pt>
    <dgm:pt modelId="{66F41E85-D194-483D-B090-83641795E1AC}" type="pres">
      <dgm:prSet presAssocID="{6A0620B5-7E58-4B41-9EA1-4BBC10FD61CA}" presName="wedgeRectCallout1" presStyleLbl="node1" presStyleIdx="0" presStyleCnt="3">
        <dgm:presLayoutVars>
          <dgm:bulletEnabled val="1"/>
        </dgm:presLayoutVars>
      </dgm:prSet>
      <dgm:spPr/>
    </dgm:pt>
    <dgm:pt modelId="{222EEA8A-F875-4D04-8E71-3467123AE6E1}" type="pres">
      <dgm:prSet presAssocID="{B0B2254A-A5F6-4470-81BF-AAAABEAE0339}" presName="sibTrans" presStyleCnt="0"/>
      <dgm:spPr/>
    </dgm:pt>
    <dgm:pt modelId="{B889C355-3A93-4B4F-96D7-883C34304D92}" type="pres">
      <dgm:prSet presAssocID="{6AE57C99-9C42-4D93-ABDC-52B6E0A4484A}" presName="composite" presStyleCnt="0"/>
      <dgm:spPr/>
    </dgm:pt>
    <dgm:pt modelId="{3C81CCC3-14A0-4444-BC7B-9E756D28D940}" type="pres">
      <dgm:prSet presAssocID="{6AE57C99-9C42-4D93-ABDC-52B6E0A4484A}" presName="rect1" presStyleLbl="bgImgPlace1" presStyleIdx="1" presStyleCnt="3"/>
      <dgm:spPr>
        <a:blipFill dpi="0" rotWithShape="1">
          <a:blip xmlns:r="http://schemas.openxmlformats.org/officeDocument/2006/relationships" r:embed="rId2"/>
          <a:srcRect/>
          <a:stretch>
            <a:fillRect t="11831" b="11831"/>
          </a:stretch>
        </a:blipFill>
      </dgm:spPr>
    </dgm:pt>
    <dgm:pt modelId="{02F76563-6FE4-4AEE-B32D-EE93B6BB1A94}" type="pres">
      <dgm:prSet presAssocID="{6AE57C99-9C42-4D93-ABDC-52B6E0A4484A}" presName="wedgeRectCallout1" presStyleLbl="node1" presStyleIdx="1" presStyleCnt="3">
        <dgm:presLayoutVars>
          <dgm:bulletEnabled val="1"/>
        </dgm:presLayoutVars>
      </dgm:prSet>
      <dgm:spPr/>
    </dgm:pt>
    <dgm:pt modelId="{5C7FD20F-D7EC-48C1-88D5-DEFF70596894}" type="pres">
      <dgm:prSet presAssocID="{2BADF9BB-0CDB-4B4D-9CC6-0E268647073E}" presName="sibTrans" presStyleCnt="0"/>
      <dgm:spPr/>
    </dgm:pt>
    <dgm:pt modelId="{DBA6B476-97CD-4DD6-8E0D-EEEE5BD961BE}" type="pres">
      <dgm:prSet presAssocID="{D3DDBC70-CE51-4722-A48B-570C9276FA5C}" presName="composite" presStyleCnt="0"/>
      <dgm:spPr/>
    </dgm:pt>
    <dgm:pt modelId="{32734927-8439-46C1-A7AC-178BF5DCBFDA}" type="pres">
      <dgm:prSet presAssocID="{D3DDBC70-CE51-4722-A48B-570C9276FA5C}" presName="rect1" presStyleLbl="bgImgPlace1" presStyleIdx="2" presStyleCnt="3"/>
      <dgm:spPr>
        <a:blipFill dpi="0" rotWithShape="1">
          <a:blip xmlns:r="http://schemas.openxmlformats.org/officeDocument/2006/relationships" r:embed="rId3"/>
          <a:srcRect/>
          <a:stretch>
            <a:fillRect t="18648" b="18648"/>
          </a:stretch>
        </a:blipFill>
      </dgm:spPr>
    </dgm:pt>
    <dgm:pt modelId="{61403BE0-77CC-43FC-B3D9-C698DF612929}" type="pres">
      <dgm:prSet presAssocID="{D3DDBC70-CE51-4722-A48B-570C9276FA5C}" presName="wedgeRectCallout1" presStyleLbl="node1" presStyleIdx="2" presStyleCnt="3">
        <dgm:presLayoutVars>
          <dgm:bulletEnabled val="1"/>
        </dgm:presLayoutVars>
      </dgm:prSet>
      <dgm:spPr/>
    </dgm:pt>
  </dgm:ptLst>
  <dgm:cxnLst>
    <dgm:cxn modelId="{DDB16505-EF00-4DCE-835C-61ADEA85780B}" type="presOf" srcId="{6AE57C99-9C42-4D93-ABDC-52B6E0A4484A}" destId="{02F76563-6FE4-4AEE-B32D-EE93B6BB1A94}" srcOrd="0" destOrd="0" presId="urn:microsoft.com/office/officeart/2008/layout/BendingPictureCaptionList"/>
    <dgm:cxn modelId="{3C98AE5C-1124-43ED-92FA-08188903BF00}" srcId="{EE2E574D-F87C-42E6-94BE-15E68FECC841}" destId="{6A0620B5-7E58-4B41-9EA1-4BBC10FD61CA}" srcOrd="0" destOrd="0" parTransId="{605EE389-2F98-45FC-903B-C246FEB5EBFD}" sibTransId="{B0B2254A-A5F6-4470-81BF-AAAABEAE0339}"/>
    <dgm:cxn modelId="{5F23D942-9232-4684-BA57-BE0BD5F1034E}" srcId="{EE2E574D-F87C-42E6-94BE-15E68FECC841}" destId="{6AE57C99-9C42-4D93-ABDC-52B6E0A4484A}" srcOrd="1" destOrd="0" parTransId="{D5F14180-2892-4495-8599-B665B61E705A}" sibTransId="{2BADF9BB-0CDB-4B4D-9CC6-0E268647073E}"/>
    <dgm:cxn modelId="{7E629E45-B9D7-405E-9368-9BE4F307A522}" srcId="{EE2E574D-F87C-42E6-94BE-15E68FECC841}" destId="{D3DDBC70-CE51-4722-A48B-570C9276FA5C}" srcOrd="2" destOrd="0" parTransId="{78481C93-C500-4D52-B77E-3416EFD0122A}" sibTransId="{C73DC42A-252D-4FC5-82B3-A55B97000DF9}"/>
    <dgm:cxn modelId="{56ACB568-B3AA-427F-943E-F34C99A1A474}" type="presOf" srcId="{D3DDBC70-CE51-4722-A48B-570C9276FA5C}" destId="{61403BE0-77CC-43FC-B3D9-C698DF612929}" srcOrd="0" destOrd="0" presId="urn:microsoft.com/office/officeart/2008/layout/BendingPictureCaptionList"/>
    <dgm:cxn modelId="{D2638B84-D5BF-4B46-AA21-910973CD237D}" type="presOf" srcId="{EE2E574D-F87C-42E6-94BE-15E68FECC841}" destId="{3D3E73F3-EF1D-41F8-95F4-C1E6B586254A}" srcOrd="0" destOrd="0" presId="urn:microsoft.com/office/officeart/2008/layout/BendingPictureCaptionList"/>
    <dgm:cxn modelId="{6DE7B7EE-6874-4DC5-B4CF-BA78A8E07128}" type="presOf" srcId="{6A0620B5-7E58-4B41-9EA1-4BBC10FD61CA}" destId="{66F41E85-D194-483D-B090-83641795E1AC}" srcOrd="0" destOrd="0" presId="urn:microsoft.com/office/officeart/2008/layout/BendingPictureCaptionList"/>
    <dgm:cxn modelId="{217B1BDB-231D-47E9-B7DA-83BC3565B227}" type="presParOf" srcId="{3D3E73F3-EF1D-41F8-95F4-C1E6B586254A}" destId="{DD464CFF-4869-4993-B19A-C11B5CE69E5D}" srcOrd="0" destOrd="0" presId="urn:microsoft.com/office/officeart/2008/layout/BendingPictureCaptionList"/>
    <dgm:cxn modelId="{5B88307E-BC52-48EA-98DD-8AC22885045D}" type="presParOf" srcId="{DD464CFF-4869-4993-B19A-C11B5CE69E5D}" destId="{E1E81E64-7ED8-4E01-8EF8-E2FDFCCE927A}" srcOrd="0" destOrd="0" presId="urn:microsoft.com/office/officeart/2008/layout/BendingPictureCaptionList"/>
    <dgm:cxn modelId="{FEC19D38-5E1F-4885-A0B0-5EAED684BCA6}" type="presParOf" srcId="{DD464CFF-4869-4993-B19A-C11B5CE69E5D}" destId="{66F41E85-D194-483D-B090-83641795E1AC}" srcOrd="1" destOrd="0" presId="urn:microsoft.com/office/officeart/2008/layout/BendingPictureCaptionList"/>
    <dgm:cxn modelId="{421117A8-3016-4C7B-BF70-6811A5EE9C9A}" type="presParOf" srcId="{3D3E73F3-EF1D-41F8-95F4-C1E6B586254A}" destId="{222EEA8A-F875-4D04-8E71-3467123AE6E1}" srcOrd="1" destOrd="0" presId="urn:microsoft.com/office/officeart/2008/layout/BendingPictureCaptionList"/>
    <dgm:cxn modelId="{C61394DC-B786-4001-8D68-4B76C59FE14F}" type="presParOf" srcId="{3D3E73F3-EF1D-41F8-95F4-C1E6B586254A}" destId="{B889C355-3A93-4B4F-96D7-883C34304D92}" srcOrd="2" destOrd="0" presId="urn:microsoft.com/office/officeart/2008/layout/BendingPictureCaptionList"/>
    <dgm:cxn modelId="{7911EF45-D1CE-49BB-AE02-A86BA4442318}" type="presParOf" srcId="{B889C355-3A93-4B4F-96D7-883C34304D92}" destId="{3C81CCC3-14A0-4444-BC7B-9E756D28D940}" srcOrd="0" destOrd="0" presId="urn:microsoft.com/office/officeart/2008/layout/BendingPictureCaptionList"/>
    <dgm:cxn modelId="{DCD89F02-C4B2-41AC-9552-686184F91B7D}" type="presParOf" srcId="{B889C355-3A93-4B4F-96D7-883C34304D92}" destId="{02F76563-6FE4-4AEE-B32D-EE93B6BB1A94}" srcOrd="1" destOrd="0" presId="urn:microsoft.com/office/officeart/2008/layout/BendingPictureCaptionList"/>
    <dgm:cxn modelId="{0E374FE9-53DE-4449-A687-CDCE7091394A}" type="presParOf" srcId="{3D3E73F3-EF1D-41F8-95F4-C1E6B586254A}" destId="{5C7FD20F-D7EC-48C1-88D5-DEFF70596894}" srcOrd="3" destOrd="0" presId="urn:microsoft.com/office/officeart/2008/layout/BendingPictureCaptionList"/>
    <dgm:cxn modelId="{BCEB4C36-851A-450B-AACE-4BC808710088}" type="presParOf" srcId="{3D3E73F3-EF1D-41F8-95F4-C1E6B586254A}" destId="{DBA6B476-97CD-4DD6-8E0D-EEEE5BD961BE}" srcOrd="4" destOrd="0" presId="urn:microsoft.com/office/officeart/2008/layout/BendingPictureCaptionList"/>
    <dgm:cxn modelId="{336A43E4-121E-428B-827A-EF974EEB70C3}" type="presParOf" srcId="{DBA6B476-97CD-4DD6-8E0D-EEEE5BD961BE}" destId="{32734927-8439-46C1-A7AC-178BF5DCBFDA}" srcOrd="0" destOrd="0" presId="urn:microsoft.com/office/officeart/2008/layout/BendingPictureCaptionList"/>
    <dgm:cxn modelId="{F9437535-1CDA-4D29-B809-C873C097FE3E}" type="presParOf" srcId="{DBA6B476-97CD-4DD6-8E0D-EEEE5BD961BE}" destId="{61403BE0-77CC-43FC-B3D9-C698DF612929}" srcOrd="1" destOrd="0" presId="urn:microsoft.com/office/officeart/2008/layout/BendingPictureCaption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dgm:t>
        <a:bodyPr/>
        <a:lstStyle/>
        <a:p>
          <a:r>
            <a:rPr lang="en-US" dirty="0"/>
            <a:t>Introduction</a:t>
          </a:r>
          <a:endParaRPr lang="sv-SE" dirty="0"/>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chemeClr val="bg2"/>
        </a:solidFill>
      </dgm:spPr>
      <dgm:t>
        <a:bodyPr/>
        <a:lstStyle/>
        <a:p>
          <a:r>
            <a:rPr lang="en-US" dirty="0">
              <a:solidFill>
                <a:schemeClr val="bg2">
                  <a:lumMod val="75000"/>
                </a:schemeClr>
              </a:solidFill>
            </a:rPr>
            <a:t>Methods</a:t>
          </a:r>
          <a:endParaRPr lang="sv-SE" dirty="0">
            <a:solidFill>
              <a:schemeClr val="bg2">
                <a:lumMod val="7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dgm:t>
        <a:bodyPr/>
        <a:lstStyle/>
        <a:p>
          <a:r>
            <a:rPr lang="en-US" dirty="0"/>
            <a:t>Introduction</a:t>
          </a:r>
          <a:endParaRPr lang="sv-SE" dirty="0"/>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chemeClr val="bg2"/>
        </a:solidFill>
      </dgm:spPr>
      <dgm:t>
        <a:bodyPr/>
        <a:lstStyle/>
        <a:p>
          <a:r>
            <a:rPr lang="en-US" dirty="0">
              <a:solidFill>
                <a:schemeClr val="bg2">
                  <a:lumMod val="75000"/>
                </a:schemeClr>
              </a:solidFill>
            </a:rPr>
            <a:t>Methods</a:t>
          </a:r>
          <a:endParaRPr lang="sv-SE" dirty="0">
            <a:solidFill>
              <a:schemeClr val="bg2">
                <a:lumMod val="7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dgm:t>
        <a:bodyPr/>
        <a:lstStyle/>
        <a:p>
          <a:r>
            <a:rPr lang="en-US" dirty="0"/>
            <a:t>Introduction</a:t>
          </a:r>
          <a:endParaRPr lang="sv-SE" dirty="0"/>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chemeClr val="bg2"/>
        </a:solidFill>
      </dgm:spPr>
      <dgm:t>
        <a:bodyPr/>
        <a:lstStyle/>
        <a:p>
          <a:r>
            <a:rPr lang="en-US" dirty="0">
              <a:solidFill>
                <a:schemeClr val="bg2">
                  <a:lumMod val="75000"/>
                </a:schemeClr>
              </a:solidFill>
            </a:rPr>
            <a:t>Methods</a:t>
          </a:r>
          <a:endParaRPr lang="sv-SE" dirty="0">
            <a:solidFill>
              <a:schemeClr val="bg2">
                <a:lumMod val="7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CD56D76-695E-48B1-9E25-671080FAAC6F}" type="doc">
      <dgm:prSet loTypeId="urn:microsoft.com/office/officeart/2008/layout/AlternatingHexagons" loCatId="list" qsTypeId="urn:microsoft.com/office/officeart/2005/8/quickstyle/3d1" qsCatId="3D" csTypeId="urn:microsoft.com/office/officeart/2005/8/colors/accent5_3" csCatId="accent5" phldr="1"/>
      <dgm:spPr/>
      <dgm:t>
        <a:bodyPr/>
        <a:lstStyle/>
        <a:p>
          <a:endParaRPr lang="sv-SE"/>
        </a:p>
      </dgm:t>
    </dgm:pt>
    <dgm:pt modelId="{70EE6A76-16B0-4089-9A8E-63CFC81D8B22}">
      <dgm:prSet phldrT="[Text]" custT="1"/>
      <dgm:spPr/>
      <dgm:t>
        <a:bodyPr/>
        <a:lstStyle/>
        <a:p>
          <a:r>
            <a:rPr lang="en-US" sz="1200" b="0" dirty="0"/>
            <a:t>Deep generative models</a:t>
          </a:r>
          <a:endParaRPr lang="sv-SE" sz="1200" b="0" dirty="0"/>
        </a:p>
      </dgm:t>
    </dgm:pt>
    <dgm:pt modelId="{BCA53E3F-E613-4557-BC02-9976794A0AEF}" type="parTrans" cxnId="{E448CA34-9970-497D-ABD6-5C01F6EC2F78}">
      <dgm:prSet/>
      <dgm:spPr/>
      <dgm:t>
        <a:bodyPr/>
        <a:lstStyle/>
        <a:p>
          <a:endParaRPr lang="sv-SE" sz="1800" b="0"/>
        </a:p>
      </dgm:t>
    </dgm:pt>
    <dgm:pt modelId="{3E7FDF5F-E73F-49AC-8392-24482A0F584E}" type="sibTrans" cxnId="{E448CA34-9970-497D-ABD6-5C01F6EC2F78}">
      <dgm:prSet custT="1"/>
      <dgm:spPr/>
      <dgm:t>
        <a:bodyPr/>
        <a:lstStyle/>
        <a:p>
          <a:endParaRPr lang="sv-SE" sz="3600" b="0"/>
        </a:p>
      </dgm:t>
    </dgm:pt>
    <dgm:pt modelId="{96836135-D5C9-4736-AE94-401357FE9B4D}">
      <dgm:prSet phldrT="[Text]" custT="1"/>
      <dgm:spPr/>
      <dgm:t>
        <a:bodyPr/>
        <a:lstStyle/>
        <a:p>
          <a:r>
            <a:rPr lang="en-US" sz="1200" b="0" dirty="0"/>
            <a:t>GANs</a:t>
          </a:r>
          <a:endParaRPr lang="sv-SE" sz="1200" b="0" dirty="0"/>
        </a:p>
      </dgm:t>
    </dgm:pt>
    <dgm:pt modelId="{4EB83773-2D5B-4E6F-B2AE-1CD9E0E3A181}" type="parTrans" cxnId="{5590DCDE-67EA-4B96-BACA-B50D5DC87043}">
      <dgm:prSet/>
      <dgm:spPr/>
      <dgm:t>
        <a:bodyPr/>
        <a:lstStyle/>
        <a:p>
          <a:endParaRPr lang="sv-SE" sz="1800" b="0"/>
        </a:p>
      </dgm:t>
    </dgm:pt>
    <dgm:pt modelId="{C069098A-7E4E-4F57-B595-2D8CD1218822}" type="sibTrans" cxnId="{5590DCDE-67EA-4B96-BACA-B50D5DC87043}">
      <dgm:prSet/>
      <dgm:spPr/>
      <dgm:t>
        <a:bodyPr/>
        <a:lstStyle/>
        <a:p>
          <a:endParaRPr lang="sv-SE" sz="1800" b="0"/>
        </a:p>
      </dgm:t>
    </dgm:pt>
    <dgm:pt modelId="{DA22419E-E226-4405-811D-2701C1948EAE}">
      <dgm:prSet phldrT="[Text]" custT="1"/>
      <dgm:spPr/>
      <dgm:t>
        <a:bodyPr/>
        <a:lstStyle/>
        <a:p>
          <a:r>
            <a:rPr lang="en-US" sz="1200" b="0" dirty="0"/>
            <a:t>Combinatorial approaches</a:t>
          </a:r>
          <a:endParaRPr lang="sv-SE" sz="1200" b="0" dirty="0"/>
        </a:p>
      </dgm:t>
    </dgm:pt>
    <dgm:pt modelId="{FCEC2FFB-254B-431B-8619-024AA430A0FC}" type="parTrans" cxnId="{4F355530-C0A3-4D9E-9F78-A5DDB2B40AB2}">
      <dgm:prSet/>
      <dgm:spPr/>
      <dgm:t>
        <a:bodyPr/>
        <a:lstStyle/>
        <a:p>
          <a:endParaRPr lang="sv-SE" sz="1800" b="0"/>
        </a:p>
      </dgm:t>
    </dgm:pt>
    <dgm:pt modelId="{7D417899-D968-49A3-8C41-95B982D162FE}" type="sibTrans" cxnId="{4F355530-C0A3-4D9E-9F78-A5DDB2B40AB2}">
      <dgm:prSet custT="1"/>
      <dgm:spPr/>
      <dgm:t>
        <a:bodyPr/>
        <a:lstStyle/>
        <a:p>
          <a:endParaRPr lang="sv-SE" sz="3600" b="0"/>
        </a:p>
      </dgm:t>
    </dgm:pt>
    <dgm:pt modelId="{ED73C795-04AE-4340-B99A-9EE1FC074373}">
      <dgm:prSet phldrT="[Text]" custT="1"/>
      <dgm:spPr/>
      <dgm:t>
        <a:bodyPr/>
        <a:lstStyle/>
        <a:p>
          <a:r>
            <a:rPr lang="en-US" sz="1200" b="0" dirty="0"/>
            <a:t>Evolutionary algorithms</a:t>
          </a:r>
          <a:endParaRPr lang="sv-SE" sz="1200" b="0" dirty="0"/>
        </a:p>
      </dgm:t>
    </dgm:pt>
    <dgm:pt modelId="{11F0B2EB-BB87-4044-8EA7-A10DD80C1DC0}" type="parTrans" cxnId="{B6EA43C2-3949-4C6D-B8CE-7A4660D23A51}">
      <dgm:prSet/>
      <dgm:spPr/>
      <dgm:t>
        <a:bodyPr/>
        <a:lstStyle/>
        <a:p>
          <a:endParaRPr lang="sv-SE" sz="1800" b="0"/>
        </a:p>
      </dgm:t>
    </dgm:pt>
    <dgm:pt modelId="{03BC0046-9069-4F33-9AF6-899A41B8E2EF}" type="sibTrans" cxnId="{B6EA43C2-3949-4C6D-B8CE-7A4660D23A51}">
      <dgm:prSet custT="1"/>
      <dgm:spPr/>
      <dgm:t>
        <a:bodyPr/>
        <a:lstStyle/>
        <a:p>
          <a:endParaRPr lang="sv-SE" sz="3600" b="0"/>
        </a:p>
      </dgm:t>
    </dgm:pt>
    <dgm:pt modelId="{E5B91216-F580-4F26-A8B4-0F8EDD83061E}">
      <dgm:prSet phldrT="[Text]" custT="1"/>
      <dgm:spPr/>
      <dgm:t>
        <a:bodyPr/>
        <a:lstStyle/>
        <a:p>
          <a:r>
            <a:rPr lang="en-US" sz="1200" b="0" dirty="0"/>
            <a:t>Fragment-based design</a:t>
          </a:r>
          <a:endParaRPr lang="sv-SE" sz="1200" b="0" dirty="0"/>
        </a:p>
      </dgm:t>
    </dgm:pt>
    <dgm:pt modelId="{984EFE34-E388-4E09-A48B-942B9AE17D9A}" type="parTrans" cxnId="{36D35111-2BE9-45BD-A431-4A71FF4C04A7}">
      <dgm:prSet/>
      <dgm:spPr/>
      <dgm:t>
        <a:bodyPr/>
        <a:lstStyle/>
        <a:p>
          <a:endParaRPr lang="sv-SE" sz="1800" b="0"/>
        </a:p>
      </dgm:t>
    </dgm:pt>
    <dgm:pt modelId="{08469398-9836-4E15-8E82-555B04E57466}" type="sibTrans" cxnId="{36D35111-2BE9-45BD-A431-4A71FF4C04A7}">
      <dgm:prSet/>
      <dgm:spPr/>
      <dgm:t>
        <a:bodyPr/>
        <a:lstStyle/>
        <a:p>
          <a:endParaRPr lang="sv-SE" sz="1800" b="0"/>
        </a:p>
      </dgm:t>
    </dgm:pt>
    <dgm:pt modelId="{35E6E14B-D89F-48BA-956B-16900E89A7EE}">
      <dgm:prSet phldrT="[Text]" custT="1"/>
      <dgm:spPr/>
      <dgm:t>
        <a:bodyPr/>
        <a:lstStyle/>
        <a:p>
          <a:r>
            <a:rPr lang="en-US" sz="1200" b="0" dirty="0"/>
            <a:t>Genetic algorithms</a:t>
          </a:r>
          <a:endParaRPr lang="sv-SE" sz="1200" b="0" dirty="0"/>
        </a:p>
      </dgm:t>
    </dgm:pt>
    <dgm:pt modelId="{31D91994-6EF8-4544-BF1C-A37B4415EBFE}" type="parTrans" cxnId="{A0328561-0F6D-423B-8F90-C7A1327DCF5E}">
      <dgm:prSet/>
      <dgm:spPr/>
      <dgm:t>
        <a:bodyPr/>
        <a:lstStyle/>
        <a:p>
          <a:endParaRPr lang="sv-SE" sz="1800" b="0"/>
        </a:p>
      </dgm:t>
    </dgm:pt>
    <dgm:pt modelId="{643D75A7-683B-4543-9FE2-7566DA2BDC60}" type="sibTrans" cxnId="{A0328561-0F6D-423B-8F90-C7A1327DCF5E}">
      <dgm:prSet/>
      <dgm:spPr/>
      <dgm:t>
        <a:bodyPr/>
        <a:lstStyle/>
        <a:p>
          <a:endParaRPr lang="sv-SE" sz="1800" b="0"/>
        </a:p>
      </dgm:t>
    </dgm:pt>
    <dgm:pt modelId="{1DFBF9A6-F513-428D-B5A7-935B1AF8F87C}">
      <dgm:prSet phldrT="[Text]" custT="1"/>
      <dgm:spPr/>
      <dgm:t>
        <a:bodyPr/>
        <a:lstStyle/>
        <a:p>
          <a:r>
            <a:rPr lang="en-US" sz="1200" b="0" dirty="0"/>
            <a:t>VAEs</a:t>
          </a:r>
          <a:endParaRPr lang="sv-SE" sz="1200" b="0" dirty="0"/>
        </a:p>
      </dgm:t>
    </dgm:pt>
    <dgm:pt modelId="{9994E8DD-9C40-4E4C-A878-56BB0080EB6D}" type="parTrans" cxnId="{2F719AFC-6CD0-468F-B76E-A2FAB8861E9E}">
      <dgm:prSet/>
      <dgm:spPr/>
      <dgm:t>
        <a:bodyPr/>
        <a:lstStyle/>
        <a:p>
          <a:endParaRPr lang="sv-SE" sz="1800" b="0"/>
        </a:p>
      </dgm:t>
    </dgm:pt>
    <dgm:pt modelId="{89EF5CB5-5423-4DF9-8583-1B109AB5ECFB}" type="sibTrans" cxnId="{2F719AFC-6CD0-468F-B76E-A2FAB8861E9E}">
      <dgm:prSet/>
      <dgm:spPr/>
      <dgm:t>
        <a:bodyPr/>
        <a:lstStyle/>
        <a:p>
          <a:endParaRPr lang="sv-SE" sz="1800" b="0"/>
        </a:p>
      </dgm:t>
    </dgm:pt>
    <dgm:pt modelId="{9DB738EF-E8A2-4575-A042-029B2D41DC5E}">
      <dgm:prSet phldrT="[Text]" custT="1"/>
      <dgm:spPr/>
      <dgm:t>
        <a:bodyPr/>
        <a:lstStyle/>
        <a:p>
          <a:r>
            <a:rPr lang="en-US" sz="1200" b="0" dirty="0"/>
            <a:t>Enumeration</a:t>
          </a:r>
        </a:p>
      </dgm:t>
    </dgm:pt>
    <dgm:pt modelId="{ED259A90-7EA3-4A52-ACA3-6A12E88E8992}" type="parTrans" cxnId="{70D29DDF-A7C6-4948-9B1E-6BF6E9495E99}">
      <dgm:prSet/>
      <dgm:spPr/>
      <dgm:t>
        <a:bodyPr/>
        <a:lstStyle/>
        <a:p>
          <a:endParaRPr lang="sv-SE"/>
        </a:p>
      </dgm:t>
    </dgm:pt>
    <dgm:pt modelId="{320A03C5-0B0B-43F6-8838-AC499916499D}" type="sibTrans" cxnId="{70D29DDF-A7C6-4948-9B1E-6BF6E9495E99}">
      <dgm:prSet/>
      <dgm:spPr/>
      <dgm:t>
        <a:bodyPr/>
        <a:lstStyle/>
        <a:p>
          <a:endParaRPr lang="sv-SE"/>
        </a:p>
      </dgm:t>
    </dgm:pt>
    <dgm:pt modelId="{6E71F4B8-2D36-4738-A328-DFA31BAB9412}">
      <dgm:prSet phldrT="[Text]" custT="1"/>
      <dgm:spPr/>
      <dgm:t>
        <a:bodyPr/>
        <a:lstStyle/>
        <a:p>
          <a:r>
            <a:rPr lang="en-US" sz="1200" b="0" dirty="0"/>
            <a:t>…</a:t>
          </a:r>
          <a:endParaRPr lang="sv-SE" sz="1200" b="0" dirty="0"/>
        </a:p>
      </dgm:t>
    </dgm:pt>
    <dgm:pt modelId="{0C090570-7106-4D23-8400-496A739BF61A}" type="parTrans" cxnId="{00D03465-1791-4A47-A3FC-5C42063E3E6C}">
      <dgm:prSet/>
      <dgm:spPr/>
    </dgm:pt>
    <dgm:pt modelId="{51AFD625-8F10-453D-A691-7FBB92F2CDD3}" type="sibTrans" cxnId="{00D03465-1791-4A47-A3FC-5C42063E3E6C}">
      <dgm:prSet/>
      <dgm:spPr/>
    </dgm:pt>
    <dgm:pt modelId="{94EB3487-C0E2-48DA-A11C-4B43285D95C3}">
      <dgm:prSet phldrT="[Text]" custT="1"/>
      <dgm:spPr/>
      <dgm:t>
        <a:bodyPr/>
        <a:lstStyle/>
        <a:p>
          <a:r>
            <a:rPr lang="en-US" sz="1200" b="0" dirty="0"/>
            <a:t>…</a:t>
          </a:r>
          <a:endParaRPr lang="sv-SE" sz="1200" b="0" dirty="0"/>
        </a:p>
      </dgm:t>
    </dgm:pt>
    <dgm:pt modelId="{0A8B0CC4-7986-4992-B25E-2F0709761C12}" type="parTrans" cxnId="{13B3207E-0391-4C04-B76C-2B8DC9B178D7}">
      <dgm:prSet/>
      <dgm:spPr/>
    </dgm:pt>
    <dgm:pt modelId="{FD655606-A30C-4A85-93D6-EA2470622B96}" type="sibTrans" cxnId="{13B3207E-0391-4C04-B76C-2B8DC9B178D7}">
      <dgm:prSet/>
      <dgm:spPr/>
    </dgm:pt>
    <dgm:pt modelId="{683199B4-6E48-4D61-BCFF-C7F2D00A15E6}">
      <dgm:prSet phldrT="[Text]" custT="1"/>
      <dgm:spPr/>
      <dgm:t>
        <a:bodyPr/>
        <a:lstStyle/>
        <a:p>
          <a:r>
            <a:rPr lang="en-US" sz="1200" b="0" dirty="0"/>
            <a:t>…</a:t>
          </a:r>
        </a:p>
      </dgm:t>
    </dgm:pt>
    <dgm:pt modelId="{D14C3F02-E10A-4003-95EE-90BDC36A84D3}" type="parTrans" cxnId="{653BD6A3-4A9D-476A-9692-59EE42475C40}">
      <dgm:prSet/>
      <dgm:spPr/>
    </dgm:pt>
    <dgm:pt modelId="{43F9F8AE-D614-4281-87F2-9CE4C60BA21F}" type="sibTrans" cxnId="{653BD6A3-4A9D-476A-9692-59EE42475C40}">
      <dgm:prSet/>
      <dgm:spPr/>
    </dgm:pt>
    <dgm:pt modelId="{C65FD7B9-9650-461D-AEB1-55276AB6FAC6}" type="pres">
      <dgm:prSet presAssocID="{8CD56D76-695E-48B1-9E25-671080FAAC6F}" presName="Name0" presStyleCnt="0">
        <dgm:presLayoutVars>
          <dgm:chMax/>
          <dgm:chPref/>
          <dgm:dir/>
          <dgm:animLvl val="lvl"/>
        </dgm:presLayoutVars>
      </dgm:prSet>
      <dgm:spPr/>
    </dgm:pt>
    <dgm:pt modelId="{33E9926C-5942-4AC0-8989-41AD271E2BC0}" type="pres">
      <dgm:prSet presAssocID="{DA22419E-E226-4405-811D-2701C1948EAE}" presName="composite" presStyleCnt="0"/>
      <dgm:spPr/>
    </dgm:pt>
    <dgm:pt modelId="{2F1C2F3B-48C9-45B4-8802-41F53A01C3DB}" type="pres">
      <dgm:prSet presAssocID="{DA22419E-E226-4405-811D-2701C1948EAE}" presName="Parent1" presStyleLbl="node1" presStyleIdx="0" presStyleCnt="6">
        <dgm:presLayoutVars>
          <dgm:chMax val="1"/>
          <dgm:chPref val="1"/>
          <dgm:bulletEnabled val="1"/>
        </dgm:presLayoutVars>
      </dgm:prSet>
      <dgm:spPr/>
    </dgm:pt>
    <dgm:pt modelId="{4397B922-BEBE-4B08-BE5F-21DC067A3672}" type="pres">
      <dgm:prSet presAssocID="{DA22419E-E226-4405-811D-2701C1948EAE}" presName="Childtext1" presStyleLbl="revTx" presStyleIdx="0" presStyleCnt="3">
        <dgm:presLayoutVars>
          <dgm:chMax val="0"/>
          <dgm:chPref val="0"/>
          <dgm:bulletEnabled val="1"/>
        </dgm:presLayoutVars>
      </dgm:prSet>
      <dgm:spPr/>
    </dgm:pt>
    <dgm:pt modelId="{B17C21D7-CD93-4CCD-8B24-E25DB14106FE}" type="pres">
      <dgm:prSet presAssocID="{DA22419E-E226-4405-811D-2701C1948EAE}" presName="BalanceSpacing" presStyleCnt="0"/>
      <dgm:spPr/>
    </dgm:pt>
    <dgm:pt modelId="{C665E284-7D88-456E-B583-630DD477867A}" type="pres">
      <dgm:prSet presAssocID="{DA22419E-E226-4405-811D-2701C1948EAE}" presName="BalanceSpacing1" presStyleCnt="0"/>
      <dgm:spPr/>
    </dgm:pt>
    <dgm:pt modelId="{CF3C67CE-BE78-4667-A49B-F0658BB1BBAA}" type="pres">
      <dgm:prSet presAssocID="{7D417899-D968-49A3-8C41-95B982D162FE}" presName="Accent1Text" presStyleLbl="node1" presStyleIdx="1" presStyleCnt="6"/>
      <dgm:spPr/>
    </dgm:pt>
    <dgm:pt modelId="{5285498E-C68D-4180-A7CD-29F74426843B}" type="pres">
      <dgm:prSet presAssocID="{7D417899-D968-49A3-8C41-95B982D162FE}" presName="spaceBetweenRectangles" presStyleCnt="0"/>
      <dgm:spPr/>
    </dgm:pt>
    <dgm:pt modelId="{76408BC5-6A96-48B0-86BB-0F1AFAD12727}" type="pres">
      <dgm:prSet presAssocID="{ED73C795-04AE-4340-B99A-9EE1FC074373}" presName="composite" presStyleCnt="0"/>
      <dgm:spPr/>
    </dgm:pt>
    <dgm:pt modelId="{BA412885-132C-4BE6-83AC-2B6EE36D62A7}" type="pres">
      <dgm:prSet presAssocID="{ED73C795-04AE-4340-B99A-9EE1FC074373}" presName="Parent1" presStyleLbl="node1" presStyleIdx="2" presStyleCnt="6">
        <dgm:presLayoutVars>
          <dgm:chMax val="1"/>
          <dgm:chPref val="1"/>
          <dgm:bulletEnabled val="1"/>
        </dgm:presLayoutVars>
      </dgm:prSet>
      <dgm:spPr/>
    </dgm:pt>
    <dgm:pt modelId="{81D2C2A5-92D3-4E6B-82EE-ABB9591E89F1}" type="pres">
      <dgm:prSet presAssocID="{ED73C795-04AE-4340-B99A-9EE1FC074373}" presName="Childtext1" presStyleLbl="revTx" presStyleIdx="1" presStyleCnt="3">
        <dgm:presLayoutVars>
          <dgm:chMax val="0"/>
          <dgm:chPref val="0"/>
          <dgm:bulletEnabled val="1"/>
        </dgm:presLayoutVars>
      </dgm:prSet>
      <dgm:spPr/>
    </dgm:pt>
    <dgm:pt modelId="{C42B339B-216B-45FD-B419-2B4ED5FF7D30}" type="pres">
      <dgm:prSet presAssocID="{ED73C795-04AE-4340-B99A-9EE1FC074373}" presName="BalanceSpacing" presStyleCnt="0"/>
      <dgm:spPr/>
    </dgm:pt>
    <dgm:pt modelId="{637FD1ED-94B6-4DCA-8818-E77090DF6CB3}" type="pres">
      <dgm:prSet presAssocID="{ED73C795-04AE-4340-B99A-9EE1FC074373}" presName="BalanceSpacing1" presStyleCnt="0"/>
      <dgm:spPr/>
    </dgm:pt>
    <dgm:pt modelId="{5A4EACDD-F419-481C-ACC0-B9BF2226752D}" type="pres">
      <dgm:prSet presAssocID="{03BC0046-9069-4F33-9AF6-899A41B8E2EF}" presName="Accent1Text" presStyleLbl="node1" presStyleIdx="3" presStyleCnt="6"/>
      <dgm:spPr/>
    </dgm:pt>
    <dgm:pt modelId="{EAD10D90-5AB7-4F3F-9515-63EA46B09357}" type="pres">
      <dgm:prSet presAssocID="{03BC0046-9069-4F33-9AF6-899A41B8E2EF}" presName="spaceBetweenRectangles" presStyleCnt="0"/>
      <dgm:spPr/>
    </dgm:pt>
    <dgm:pt modelId="{2AA983D6-BE94-410B-81BB-B7C24226E391}" type="pres">
      <dgm:prSet presAssocID="{70EE6A76-16B0-4089-9A8E-63CFC81D8B22}" presName="composite" presStyleCnt="0"/>
      <dgm:spPr/>
    </dgm:pt>
    <dgm:pt modelId="{96644580-EF92-4EB6-9C31-FD8EDEBC0E6C}" type="pres">
      <dgm:prSet presAssocID="{70EE6A76-16B0-4089-9A8E-63CFC81D8B22}" presName="Parent1" presStyleLbl="node1" presStyleIdx="4" presStyleCnt="6">
        <dgm:presLayoutVars>
          <dgm:chMax val="1"/>
          <dgm:chPref val="1"/>
          <dgm:bulletEnabled val="1"/>
        </dgm:presLayoutVars>
      </dgm:prSet>
      <dgm:spPr/>
    </dgm:pt>
    <dgm:pt modelId="{A4BD2CCD-72CB-4F50-A625-72B6A05B5CC2}" type="pres">
      <dgm:prSet presAssocID="{70EE6A76-16B0-4089-9A8E-63CFC81D8B22}" presName="Childtext1" presStyleLbl="revTx" presStyleIdx="2" presStyleCnt="3">
        <dgm:presLayoutVars>
          <dgm:chMax val="0"/>
          <dgm:chPref val="0"/>
          <dgm:bulletEnabled val="1"/>
        </dgm:presLayoutVars>
      </dgm:prSet>
      <dgm:spPr/>
    </dgm:pt>
    <dgm:pt modelId="{6D44D21B-11A5-4271-A5FA-82BA28AE9553}" type="pres">
      <dgm:prSet presAssocID="{70EE6A76-16B0-4089-9A8E-63CFC81D8B22}" presName="BalanceSpacing" presStyleCnt="0"/>
      <dgm:spPr/>
    </dgm:pt>
    <dgm:pt modelId="{A44AA85D-2402-4F62-B93C-9A195A7E9256}" type="pres">
      <dgm:prSet presAssocID="{70EE6A76-16B0-4089-9A8E-63CFC81D8B22}" presName="BalanceSpacing1" presStyleCnt="0"/>
      <dgm:spPr/>
    </dgm:pt>
    <dgm:pt modelId="{AEA7DC74-9D3C-4AA7-BA98-D839A39CA3CD}" type="pres">
      <dgm:prSet presAssocID="{3E7FDF5F-E73F-49AC-8392-24482A0F584E}" presName="Accent1Text" presStyleLbl="node1" presStyleIdx="5" presStyleCnt="6"/>
      <dgm:spPr/>
    </dgm:pt>
  </dgm:ptLst>
  <dgm:cxnLst>
    <dgm:cxn modelId="{2BC4080C-4597-4647-B6F3-5556A1716A40}" type="presOf" srcId="{E5B91216-F580-4F26-A8B4-0F8EDD83061E}" destId="{4397B922-BEBE-4B08-BE5F-21DC067A3672}" srcOrd="0" destOrd="0" presId="urn:microsoft.com/office/officeart/2008/layout/AlternatingHexagons"/>
    <dgm:cxn modelId="{E72EAA0D-34D0-4126-B48A-7BDBC26F4FF5}" type="presOf" srcId="{35E6E14B-D89F-48BA-956B-16900E89A7EE}" destId="{81D2C2A5-92D3-4E6B-82EE-ABB9591E89F1}" srcOrd="0" destOrd="0" presId="urn:microsoft.com/office/officeart/2008/layout/AlternatingHexagons"/>
    <dgm:cxn modelId="{36D35111-2BE9-45BD-A431-4A71FF4C04A7}" srcId="{DA22419E-E226-4405-811D-2701C1948EAE}" destId="{E5B91216-F580-4F26-A8B4-0F8EDD83061E}" srcOrd="0" destOrd="0" parTransId="{984EFE34-E388-4E09-A48B-942B9AE17D9A}" sibTransId="{08469398-9836-4E15-8E82-555B04E57466}"/>
    <dgm:cxn modelId="{4F355530-C0A3-4D9E-9F78-A5DDB2B40AB2}" srcId="{8CD56D76-695E-48B1-9E25-671080FAAC6F}" destId="{DA22419E-E226-4405-811D-2701C1948EAE}" srcOrd="0" destOrd="0" parTransId="{FCEC2FFB-254B-431B-8619-024AA430A0FC}" sibTransId="{7D417899-D968-49A3-8C41-95B982D162FE}"/>
    <dgm:cxn modelId="{E448CA34-9970-497D-ABD6-5C01F6EC2F78}" srcId="{8CD56D76-695E-48B1-9E25-671080FAAC6F}" destId="{70EE6A76-16B0-4089-9A8E-63CFC81D8B22}" srcOrd="2" destOrd="0" parTransId="{BCA53E3F-E613-4557-BC02-9976794A0AEF}" sibTransId="{3E7FDF5F-E73F-49AC-8392-24482A0F584E}"/>
    <dgm:cxn modelId="{619EC735-5CF5-4AB1-9D0C-ED711EDF0AEE}" type="presOf" srcId="{7D417899-D968-49A3-8C41-95B982D162FE}" destId="{CF3C67CE-BE78-4667-A49B-F0658BB1BBAA}" srcOrd="0" destOrd="0" presId="urn:microsoft.com/office/officeart/2008/layout/AlternatingHexagons"/>
    <dgm:cxn modelId="{8736225B-1D84-46E3-912E-0DAA51C6B44C}" type="presOf" srcId="{DA22419E-E226-4405-811D-2701C1948EAE}" destId="{2F1C2F3B-48C9-45B4-8802-41F53A01C3DB}" srcOrd="0" destOrd="0" presId="urn:microsoft.com/office/officeart/2008/layout/AlternatingHexagons"/>
    <dgm:cxn modelId="{541DD65C-1B3B-4554-A2F8-9CDAD6EAD536}" type="presOf" srcId="{96836135-D5C9-4736-AE94-401357FE9B4D}" destId="{A4BD2CCD-72CB-4F50-A625-72B6A05B5CC2}" srcOrd="0" destOrd="0" presId="urn:microsoft.com/office/officeart/2008/layout/AlternatingHexagons"/>
    <dgm:cxn modelId="{A0328561-0F6D-423B-8F90-C7A1327DCF5E}" srcId="{ED73C795-04AE-4340-B99A-9EE1FC074373}" destId="{35E6E14B-D89F-48BA-956B-16900E89A7EE}" srcOrd="0" destOrd="0" parTransId="{31D91994-6EF8-4544-BF1C-A37B4415EBFE}" sibTransId="{643D75A7-683B-4543-9FE2-7566DA2BDC60}"/>
    <dgm:cxn modelId="{00D03465-1791-4A47-A3FC-5C42063E3E6C}" srcId="{70EE6A76-16B0-4089-9A8E-63CFC81D8B22}" destId="{6E71F4B8-2D36-4738-A328-DFA31BAB9412}" srcOrd="2" destOrd="0" parTransId="{0C090570-7106-4D23-8400-496A739BF61A}" sibTransId="{51AFD625-8F10-453D-A691-7FBB92F2CDD3}"/>
    <dgm:cxn modelId="{13B3207E-0391-4C04-B76C-2B8DC9B178D7}" srcId="{ED73C795-04AE-4340-B99A-9EE1FC074373}" destId="{94EB3487-C0E2-48DA-A11C-4B43285D95C3}" srcOrd="1" destOrd="0" parTransId="{0A8B0CC4-7986-4992-B25E-2F0709761C12}" sibTransId="{FD655606-A30C-4A85-93D6-EA2470622B96}"/>
    <dgm:cxn modelId="{F1704F7F-8221-4774-877D-3992AF68F5C6}" type="presOf" srcId="{94EB3487-C0E2-48DA-A11C-4B43285D95C3}" destId="{81D2C2A5-92D3-4E6B-82EE-ABB9591E89F1}" srcOrd="0" destOrd="1" presId="urn:microsoft.com/office/officeart/2008/layout/AlternatingHexagons"/>
    <dgm:cxn modelId="{EBDD0B87-46EC-4757-B28F-022B2F7C1CC3}" type="presOf" srcId="{1DFBF9A6-F513-428D-B5A7-935B1AF8F87C}" destId="{A4BD2CCD-72CB-4F50-A625-72B6A05B5CC2}" srcOrd="0" destOrd="1" presId="urn:microsoft.com/office/officeart/2008/layout/AlternatingHexagons"/>
    <dgm:cxn modelId="{1128E587-5801-4EEB-9000-A96B1C3FCB29}" type="presOf" srcId="{683199B4-6E48-4D61-BCFF-C7F2D00A15E6}" destId="{4397B922-BEBE-4B08-BE5F-21DC067A3672}" srcOrd="0" destOrd="2" presId="urn:microsoft.com/office/officeart/2008/layout/AlternatingHexagons"/>
    <dgm:cxn modelId="{653BD6A3-4A9D-476A-9692-59EE42475C40}" srcId="{DA22419E-E226-4405-811D-2701C1948EAE}" destId="{683199B4-6E48-4D61-BCFF-C7F2D00A15E6}" srcOrd="2" destOrd="0" parTransId="{D14C3F02-E10A-4003-95EE-90BDC36A84D3}" sibTransId="{43F9F8AE-D614-4281-87F2-9CE4C60BA21F}"/>
    <dgm:cxn modelId="{AB1424AA-7B41-4D65-8771-6E7DC18D9CD4}" type="presOf" srcId="{9DB738EF-E8A2-4575-A042-029B2D41DC5E}" destId="{4397B922-BEBE-4B08-BE5F-21DC067A3672}" srcOrd="0" destOrd="1" presId="urn:microsoft.com/office/officeart/2008/layout/AlternatingHexagons"/>
    <dgm:cxn modelId="{6BF1FDAB-0459-4A03-8D82-96760FF99AEF}" type="presOf" srcId="{03BC0046-9069-4F33-9AF6-899A41B8E2EF}" destId="{5A4EACDD-F419-481C-ACC0-B9BF2226752D}" srcOrd="0" destOrd="0" presId="urn:microsoft.com/office/officeart/2008/layout/AlternatingHexagons"/>
    <dgm:cxn modelId="{1BE80CBF-D968-45F9-B2E5-CABB051B0A12}" type="presOf" srcId="{8CD56D76-695E-48B1-9E25-671080FAAC6F}" destId="{C65FD7B9-9650-461D-AEB1-55276AB6FAC6}" srcOrd="0" destOrd="0" presId="urn:microsoft.com/office/officeart/2008/layout/AlternatingHexagons"/>
    <dgm:cxn modelId="{B6EA43C2-3949-4C6D-B8CE-7A4660D23A51}" srcId="{8CD56D76-695E-48B1-9E25-671080FAAC6F}" destId="{ED73C795-04AE-4340-B99A-9EE1FC074373}" srcOrd="1" destOrd="0" parTransId="{11F0B2EB-BB87-4044-8EA7-A10DD80C1DC0}" sibTransId="{03BC0046-9069-4F33-9AF6-899A41B8E2EF}"/>
    <dgm:cxn modelId="{CF9B16C3-CEDD-4FDD-9228-4CFB6BC08FB1}" type="presOf" srcId="{ED73C795-04AE-4340-B99A-9EE1FC074373}" destId="{BA412885-132C-4BE6-83AC-2B6EE36D62A7}" srcOrd="0" destOrd="0" presId="urn:microsoft.com/office/officeart/2008/layout/AlternatingHexagons"/>
    <dgm:cxn modelId="{5590DCDE-67EA-4B96-BACA-B50D5DC87043}" srcId="{70EE6A76-16B0-4089-9A8E-63CFC81D8B22}" destId="{96836135-D5C9-4736-AE94-401357FE9B4D}" srcOrd="0" destOrd="0" parTransId="{4EB83773-2D5B-4E6F-B2AE-1CD9E0E3A181}" sibTransId="{C069098A-7E4E-4F57-B595-2D8CD1218822}"/>
    <dgm:cxn modelId="{70D29DDF-A7C6-4948-9B1E-6BF6E9495E99}" srcId="{DA22419E-E226-4405-811D-2701C1948EAE}" destId="{9DB738EF-E8A2-4575-A042-029B2D41DC5E}" srcOrd="1" destOrd="0" parTransId="{ED259A90-7EA3-4A52-ACA3-6A12E88E8992}" sibTransId="{320A03C5-0B0B-43F6-8838-AC499916499D}"/>
    <dgm:cxn modelId="{491231E4-CAC5-4592-BF7F-60092E3A97CA}" type="presOf" srcId="{3E7FDF5F-E73F-49AC-8392-24482A0F584E}" destId="{AEA7DC74-9D3C-4AA7-BA98-D839A39CA3CD}" srcOrd="0" destOrd="0" presId="urn:microsoft.com/office/officeart/2008/layout/AlternatingHexagons"/>
    <dgm:cxn modelId="{FAD373EB-1BCA-4D11-9A11-73CEA72CBF01}" type="presOf" srcId="{70EE6A76-16B0-4089-9A8E-63CFC81D8B22}" destId="{96644580-EF92-4EB6-9C31-FD8EDEBC0E6C}" srcOrd="0" destOrd="0" presId="urn:microsoft.com/office/officeart/2008/layout/AlternatingHexagons"/>
    <dgm:cxn modelId="{747060F0-2F67-4D9C-B993-D5650CD691D3}" type="presOf" srcId="{6E71F4B8-2D36-4738-A328-DFA31BAB9412}" destId="{A4BD2CCD-72CB-4F50-A625-72B6A05B5CC2}" srcOrd="0" destOrd="2" presId="urn:microsoft.com/office/officeart/2008/layout/AlternatingHexagons"/>
    <dgm:cxn modelId="{2F719AFC-6CD0-468F-B76E-A2FAB8861E9E}" srcId="{70EE6A76-16B0-4089-9A8E-63CFC81D8B22}" destId="{1DFBF9A6-F513-428D-B5A7-935B1AF8F87C}" srcOrd="1" destOrd="0" parTransId="{9994E8DD-9C40-4E4C-A878-56BB0080EB6D}" sibTransId="{89EF5CB5-5423-4DF9-8583-1B109AB5ECFB}"/>
    <dgm:cxn modelId="{FF3A3B70-649F-448B-A1ED-167F875D35EB}" type="presParOf" srcId="{C65FD7B9-9650-461D-AEB1-55276AB6FAC6}" destId="{33E9926C-5942-4AC0-8989-41AD271E2BC0}" srcOrd="0" destOrd="0" presId="urn:microsoft.com/office/officeart/2008/layout/AlternatingHexagons"/>
    <dgm:cxn modelId="{E5904331-3D79-45DD-9D80-247B58266475}" type="presParOf" srcId="{33E9926C-5942-4AC0-8989-41AD271E2BC0}" destId="{2F1C2F3B-48C9-45B4-8802-41F53A01C3DB}" srcOrd="0" destOrd="0" presId="urn:microsoft.com/office/officeart/2008/layout/AlternatingHexagons"/>
    <dgm:cxn modelId="{6C2E8E2C-859D-493E-814F-BB8D82F9B014}" type="presParOf" srcId="{33E9926C-5942-4AC0-8989-41AD271E2BC0}" destId="{4397B922-BEBE-4B08-BE5F-21DC067A3672}" srcOrd="1" destOrd="0" presId="urn:microsoft.com/office/officeart/2008/layout/AlternatingHexagons"/>
    <dgm:cxn modelId="{4A2C88E8-3D27-4A1F-8174-8BB78D056EF0}" type="presParOf" srcId="{33E9926C-5942-4AC0-8989-41AD271E2BC0}" destId="{B17C21D7-CD93-4CCD-8B24-E25DB14106FE}" srcOrd="2" destOrd="0" presId="urn:microsoft.com/office/officeart/2008/layout/AlternatingHexagons"/>
    <dgm:cxn modelId="{9C5056A2-EB34-49DA-83C3-6AB205EDA819}" type="presParOf" srcId="{33E9926C-5942-4AC0-8989-41AD271E2BC0}" destId="{C665E284-7D88-456E-B583-630DD477867A}" srcOrd="3" destOrd="0" presId="urn:microsoft.com/office/officeart/2008/layout/AlternatingHexagons"/>
    <dgm:cxn modelId="{413B9287-310E-44CC-B017-2774AB7AA0CB}" type="presParOf" srcId="{33E9926C-5942-4AC0-8989-41AD271E2BC0}" destId="{CF3C67CE-BE78-4667-A49B-F0658BB1BBAA}" srcOrd="4" destOrd="0" presId="urn:microsoft.com/office/officeart/2008/layout/AlternatingHexagons"/>
    <dgm:cxn modelId="{AE0694D9-B93B-455D-A9BC-48D6D14CF517}" type="presParOf" srcId="{C65FD7B9-9650-461D-AEB1-55276AB6FAC6}" destId="{5285498E-C68D-4180-A7CD-29F74426843B}" srcOrd="1" destOrd="0" presId="urn:microsoft.com/office/officeart/2008/layout/AlternatingHexagons"/>
    <dgm:cxn modelId="{01F0C08B-0970-4DE8-99B5-1C070455AE7F}" type="presParOf" srcId="{C65FD7B9-9650-461D-AEB1-55276AB6FAC6}" destId="{76408BC5-6A96-48B0-86BB-0F1AFAD12727}" srcOrd="2" destOrd="0" presId="urn:microsoft.com/office/officeart/2008/layout/AlternatingHexagons"/>
    <dgm:cxn modelId="{9FB9BFA6-958C-440B-BE3A-1D076BD47A33}" type="presParOf" srcId="{76408BC5-6A96-48B0-86BB-0F1AFAD12727}" destId="{BA412885-132C-4BE6-83AC-2B6EE36D62A7}" srcOrd="0" destOrd="0" presId="urn:microsoft.com/office/officeart/2008/layout/AlternatingHexagons"/>
    <dgm:cxn modelId="{02936B61-B574-4CE5-B9D3-4F89C4E50071}" type="presParOf" srcId="{76408BC5-6A96-48B0-86BB-0F1AFAD12727}" destId="{81D2C2A5-92D3-4E6B-82EE-ABB9591E89F1}" srcOrd="1" destOrd="0" presId="urn:microsoft.com/office/officeart/2008/layout/AlternatingHexagons"/>
    <dgm:cxn modelId="{F880FD67-309B-4D77-A746-9761F815B99D}" type="presParOf" srcId="{76408BC5-6A96-48B0-86BB-0F1AFAD12727}" destId="{C42B339B-216B-45FD-B419-2B4ED5FF7D30}" srcOrd="2" destOrd="0" presId="urn:microsoft.com/office/officeart/2008/layout/AlternatingHexagons"/>
    <dgm:cxn modelId="{76C30C37-BB6D-4845-8522-8DAA24D3AF57}" type="presParOf" srcId="{76408BC5-6A96-48B0-86BB-0F1AFAD12727}" destId="{637FD1ED-94B6-4DCA-8818-E77090DF6CB3}" srcOrd="3" destOrd="0" presId="urn:microsoft.com/office/officeart/2008/layout/AlternatingHexagons"/>
    <dgm:cxn modelId="{2189974A-6CEF-4FFC-A393-2916F7A54B65}" type="presParOf" srcId="{76408BC5-6A96-48B0-86BB-0F1AFAD12727}" destId="{5A4EACDD-F419-481C-ACC0-B9BF2226752D}" srcOrd="4" destOrd="0" presId="urn:microsoft.com/office/officeart/2008/layout/AlternatingHexagons"/>
    <dgm:cxn modelId="{CBE2512F-10E2-4686-B3A5-725BD1658A69}" type="presParOf" srcId="{C65FD7B9-9650-461D-AEB1-55276AB6FAC6}" destId="{EAD10D90-5AB7-4F3F-9515-63EA46B09357}" srcOrd="3" destOrd="0" presId="urn:microsoft.com/office/officeart/2008/layout/AlternatingHexagons"/>
    <dgm:cxn modelId="{3D017BD9-E4B3-4DB1-A68D-029BB717E252}" type="presParOf" srcId="{C65FD7B9-9650-461D-AEB1-55276AB6FAC6}" destId="{2AA983D6-BE94-410B-81BB-B7C24226E391}" srcOrd="4" destOrd="0" presId="urn:microsoft.com/office/officeart/2008/layout/AlternatingHexagons"/>
    <dgm:cxn modelId="{0BDB4D51-3FEE-4EC7-8A6D-7F7BD7683776}" type="presParOf" srcId="{2AA983D6-BE94-410B-81BB-B7C24226E391}" destId="{96644580-EF92-4EB6-9C31-FD8EDEBC0E6C}" srcOrd="0" destOrd="0" presId="urn:microsoft.com/office/officeart/2008/layout/AlternatingHexagons"/>
    <dgm:cxn modelId="{A531ED7D-51F1-4987-BD57-A41F1C40E617}" type="presParOf" srcId="{2AA983D6-BE94-410B-81BB-B7C24226E391}" destId="{A4BD2CCD-72CB-4F50-A625-72B6A05B5CC2}" srcOrd="1" destOrd="0" presId="urn:microsoft.com/office/officeart/2008/layout/AlternatingHexagons"/>
    <dgm:cxn modelId="{C6C9A504-4B19-4327-A503-97777365C196}" type="presParOf" srcId="{2AA983D6-BE94-410B-81BB-B7C24226E391}" destId="{6D44D21B-11A5-4271-A5FA-82BA28AE9553}" srcOrd="2" destOrd="0" presId="urn:microsoft.com/office/officeart/2008/layout/AlternatingHexagons"/>
    <dgm:cxn modelId="{FB35A463-4ACA-47DF-8221-5F77C1C08E2E}" type="presParOf" srcId="{2AA983D6-BE94-410B-81BB-B7C24226E391}" destId="{A44AA85D-2402-4F62-B93C-9A195A7E9256}" srcOrd="3" destOrd="0" presId="urn:microsoft.com/office/officeart/2008/layout/AlternatingHexagons"/>
    <dgm:cxn modelId="{3AA65475-ABAC-40F8-90BE-8670DA64DF82}" type="presParOf" srcId="{2AA983D6-BE94-410B-81BB-B7C24226E391}" destId="{AEA7DC74-9D3C-4AA7-BA98-D839A39CA3CD}"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dgm:t>
        <a:bodyPr/>
        <a:lstStyle/>
        <a:p>
          <a:r>
            <a:rPr lang="en-US" dirty="0"/>
            <a:t>Introduction</a:t>
          </a:r>
          <a:endParaRPr lang="sv-SE" dirty="0"/>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chemeClr val="bg2"/>
        </a:solidFill>
      </dgm:spPr>
      <dgm:t>
        <a:bodyPr/>
        <a:lstStyle/>
        <a:p>
          <a:r>
            <a:rPr lang="en-US" dirty="0">
              <a:solidFill>
                <a:schemeClr val="bg2">
                  <a:lumMod val="75000"/>
                </a:schemeClr>
              </a:solidFill>
            </a:rPr>
            <a:t>Methods</a:t>
          </a:r>
          <a:endParaRPr lang="sv-SE" dirty="0">
            <a:solidFill>
              <a:schemeClr val="bg2">
                <a:lumMod val="7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CD56D76-695E-48B1-9E25-671080FAAC6F}" type="doc">
      <dgm:prSet loTypeId="urn:microsoft.com/office/officeart/2008/layout/AlternatingHexagons" loCatId="list" qsTypeId="urn:microsoft.com/office/officeart/2005/8/quickstyle/3d1" qsCatId="3D" csTypeId="urn:microsoft.com/office/officeart/2005/8/colors/accent5_3" csCatId="accent5" phldr="1"/>
      <dgm:spPr/>
      <dgm:t>
        <a:bodyPr/>
        <a:lstStyle/>
        <a:p>
          <a:endParaRPr lang="sv-SE"/>
        </a:p>
      </dgm:t>
    </dgm:pt>
    <dgm:pt modelId="{70EE6A76-16B0-4089-9A8E-63CFC81D8B22}">
      <dgm:prSet phldrT="[Text]" custT="1"/>
      <dgm:spPr/>
      <dgm:t>
        <a:bodyPr/>
        <a:lstStyle/>
        <a:p>
          <a:r>
            <a:rPr lang="en-US" sz="1200" b="0" dirty="0"/>
            <a:t>Deep generative models</a:t>
          </a:r>
          <a:endParaRPr lang="sv-SE" sz="1200" b="0" dirty="0"/>
        </a:p>
      </dgm:t>
    </dgm:pt>
    <dgm:pt modelId="{BCA53E3F-E613-4557-BC02-9976794A0AEF}" type="parTrans" cxnId="{E448CA34-9970-497D-ABD6-5C01F6EC2F78}">
      <dgm:prSet/>
      <dgm:spPr/>
      <dgm:t>
        <a:bodyPr/>
        <a:lstStyle/>
        <a:p>
          <a:endParaRPr lang="sv-SE" sz="1800" b="0"/>
        </a:p>
      </dgm:t>
    </dgm:pt>
    <dgm:pt modelId="{3E7FDF5F-E73F-49AC-8392-24482A0F584E}" type="sibTrans" cxnId="{E448CA34-9970-497D-ABD6-5C01F6EC2F78}">
      <dgm:prSet custT="1"/>
      <dgm:spPr>
        <a:solidFill>
          <a:schemeClr val="bg1">
            <a:lumMod val="85000"/>
          </a:schemeClr>
        </a:solidFill>
      </dgm:spPr>
      <dgm:t>
        <a:bodyPr/>
        <a:lstStyle/>
        <a:p>
          <a:endParaRPr lang="sv-SE" sz="3600" b="0">
            <a:solidFill>
              <a:schemeClr val="tx1">
                <a:lumMod val="50000"/>
                <a:lumOff val="50000"/>
              </a:schemeClr>
            </a:solidFill>
          </a:endParaRPr>
        </a:p>
      </dgm:t>
    </dgm:pt>
    <dgm:pt modelId="{96836135-D5C9-4736-AE94-401357FE9B4D}">
      <dgm:prSet phldrT="[Text]" custT="1"/>
      <dgm:spPr/>
      <dgm:t>
        <a:bodyPr/>
        <a:lstStyle/>
        <a:p>
          <a:r>
            <a:rPr lang="en-US" sz="1200" b="0" dirty="0"/>
            <a:t>GANs</a:t>
          </a:r>
          <a:endParaRPr lang="sv-SE" sz="1200" b="0" dirty="0"/>
        </a:p>
      </dgm:t>
    </dgm:pt>
    <dgm:pt modelId="{4EB83773-2D5B-4E6F-B2AE-1CD9E0E3A181}" type="parTrans" cxnId="{5590DCDE-67EA-4B96-BACA-B50D5DC87043}">
      <dgm:prSet/>
      <dgm:spPr/>
      <dgm:t>
        <a:bodyPr/>
        <a:lstStyle/>
        <a:p>
          <a:endParaRPr lang="sv-SE" sz="1800" b="0"/>
        </a:p>
      </dgm:t>
    </dgm:pt>
    <dgm:pt modelId="{C069098A-7E4E-4F57-B595-2D8CD1218822}" type="sibTrans" cxnId="{5590DCDE-67EA-4B96-BACA-B50D5DC87043}">
      <dgm:prSet/>
      <dgm:spPr/>
      <dgm:t>
        <a:bodyPr/>
        <a:lstStyle/>
        <a:p>
          <a:endParaRPr lang="sv-SE" sz="1800" b="0"/>
        </a:p>
      </dgm:t>
    </dgm:pt>
    <dgm:pt modelId="{DA22419E-E226-4405-811D-2701C1948EAE}">
      <dgm:prSet phldrT="[Text]" custT="1"/>
      <dgm:spPr>
        <a:solidFill>
          <a:schemeClr val="bg1">
            <a:lumMod val="85000"/>
          </a:schemeClr>
        </a:solidFill>
      </dgm:spPr>
      <dgm:t>
        <a:bodyPr/>
        <a:lstStyle/>
        <a:p>
          <a:r>
            <a:rPr lang="en-US" sz="1200" b="0" dirty="0">
              <a:solidFill>
                <a:schemeClr val="bg1"/>
              </a:solidFill>
            </a:rPr>
            <a:t>Combinatorial approaches</a:t>
          </a:r>
          <a:endParaRPr lang="sv-SE" sz="1200" b="0" dirty="0">
            <a:solidFill>
              <a:schemeClr val="bg1"/>
            </a:solidFill>
          </a:endParaRPr>
        </a:p>
      </dgm:t>
    </dgm:pt>
    <dgm:pt modelId="{FCEC2FFB-254B-431B-8619-024AA430A0FC}" type="parTrans" cxnId="{4F355530-C0A3-4D9E-9F78-A5DDB2B40AB2}">
      <dgm:prSet/>
      <dgm:spPr/>
      <dgm:t>
        <a:bodyPr/>
        <a:lstStyle/>
        <a:p>
          <a:endParaRPr lang="sv-SE" sz="1800" b="0"/>
        </a:p>
      </dgm:t>
    </dgm:pt>
    <dgm:pt modelId="{7D417899-D968-49A3-8C41-95B982D162FE}" type="sibTrans" cxnId="{4F355530-C0A3-4D9E-9F78-A5DDB2B40AB2}">
      <dgm:prSet custT="1"/>
      <dgm:spPr>
        <a:solidFill>
          <a:schemeClr val="bg1">
            <a:lumMod val="85000"/>
          </a:schemeClr>
        </a:solidFill>
      </dgm:spPr>
      <dgm:t>
        <a:bodyPr/>
        <a:lstStyle/>
        <a:p>
          <a:endParaRPr lang="sv-SE" sz="3600" b="0">
            <a:solidFill>
              <a:schemeClr val="tx1">
                <a:lumMod val="50000"/>
                <a:lumOff val="50000"/>
              </a:schemeClr>
            </a:solidFill>
          </a:endParaRPr>
        </a:p>
      </dgm:t>
    </dgm:pt>
    <dgm:pt modelId="{ED73C795-04AE-4340-B99A-9EE1FC074373}">
      <dgm:prSet phldrT="[Text]" custT="1"/>
      <dgm:spPr>
        <a:solidFill>
          <a:schemeClr val="bg1">
            <a:lumMod val="85000"/>
          </a:schemeClr>
        </a:solidFill>
      </dgm:spPr>
      <dgm:t>
        <a:bodyPr/>
        <a:lstStyle/>
        <a:p>
          <a:r>
            <a:rPr lang="en-US" sz="1200" b="0" dirty="0">
              <a:solidFill>
                <a:schemeClr val="bg1"/>
              </a:solidFill>
            </a:rPr>
            <a:t>Evolutionary algorithms</a:t>
          </a:r>
          <a:endParaRPr lang="sv-SE" sz="1200" b="0" dirty="0">
            <a:solidFill>
              <a:schemeClr val="bg1"/>
            </a:solidFill>
          </a:endParaRPr>
        </a:p>
      </dgm:t>
    </dgm:pt>
    <dgm:pt modelId="{11F0B2EB-BB87-4044-8EA7-A10DD80C1DC0}" type="parTrans" cxnId="{B6EA43C2-3949-4C6D-B8CE-7A4660D23A51}">
      <dgm:prSet/>
      <dgm:spPr/>
      <dgm:t>
        <a:bodyPr/>
        <a:lstStyle/>
        <a:p>
          <a:endParaRPr lang="sv-SE" sz="1800" b="0"/>
        </a:p>
      </dgm:t>
    </dgm:pt>
    <dgm:pt modelId="{03BC0046-9069-4F33-9AF6-899A41B8E2EF}" type="sibTrans" cxnId="{B6EA43C2-3949-4C6D-B8CE-7A4660D23A51}">
      <dgm:prSet custT="1"/>
      <dgm:spPr>
        <a:solidFill>
          <a:schemeClr val="bg1">
            <a:lumMod val="85000"/>
          </a:schemeClr>
        </a:solidFill>
      </dgm:spPr>
      <dgm:t>
        <a:bodyPr/>
        <a:lstStyle/>
        <a:p>
          <a:endParaRPr lang="sv-SE" sz="3600" b="0">
            <a:solidFill>
              <a:schemeClr val="tx1">
                <a:lumMod val="50000"/>
                <a:lumOff val="50000"/>
              </a:schemeClr>
            </a:solidFill>
          </a:endParaRPr>
        </a:p>
      </dgm:t>
    </dgm:pt>
    <dgm:pt modelId="{E5B91216-F580-4F26-A8B4-0F8EDD83061E}">
      <dgm:prSet phldrT="[Text]" custT="1"/>
      <dgm:spPr/>
      <dgm:t>
        <a:bodyPr/>
        <a:lstStyle/>
        <a:p>
          <a:r>
            <a:rPr lang="en-US" sz="1200" b="0" dirty="0">
              <a:solidFill>
                <a:schemeClr val="bg1">
                  <a:lumMod val="65000"/>
                </a:schemeClr>
              </a:solidFill>
            </a:rPr>
            <a:t>Fragment-based design</a:t>
          </a:r>
          <a:endParaRPr lang="sv-SE" sz="1200" b="0" dirty="0">
            <a:solidFill>
              <a:schemeClr val="bg1">
                <a:lumMod val="65000"/>
              </a:schemeClr>
            </a:solidFill>
          </a:endParaRPr>
        </a:p>
      </dgm:t>
    </dgm:pt>
    <dgm:pt modelId="{984EFE34-E388-4E09-A48B-942B9AE17D9A}" type="parTrans" cxnId="{36D35111-2BE9-45BD-A431-4A71FF4C04A7}">
      <dgm:prSet/>
      <dgm:spPr/>
      <dgm:t>
        <a:bodyPr/>
        <a:lstStyle/>
        <a:p>
          <a:endParaRPr lang="sv-SE" sz="1800" b="0"/>
        </a:p>
      </dgm:t>
    </dgm:pt>
    <dgm:pt modelId="{08469398-9836-4E15-8E82-555B04E57466}" type="sibTrans" cxnId="{36D35111-2BE9-45BD-A431-4A71FF4C04A7}">
      <dgm:prSet/>
      <dgm:spPr/>
      <dgm:t>
        <a:bodyPr/>
        <a:lstStyle/>
        <a:p>
          <a:endParaRPr lang="sv-SE" sz="1800" b="0"/>
        </a:p>
      </dgm:t>
    </dgm:pt>
    <dgm:pt modelId="{35E6E14B-D89F-48BA-956B-16900E89A7EE}">
      <dgm:prSet phldrT="[Text]" custT="1"/>
      <dgm:spPr/>
      <dgm:t>
        <a:bodyPr/>
        <a:lstStyle/>
        <a:p>
          <a:r>
            <a:rPr lang="en-US" sz="1200" b="0" dirty="0">
              <a:solidFill>
                <a:schemeClr val="bg1">
                  <a:lumMod val="65000"/>
                </a:schemeClr>
              </a:solidFill>
            </a:rPr>
            <a:t>Genetic algorithms</a:t>
          </a:r>
          <a:endParaRPr lang="sv-SE" sz="1200" b="0" dirty="0">
            <a:solidFill>
              <a:schemeClr val="bg1">
                <a:lumMod val="65000"/>
              </a:schemeClr>
            </a:solidFill>
          </a:endParaRPr>
        </a:p>
      </dgm:t>
    </dgm:pt>
    <dgm:pt modelId="{31D91994-6EF8-4544-BF1C-A37B4415EBFE}" type="parTrans" cxnId="{A0328561-0F6D-423B-8F90-C7A1327DCF5E}">
      <dgm:prSet/>
      <dgm:spPr/>
      <dgm:t>
        <a:bodyPr/>
        <a:lstStyle/>
        <a:p>
          <a:endParaRPr lang="sv-SE" sz="1800" b="0"/>
        </a:p>
      </dgm:t>
    </dgm:pt>
    <dgm:pt modelId="{643D75A7-683B-4543-9FE2-7566DA2BDC60}" type="sibTrans" cxnId="{A0328561-0F6D-423B-8F90-C7A1327DCF5E}">
      <dgm:prSet/>
      <dgm:spPr/>
      <dgm:t>
        <a:bodyPr/>
        <a:lstStyle/>
        <a:p>
          <a:endParaRPr lang="sv-SE" sz="1800" b="0"/>
        </a:p>
      </dgm:t>
    </dgm:pt>
    <dgm:pt modelId="{9DB738EF-E8A2-4575-A042-029B2D41DC5E}">
      <dgm:prSet phldrT="[Text]" custT="1"/>
      <dgm:spPr/>
      <dgm:t>
        <a:bodyPr/>
        <a:lstStyle/>
        <a:p>
          <a:r>
            <a:rPr lang="en-US" sz="1200" b="0" dirty="0">
              <a:solidFill>
                <a:schemeClr val="bg1">
                  <a:lumMod val="65000"/>
                </a:schemeClr>
              </a:solidFill>
            </a:rPr>
            <a:t>Enumeration</a:t>
          </a:r>
        </a:p>
      </dgm:t>
    </dgm:pt>
    <dgm:pt modelId="{ED259A90-7EA3-4A52-ACA3-6A12E88E8992}" type="parTrans" cxnId="{70D29DDF-A7C6-4948-9B1E-6BF6E9495E99}">
      <dgm:prSet/>
      <dgm:spPr/>
      <dgm:t>
        <a:bodyPr/>
        <a:lstStyle/>
        <a:p>
          <a:endParaRPr lang="sv-SE"/>
        </a:p>
      </dgm:t>
    </dgm:pt>
    <dgm:pt modelId="{320A03C5-0B0B-43F6-8838-AC499916499D}" type="sibTrans" cxnId="{70D29DDF-A7C6-4948-9B1E-6BF6E9495E99}">
      <dgm:prSet/>
      <dgm:spPr/>
      <dgm:t>
        <a:bodyPr/>
        <a:lstStyle/>
        <a:p>
          <a:endParaRPr lang="sv-SE"/>
        </a:p>
      </dgm:t>
    </dgm:pt>
    <dgm:pt modelId="{0D86483B-36F4-4BC4-B0B9-3AA28349E9C8}">
      <dgm:prSet phldrT="[Text]" custT="1"/>
      <dgm:spPr/>
      <dgm:t>
        <a:bodyPr/>
        <a:lstStyle/>
        <a:p>
          <a:r>
            <a:rPr lang="en-US" sz="1200" b="0" dirty="0">
              <a:solidFill>
                <a:schemeClr val="bg1">
                  <a:lumMod val="65000"/>
                </a:schemeClr>
              </a:solidFill>
            </a:rPr>
            <a:t>…</a:t>
          </a:r>
        </a:p>
      </dgm:t>
    </dgm:pt>
    <dgm:pt modelId="{379A39B1-723A-4949-884B-E2F3D26D5B9F}" type="parTrans" cxnId="{D18C5380-0CCE-4796-A289-2184295ABEB1}">
      <dgm:prSet/>
      <dgm:spPr/>
    </dgm:pt>
    <dgm:pt modelId="{6D6F2DAD-9600-478E-A631-6F15C43FD0B3}" type="sibTrans" cxnId="{D18C5380-0CCE-4796-A289-2184295ABEB1}">
      <dgm:prSet/>
      <dgm:spPr/>
    </dgm:pt>
    <dgm:pt modelId="{FEE0BCD7-B20B-4A2E-920C-16C655170023}">
      <dgm:prSet phldrT="[Text]" custT="1"/>
      <dgm:spPr/>
      <dgm:t>
        <a:bodyPr/>
        <a:lstStyle/>
        <a:p>
          <a:r>
            <a:rPr lang="en-US" sz="1200" b="0" dirty="0">
              <a:solidFill>
                <a:schemeClr val="bg1">
                  <a:lumMod val="65000"/>
                </a:schemeClr>
              </a:solidFill>
            </a:rPr>
            <a:t>…</a:t>
          </a:r>
          <a:endParaRPr lang="sv-SE" sz="1200" b="0" dirty="0">
            <a:solidFill>
              <a:schemeClr val="bg1">
                <a:lumMod val="65000"/>
              </a:schemeClr>
            </a:solidFill>
          </a:endParaRPr>
        </a:p>
      </dgm:t>
    </dgm:pt>
    <dgm:pt modelId="{07806E44-170F-486D-943D-7178F7B31771}" type="parTrans" cxnId="{46CC5000-90A5-4099-AEAE-ECFF4AA8DB6B}">
      <dgm:prSet/>
      <dgm:spPr/>
    </dgm:pt>
    <dgm:pt modelId="{D22BAA10-9231-40B9-BD81-B15604C5932A}" type="sibTrans" cxnId="{46CC5000-90A5-4099-AEAE-ECFF4AA8DB6B}">
      <dgm:prSet/>
      <dgm:spPr/>
    </dgm:pt>
    <dgm:pt modelId="{B99FE526-9690-48A4-BC0C-61008CABCE68}">
      <dgm:prSet phldrT="[Text]" custT="1"/>
      <dgm:spPr/>
      <dgm:t>
        <a:bodyPr/>
        <a:lstStyle/>
        <a:p>
          <a:r>
            <a:rPr lang="en-US" sz="1200" b="0" dirty="0"/>
            <a:t>VAEs</a:t>
          </a:r>
          <a:endParaRPr lang="sv-SE" sz="1200" b="0" dirty="0"/>
        </a:p>
      </dgm:t>
    </dgm:pt>
    <dgm:pt modelId="{29AA59A4-A4AF-4177-8E6E-ADF9D177E33F}" type="parTrans" cxnId="{96190DA9-E255-4872-BA88-E476A9DAA7BA}">
      <dgm:prSet/>
      <dgm:spPr/>
    </dgm:pt>
    <dgm:pt modelId="{A8DCA87A-B059-4E20-8C04-EC102C8EF224}" type="sibTrans" cxnId="{96190DA9-E255-4872-BA88-E476A9DAA7BA}">
      <dgm:prSet/>
      <dgm:spPr/>
    </dgm:pt>
    <dgm:pt modelId="{FDC6163B-F8D6-48E3-8532-6001351ED1D8}">
      <dgm:prSet phldrT="[Text]" custT="1"/>
      <dgm:spPr/>
      <dgm:t>
        <a:bodyPr/>
        <a:lstStyle/>
        <a:p>
          <a:r>
            <a:rPr lang="en-US" sz="1200" b="0" dirty="0"/>
            <a:t>…</a:t>
          </a:r>
          <a:endParaRPr lang="sv-SE" sz="1200" b="0" dirty="0"/>
        </a:p>
      </dgm:t>
    </dgm:pt>
    <dgm:pt modelId="{2F51BF29-0F3E-4C51-9FED-E29D4FD75E38}" type="parTrans" cxnId="{037AD1A0-1278-4BA7-B4FD-5B40D8F92079}">
      <dgm:prSet/>
      <dgm:spPr/>
    </dgm:pt>
    <dgm:pt modelId="{DB73E077-8196-403C-AEE9-414C736B7DC1}" type="sibTrans" cxnId="{037AD1A0-1278-4BA7-B4FD-5B40D8F92079}">
      <dgm:prSet/>
      <dgm:spPr/>
    </dgm:pt>
    <dgm:pt modelId="{C65FD7B9-9650-461D-AEB1-55276AB6FAC6}" type="pres">
      <dgm:prSet presAssocID="{8CD56D76-695E-48B1-9E25-671080FAAC6F}" presName="Name0" presStyleCnt="0">
        <dgm:presLayoutVars>
          <dgm:chMax/>
          <dgm:chPref/>
          <dgm:dir/>
          <dgm:animLvl val="lvl"/>
        </dgm:presLayoutVars>
      </dgm:prSet>
      <dgm:spPr/>
    </dgm:pt>
    <dgm:pt modelId="{33E9926C-5942-4AC0-8989-41AD271E2BC0}" type="pres">
      <dgm:prSet presAssocID="{DA22419E-E226-4405-811D-2701C1948EAE}" presName="composite" presStyleCnt="0"/>
      <dgm:spPr/>
    </dgm:pt>
    <dgm:pt modelId="{2F1C2F3B-48C9-45B4-8802-41F53A01C3DB}" type="pres">
      <dgm:prSet presAssocID="{DA22419E-E226-4405-811D-2701C1948EAE}" presName="Parent1" presStyleLbl="node1" presStyleIdx="0" presStyleCnt="6">
        <dgm:presLayoutVars>
          <dgm:chMax val="1"/>
          <dgm:chPref val="1"/>
          <dgm:bulletEnabled val="1"/>
        </dgm:presLayoutVars>
      </dgm:prSet>
      <dgm:spPr/>
    </dgm:pt>
    <dgm:pt modelId="{4397B922-BEBE-4B08-BE5F-21DC067A3672}" type="pres">
      <dgm:prSet presAssocID="{DA22419E-E226-4405-811D-2701C1948EAE}" presName="Childtext1" presStyleLbl="revTx" presStyleIdx="0" presStyleCnt="3">
        <dgm:presLayoutVars>
          <dgm:chMax val="0"/>
          <dgm:chPref val="0"/>
          <dgm:bulletEnabled val="1"/>
        </dgm:presLayoutVars>
      </dgm:prSet>
      <dgm:spPr/>
    </dgm:pt>
    <dgm:pt modelId="{B17C21D7-CD93-4CCD-8B24-E25DB14106FE}" type="pres">
      <dgm:prSet presAssocID="{DA22419E-E226-4405-811D-2701C1948EAE}" presName="BalanceSpacing" presStyleCnt="0"/>
      <dgm:spPr/>
    </dgm:pt>
    <dgm:pt modelId="{C665E284-7D88-456E-B583-630DD477867A}" type="pres">
      <dgm:prSet presAssocID="{DA22419E-E226-4405-811D-2701C1948EAE}" presName="BalanceSpacing1" presStyleCnt="0"/>
      <dgm:spPr/>
    </dgm:pt>
    <dgm:pt modelId="{CF3C67CE-BE78-4667-A49B-F0658BB1BBAA}" type="pres">
      <dgm:prSet presAssocID="{7D417899-D968-49A3-8C41-95B982D162FE}" presName="Accent1Text" presStyleLbl="node1" presStyleIdx="1" presStyleCnt="6"/>
      <dgm:spPr/>
    </dgm:pt>
    <dgm:pt modelId="{5285498E-C68D-4180-A7CD-29F74426843B}" type="pres">
      <dgm:prSet presAssocID="{7D417899-D968-49A3-8C41-95B982D162FE}" presName="spaceBetweenRectangles" presStyleCnt="0"/>
      <dgm:spPr/>
    </dgm:pt>
    <dgm:pt modelId="{76408BC5-6A96-48B0-86BB-0F1AFAD12727}" type="pres">
      <dgm:prSet presAssocID="{ED73C795-04AE-4340-B99A-9EE1FC074373}" presName="composite" presStyleCnt="0"/>
      <dgm:spPr/>
    </dgm:pt>
    <dgm:pt modelId="{BA412885-132C-4BE6-83AC-2B6EE36D62A7}" type="pres">
      <dgm:prSet presAssocID="{ED73C795-04AE-4340-B99A-9EE1FC074373}" presName="Parent1" presStyleLbl="node1" presStyleIdx="2" presStyleCnt="6">
        <dgm:presLayoutVars>
          <dgm:chMax val="1"/>
          <dgm:chPref val="1"/>
          <dgm:bulletEnabled val="1"/>
        </dgm:presLayoutVars>
      </dgm:prSet>
      <dgm:spPr/>
    </dgm:pt>
    <dgm:pt modelId="{81D2C2A5-92D3-4E6B-82EE-ABB9591E89F1}" type="pres">
      <dgm:prSet presAssocID="{ED73C795-04AE-4340-B99A-9EE1FC074373}" presName="Childtext1" presStyleLbl="revTx" presStyleIdx="1" presStyleCnt="3">
        <dgm:presLayoutVars>
          <dgm:chMax val="0"/>
          <dgm:chPref val="0"/>
          <dgm:bulletEnabled val="1"/>
        </dgm:presLayoutVars>
      </dgm:prSet>
      <dgm:spPr/>
    </dgm:pt>
    <dgm:pt modelId="{C42B339B-216B-45FD-B419-2B4ED5FF7D30}" type="pres">
      <dgm:prSet presAssocID="{ED73C795-04AE-4340-B99A-9EE1FC074373}" presName="BalanceSpacing" presStyleCnt="0"/>
      <dgm:spPr/>
    </dgm:pt>
    <dgm:pt modelId="{637FD1ED-94B6-4DCA-8818-E77090DF6CB3}" type="pres">
      <dgm:prSet presAssocID="{ED73C795-04AE-4340-B99A-9EE1FC074373}" presName="BalanceSpacing1" presStyleCnt="0"/>
      <dgm:spPr/>
    </dgm:pt>
    <dgm:pt modelId="{5A4EACDD-F419-481C-ACC0-B9BF2226752D}" type="pres">
      <dgm:prSet presAssocID="{03BC0046-9069-4F33-9AF6-899A41B8E2EF}" presName="Accent1Text" presStyleLbl="node1" presStyleIdx="3" presStyleCnt="6"/>
      <dgm:spPr/>
    </dgm:pt>
    <dgm:pt modelId="{EAD10D90-5AB7-4F3F-9515-63EA46B09357}" type="pres">
      <dgm:prSet presAssocID="{03BC0046-9069-4F33-9AF6-899A41B8E2EF}" presName="spaceBetweenRectangles" presStyleCnt="0"/>
      <dgm:spPr/>
    </dgm:pt>
    <dgm:pt modelId="{2AA983D6-BE94-410B-81BB-B7C24226E391}" type="pres">
      <dgm:prSet presAssocID="{70EE6A76-16B0-4089-9A8E-63CFC81D8B22}" presName="composite" presStyleCnt="0"/>
      <dgm:spPr/>
    </dgm:pt>
    <dgm:pt modelId="{96644580-EF92-4EB6-9C31-FD8EDEBC0E6C}" type="pres">
      <dgm:prSet presAssocID="{70EE6A76-16B0-4089-9A8E-63CFC81D8B22}" presName="Parent1" presStyleLbl="node1" presStyleIdx="4" presStyleCnt="6">
        <dgm:presLayoutVars>
          <dgm:chMax val="1"/>
          <dgm:chPref val="1"/>
          <dgm:bulletEnabled val="1"/>
        </dgm:presLayoutVars>
      </dgm:prSet>
      <dgm:spPr/>
    </dgm:pt>
    <dgm:pt modelId="{A4BD2CCD-72CB-4F50-A625-72B6A05B5CC2}" type="pres">
      <dgm:prSet presAssocID="{70EE6A76-16B0-4089-9A8E-63CFC81D8B22}" presName="Childtext1" presStyleLbl="revTx" presStyleIdx="2" presStyleCnt="3">
        <dgm:presLayoutVars>
          <dgm:chMax val="0"/>
          <dgm:chPref val="0"/>
          <dgm:bulletEnabled val="1"/>
        </dgm:presLayoutVars>
      </dgm:prSet>
      <dgm:spPr/>
    </dgm:pt>
    <dgm:pt modelId="{6D44D21B-11A5-4271-A5FA-82BA28AE9553}" type="pres">
      <dgm:prSet presAssocID="{70EE6A76-16B0-4089-9A8E-63CFC81D8B22}" presName="BalanceSpacing" presStyleCnt="0"/>
      <dgm:spPr/>
    </dgm:pt>
    <dgm:pt modelId="{A44AA85D-2402-4F62-B93C-9A195A7E9256}" type="pres">
      <dgm:prSet presAssocID="{70EE6A76-16B0-4089-9A8E-63CFC81D8B22}" presName="BalanceSpacing1" presStyleCnt="0"/>
      <dgm:spPr/>
    </dgm:pt>
    <dgm:pt modelId="{AEA7DC74-9D3C-4AA7-BA98-D839A39CA3CD}" type="pres">
      <dgm:prSet presAssocID="{3E7FDF5F-E73F-49AC-8392-24482A0F584E}" presName="Accent1Text" presStyleLbl="node1" presStyleIdx="5" presStyleCnt="6"/>
      <dgm:spPr/>
    </dgm:pt>
  </dgm:ptLst>
  <dgm:cxnLst>
    <dgm:cxn modelId="{46CC5000-90A5-4099-AEAE-ECFF4AA8DB6B}" srcId="{ED73C795-04AE-4340-B99A-9EE1FC074373}" destId="{FEE0BCD7-B20B-4A2E-920C-16C655170023}" srcOrd="1" destOrd="0" parTransId="{07806E44-170F-486D-943D-7178F7B31771}" sibTransId="{D22BAA10-9231-40B9-BD81-B15604C5932A}"/>
    <dgm:cxn modelId="{2BC4080C-4597-4647-B6F3-5556A1716A40}" type="presOf" srcId="{E5B91216-F580-4F26-A8B4-0F8EDD83061E}" destId="{4397B922-BEBE-4B08-BE5F-21DC067A3672}" srcOrd="0" destOrd="0" presId="urn:microsoft.com/office/officeart/2008/layout/AlternatingHexagons"/>
    <dgm:cxn modelId="{4CD7C70C-6C53-4019-BD53-0A8F6F2AB509}" type="presOf" srcId="{0D86483B-36F4-4BC4-B0B9-3AA28349E9C8}" destId="{4397B922-BEBE-4B08-BE5F-21DC067A3672}" srcOrd="0" destOrd="2" presId="urn:microsoft.com/office/officeart/2008/layout/AlternatingHexagons"/>
    <dgm:cxn modelId="{E72EAA0D-34D0-4126-B48A-7BDBC26F4FF5}" type="presOf" srcId="{35E6E14B-D89F-48BA-956B-16900E89A7EE}" destId="{81D2C2A5-92D3-4E6B-82EE-ABB9591E89F1}" srcOrd="0" destOrd="0" presId="urn:microsoft.com/office/officeart/2008/layout/AlternatingHexagons"/>
    <dgm:cxn modelId="{36D35111-2BE9-45BD-A431-4A71FF4C04A7}" srcId="{DA22419E-E226-4405-811D-2701C1948EAE}" destId="{E5B91216-F580-4F26-A8B4-0F8EDD83061E}" srcOrd="0" destOrd="0" parTransId="{984EFE34-E388-4E09-A48B-942B9AE17D9A}" sibTransId="{08469398-9836-4E15-8E82-555B04E57466}"/>
    <dgm:cxn modelId="{ADFFB91A-443B-4C13-93CA-773C1785E78C}" type="presOf" srcId="{FDC6163B-F8D6-48E3-8532-6001351ED1D8}" destId="{A4BD2CCD-72CB-4F50-A625-72B6A05B5CC2}" srcOrd="0" destOrd="2" presId="urn:microsoft.com/office/officeart/2008/layout/AlternatingHexagons"/>
    <dgm:cxn modelId="{4F355530-C0A3-4D9E-9F78-A5DDB2B40AB2}" srcId="{8CD56D76-695E-48B1-9E25-671080FAAC6F}" destId="{DA22419E-E226-4405-811D-2701C1948EAE}" srcOrd="0" destOrd="0" parTransId="{FCEC2FFB-254B-431B-8619-024AA430A0FC}" sibTransId="{7D417899-D968-49A3-8C41-95B982D162FE}"/>
    <dgm:cxn modelId="{E448CA34-9970-497D-ABD6-5C01F6EC2F78}" srcId="{8CD56D76-695E-48B1-9E25-671080FAAC6F}" destId="{70EE6A76-16B0-4089-9A8E-63CFC81D8B22}" srcOrd="2" destOrd="0" parTransId="{BCA53E3F-E613-4557-BC02-9976794A0AEF}" sibTransId="{3E7FDF5F-E73F-49AC-8392-24482A0F584E}"/>
    <dgm:cxn modelId="{619EC735-5CF5-4AB1-9D0C-ED711EDF0AEE}" type="presOf" srcId="{7D417899-D968-49A3-8C41-95B982D162FE}" destId="{CF3C67CE-BE78-4667-A49B-F0658BB1BBAA}" srcOrd="0" destOrd="0" presId="urn:microsoft.com/office/officeart/2008/layout/AlternatingHexagons"/>
    <dgm:cxn modelId="{8736225B-1D84-46E3-912E-0DAA51C6B44C}" type="presOf" srcId="{DA22419E-E226-4405-811D-2701C1948EAE}" destId="{2F1C2F3B-48C9-45B4-8802-41F53A01C3DB}" srcOrd="0" destOrd="0" presId="urn:microsoft.com/office/officeart/2008/layout/AlternatingHexagons"/>
    <dgm:cxn modelId="{541DD65C-1B3B-4554-A2F8-9CDAD6EAD536}" type="presOf" srcId="{96836135-D5C9-4736-AE94-401357FE9B4D}" destId="{A4BD2CCD-72CB-4F50-A625-72B6A05B5CC2}" srcOrd="0" destOrd="0" presId="urn:microsoft.com/office/officeart/2008/layout/AlternatingHexagons"/>
    <dgm:cxn modelId="{A0328561-0F6D-423B-8F90-C7A1327DCF5E}" srcId="{ED73C795-04AE-4340-B99A-9EE1FC074373}" destId="{35E6E14B-D89F-48BA-956B-16900E89A7EE}" srcOrd="0" destOrd="0" parTransId="{31D91994-6EF8-4544-BF1C-A37B4415EBFE}" sibTransId="{643D75A7-683B-4543-9FE2-7566DA2BDC60}"/>
    <dgm:cxn modelId="{D18C5380-0CCE-4796-A289-2184295ABEB1}" srcId="{DA22419E-E226-4405-811D-2701C1948EAE}" destId="{0D86483B-36F4-4BC4-B0B9-3AA28349E9C8}" srcOrd="2" destOrd="0" parTransId="{379A39B1-723A-4949-884B-E2F3D26D5B9F}" sibTransId="{6D6F2DAD-9600-478E-A631-6F15C43FD0B3}"/>
    <dgm:cxn modelId="{037AD1A0-1278-4BA7-B4FD-5B40D8F92079}" srcId="{70EE6A76-16B0-4089-9A8E-63CFC81D8B22}" destId="{FDC6163B-F8D6-48E3-8532-6001351ED1D8}" srcOrd="2" destOrd="0" parTransId="{2F51BF29-0F3E-4C51-9FED-E29D4FD75E38}" sibTransId="{DB73E077-8196-403C-AEE9-414C736B7DC1}"/>
    <dgm:cxn modelId="{96190DA9-E255-4872-BA88-E476A9DAA7BA}" srcId="{70EE6A76-16B0-4089-9A8E-63CFC81D8B22}" destId="{B99FE526-9690-48A4-BC0C-61008CABCE68}" srcOrd="1" destOrd="0" parTransId="{29AA59A4-A4AF-4177-8E6E-ADF9D177E33F}" sibTransId="{A8DCA87A-B059-4E20-8C04-EC102C8EF224}"/>
    <dgm:cxn modelId="{AB1424AA-7B41-4D65-8771-6E7DC18D9CD4}" type="presOf" srcId="{9DB738EF-E8A2-4575-A042-029B2D41DC5E}" destId="{4397B922-BEBE-4B08-BE5F-21DC067A3672}" srcOrd="0" destOrd="1" presId="urn:microsoft.com/office/officeart/2008/layout/AlternatingHexagons"/>
    <dgm:cxn modelId="{6BF1FDAB-0459-4A03-8D82-96760FF99AEF}" type="presOf" srcId="{03BC0046-9069-4F33-9AF6-899A41B8E2EF}" destId="{5A4EACDD-F419-481C-ACC0-B9BF2226752D}" srcOrd="0" destOrd="0" presId="urn:microsoft.com/office/officeart/2008/layout/AlternatingHexagons"/>
    <dgm:cxn modelId="{1BE80CBF-D968-45F9-B2E5-CABB051B0A12}" type="presOf" srcId="{8CD56D76-695E-48B1-9E25-671080FAAC6F}" destId="{C65FD7B9-9650-461D-AEB1-55276AB6FAC6}" srcOrd="0" destOrd="0" presId="urn:microsoft.com/office/officeart/2008/layout/AlternatingHexagons"/>
    <dgm:cxn modelId="{B6EA43C2-3949-4C6D-B8CE-7A4660D23A51}" srcId="{8CD56D76-695E-48B1-9E25-671080FAAC6F}" destId="{ED73C795-04AE-4340-B99A-9EE1FC074373}" srcOrd="1" destOrd="0" parTransId="{11F0B2EB-BB87-4044-8EA7-A10DD80C1DC0}" sibTransId="{03BC0046-9069-4F33-9AF6-899A41B8E2EF}"/>
    <dgm:cxn modelId="{CF9B16C3-CEDD-4FDD-9228-4CFB6BC08FB1}" type="presOf" srcId="{ED73C795-04AE-4340-B99A-9EE1FC074373}" destId="{BA412885-132C-4BE6-83AC-2B6EE36D62A7}" srcOrd="0" destOrd="0" presId="urn:microsoft.com/office/officeart/2008/layout/AlternatingHexagons"/>
    <dgm:cxn modelId="{85ED83C9-5F26-46ED-8666-AE802EFC4686}" type="presOf" srcId="{B99FE526-9690-48A4-BC0C-61008CABCE68}" destId="{A4BD2CCD-72CB-4F50-A625-72B6A05B5CC2}" srcOrd="0" destOrd="1" presId="urn:microsoft.com/office/officeart/2008/layout/AlternatingHexagons"/>
    <dgm:cxn modelId="{5590DCDE-67EA-4B96-BACA-B50D5DC87043}" srcId="{70EE6A76-16B0-4089-9A8E-63CFC81D8B22}" destId="{96836135-D5C9-4736-AE94-401357FE9B4D}" srcOrd="0" destOrd="0" parTransId="{4EB83773-2D5B-4E6F-B2AE-1CD9E0E3A181}" sibTransId="{C069098A-7E4E-4F57-B595-2D8CD1218822}"/>
    <dgm:cxn modelId="{70D29DDF-A7C6-4948-9B1E-6BF6E9495E99}" srcId="{DA22419E-E226-4405-811D-2701C1948EAE}" destId="{9DB738EF-E8A2-4575-A042-029B2D41DC5E}" srcOrd="1" destOrd="0" parTransId="{ED259A90-7EA3-4A52-ACA3-6A12E88E8992}" sibTransId="{320A03C5-0B0B-43F6-8838-AC499916499D}"/>
    <dgm:cxn modelId="{491231E4-CAC5-4592-BF7F-60092E3A97CA}" type="presOf" srcId="{3E7FDF5F-E73F-49AC-8392-24482A0F584E}" destId="{AEA7DC74-9D3C-4AA7-BA98-D839A39CA3CD}" srcOrd="0" destOrd="0" presId="urn:microsoft.com/office/officeart/2008/layout/AlternatingHexagons"/>
    <dgm:cxn modelId="{1E61B0E7-B5DD-462D-A7E5-5892FDE194BE}" type="presOf" srcId="{FEE0BCD7-B20B-4A2E-920C-16C655170023}" destId="{81D2C2A5-92D3-4E6B-82EE-ABB9591E89F1}" srcOrd="0" destOrd="1" presId="urn:microsoft.com/office/officeart/2008/layout/AlternatingHexagons"/>
    <dgm:cxn modelId="{FAD373EB-1BCA-4D11-9A11-73CEA72CBF01}" type="presOf" srcId="{70EE6A76-16B0-4089-9A8E-63CFC81D8B22}" destId="{96644580-EF92-4EB6-9C31-FD8EDEBC0E6C}" srcOrd="0" destOrd="0" presId="urn:microsoft.com/office/officeart/2008/layout/AlternatingHexagons"/>
    <dgm:cxn modelId="{FF3A3B70-649F-448B-A1ED-167F875D35EB}" type="presParOf" srcId="{C65FD7B9-9650-461D-AEB1-55276AB6FAC6}" destId="{33E9926C-5942-4AC0-8989-41AD271E2BC0}" srcOrd="0" destOrd="0" presId="urn:microsoft.com/office/officeart/2008/layout/AlternatingHexagons"/>
    <dgm:cxn modelId="{E5904331-3D79-45DD-9D80-247B58266475}" type="presParOf" srcId="{33E9926C-5942-4AC0-8989-41AD271E2BC0}" destId="{2F1C2F3B-48C9-45B4-8802-41F53A01C3DB}" srcOrd="0" destOrd="0" presId="urn:microsoft.com/office/officeart/2008/layout/AlternatingHexagons"/>
    <dgm:cxn modelId="{6C2E8E2C-859D-493E-814F-BB8D82F9B014}" type="presParOf" srcId="{33E9926C-5942-4AC0-8989-41AD271E2BC0}" destId="{4397B922-BEBE-4B08-BE5F-21DC067A3672}" srcOrd="1" destOrd="0" presId="urn:microsoft.com/office/officeart/2008/layout/AlternatingHexagons"/>
    <dgm:cxn modelId="{4A2C88E8-3D27-4A1F-8174-8BB78D056EF0}" type="presParOf" srcId="{33E9926C-5942-4AC0-8989-41AD271E2BC0}" destId="{B17C21D7-CD93-4CCD-8B24-E25DB14106FE}" srcOrd="2" destOrd="0" presId="urn:microsoft.com/office/officeart/2008/layout/AlternatingHexagons"/>
    <dgm:cxn modelId="{9C5056A2-EB34-49DA-83C3-6AB205EDA819}" type="presParOf" srcId="{33E9926C-5942-4AC0-8989-41AD271E2BC0}" destId="{C665E284-7D88-456E-B583-630DD477867A}" srcOrd="3" destOrd="0" presId="urn:microsoft.com/office/officeart/2008/layout/AlternatingHexagons"/>
    <dgm:cxn modelId="{413B9287-310E-44CC-B017-2774AB7AA0CB}" type="presParOf" srcId="{33E9926C-5942-4AC0-8989-41AD271E2BC0}" destId="{CF3C67CE-BE78-4667-A49B-F0658BB1BBAA}" srcOrd="4" destOrd="0" presId="urn:microsoft.com/office/officeart/2008/layout/AlternatingHexagons"/>
    <dgm:cxn modelId="{AE0694D9-B93B-455D-A9BC-48D6D14CF517}" type="presParOf" srcId="{C65FD7B9-9650-461D-AEB1-55276AB6FAC6}" destId="{5285498E-C68D-4180-A7CD-29F74426843B}" srcOrd="1" destOrd="0" presId="urn:microsoft.com/office/officeart/2008/layout/AlternatingHexagons"/>
    <dgm:cxn modelId="{01F0C08B-0970-4DE8-99B5-1C070455AE7F}" type="presParOf" srcId="{C65FD7B9-9650-461D-AEB1-55276AB6FAC6}" destId="{76408BC5-6A96-48B0-86BB-0F1AFAD12727}" srcOrd="2" destOrd="0" presId="urn:microsoft.com/office/officeart/2008/layout/AlternatingHexagons"/>
    <dgm:cxn modelId="{9FB9BFA6-958C-440B-BE3A-1D076BD47A33}" type="presParOf" srcId="{76408BC5-6A96-48B0-86BB-0F1AFAD12727}" destId="{BA412885-132C-4BE6-83AC-2B6EE36D62A7}" srcOrd="0" destOrd="0" presId="urn:microsoft.com/office/officeart/2008/layout/AlternatingHexagons"/>
    <dgm:cxn modelId="{02936B61-B574-4CE5-B9D3-4F89C4E50071}" type="presParOf" srcId="{76408BC5-6A96-48B0-86BB-0F1AFAD12727}" destId="{81D2C2A5-92D3-4E6B-82EE-ABB9591E89F1}" srcOrd="1" destOrd="0" presId="urn:microsoft.com/office/officeart/2008/layout/AlternatingHexagons"/>
    <dgm:cxn modelId="{F880FD67-309B-4D77-A746-9761F815B99D}" type="presParOf" srcId="{76408BC5-6A96-48B0-86BB-0F1AFAD12727}" destId="{C42B339B-216B-45FD-B419-2B4ED5FF7D30}" srcOrd="2" destOrd="0" presId="urn:microsoft.com/office/officeart/2008/layout/AlternatingHexagons"/>
    <dgm:cxn modelId="{76C30C37-BB6D-4845-8522-8DAA24D3AF57}" type="presParOf" srcId="{76408BC5-6A96-48B0-86BB-0F1AFAD12727}" destId="{637FD1ED-94B6-4DCA-8818-E77090DF6CB3}" srcOrd="3" destOrd="0" presId="urn:microsoft.com/office/officeart/2008/layout/AlternatingHexagons"/>
    <dgm:cxn modelId="{2189974A-6CEF-4FFC-A393-2916F7A54B65}" type="presParOf" srcId="{76408BC5-6A96-48B0-86BB-0F1AFAD12727}" destId="{5A4EACDD-F419-481C-ACC0-B9BF2226752D}" srcOrd="4" destOrd="0" presId="urn:microsoft.com/office/officeart/2008/layout/AlternatingHexagons"/>
    <dgm:cxn modelId="{CBE2512F-10E2-4686-B3A5-725BD1658A69}" type="presParOf" srcId="{C65FD7B9-9650-461D-AEB1-55276AB6FAC6}" destId="{EAD10D90-5AB7-4F3F-9515-63EA46B09357}" srcOrd="3" destOrd="0" presId="urn:microsoft.com/office/officeart/2008/layout/AlternatingHexagons"/>
    <dgm:cxn modelId="{3D017BD9-E4B3-4DB1-A68D-029BB717E252}" type="presParOf" srcId="{C65FD7B9-9650-461D-AEB1-55276AB6FAC6}" destId="{2AA983D6-BE94-410B-81BB-B7C24226E391}" srcOrd="4" destOrd="0" presId="urn:microsoft.com/office/officeart/2008/layout/AlternatingHexagons"/>
    <dgm:cxn modelId="{0BDB4D51-3FEE-4EC7-8A6D-7F7BD7683776}" type="presParOf" srcId="{2AA983D6-BE94-410B-81BB-B7C24226E391}" destId="{96644580-EF92-4EB6-9C31-FD8EDEBC0E6C}" srcOrd="0" destOrd="0" presId="urn:microsoft.com/office/officeart/2008/layout/AlternatingHexagons"/>
    <dgm:cxn modelId="{A531ED7D-51F1-4987-BD57-A41F1C40E617}" type="presParOf" srcId="{2AA983D6-BE94-410B-81BB-B7C24226E391}" destId="{A4BD2CCD-72CB-4F50-A625-72B6A05B5CC2}" srcOrd="1" destOrd="0" presId="urn:microsoft.com/office/officeart/2008/layout/AlternatingHexagons"/>
    <dgm:cxn modelId="{C6C9A504-4B19-4327-A503-97777365C196}" type="presParOf" srcId="{2AA983D6-BE94-410B-81BB-B7C24226E391}" destId="{6D44D21B-11A5-4271-A5FA-82BA28AE9553}" srcOrd="2" destOrd="0" presId="urn:microsoft.com/office/officeart/2008/layout/AlternatingHexagons"/>
    <dgm:cxn modelId="{FB35A463-4ACA-47DF-8221-5F77C1C08E2E}" type="presParOf" srcId="{2AA983D6-BE94-410B-81BB-B7C24226E391}" destId="{A44AA85D-2402-4F62-B93C-9A195A7E9256}" srcOrd="3" destOrd="0" presId="urn:microsoft.com/office/officeart/2008/layout/AlternatingHexagons"/>
    <dgm:cxn modelId="{3AA65475-ABAC-40F8-90BE-8670DA64DF82}" type="presParOf" srcId="{2AA983D6-BE94-410B-81BB-B7C24226E391}" destId="{AEA7DC74-9D3C-4AA7-BA98-D839A39CA3CD}"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dgm:t>
        <a:bodyPr/>
        <a:lstStyle/>
        <a:p>
          <a:r>
            <a:rPr lang="en-US" dirty="0"/>
            <a:t>Introduction</a:t>
          </a:r>
          <a:endParaRPr lang="sv-SE" dirty="0"/>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chemeClr val="bg2"/>
        </a:solidFill>
      </dgm:spPr>
      <dgm:t>
        <a:bodyPr/>
        <a:lstStyle/>
        <a:p>
          <a:r>
            <a:rPr lang="en-US" dirty="0">
              <a:solidFill>
                <a:schemeClr val="bg2">
                  <a:lumMod val="75000"/>
                </a:schemeClr>
              </a:solidFill>
            </a:rPr>
            <a:t>Methods</a:t>
          </a:r>
          <a:endParaRPr lang="sv-SE" dirty="0">
            <a:solidFill>
              <a:schemeClr val="bg2">
                <a:lumMod val="7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alpha val="90000"/>
          </a:srgbClr>
        </a:solidFill>
      </dgm:spPr>
      <dgm:t>
        <a:bodyPr/>
        <a:lstStyle/>
        <a:p>
          <a:r>
            <a:rPr lang="en-US" dirty="0">
              <a:solidFill>
                <a:schemeClr val="bg2">
                  <a:lumMod val="75000"/>
                </a:schemeClr>
              </a:solidFill>
            </a:rPr>
            <a:t>Introduction</a:t>
          </a:r>
          <a:endParaRPr lang="sv-SE" dirty="0">
            <a:solidFill>
              <a:schemeClr val="bg2">
                <a:lumMod val="7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chemeClr val="bg2"/>
        </a:solidFill>
      </dgm:spPr>
      <dgm:t>
        <a:bodyPr/>
        <a:lstStyle/>
        <a:p>
          <a:r>
            <a:rPr lang="en-US" dirty="0">
              <a:solidFill>
                <a:schemeClr val="bg2">
                  <a:lumMod val="75000"/>
                </a:schemeClr>
              </a:solidFill>
            </a:rPr>
            <a:t>Methods</a:t>
          </a:r>
          <a:endParaRPr lang="sv-SE" dirty="0">
            <a:solidFill>
              <a:schemeClr val="bg2">
                <a:lumMod val="7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3E12C8D-ECF0-468D-A099-90388B706EA8}" type="doc">
      <dgm:prSet loTypeId="urn:microsoft.com/office/officeart/2005/8/layout/hList7" loCatId="list" qsTypeId="urn:microsoft.com/office/officeart/2005/8/quickstyle/simple1" qsCatId="simple" csTypeId="urn:microsoft.com/office/officeart/2005/8/colors/accent5_3" csCatId="accent5" phldr="1"/>
      <dgm:spPr/>
      <dgm:t>
        <a:bodyPr/>
        <a:lstStyle/>
        <a:p>
          <a:endParaRPr lang="sv-SE"/>
        </a:p>
      </dgm:t>
    </dgm:pt>
    <dgm:pt modelId="{D2DAA8CC-615B-4402-BC75-CA9A29E788A7}">
      <dgm:prSet phldrT="[Text]" custT="1"/>
      <dgm:spPr/>
      <dgm:t>
        <a:bodyPr/>
        <a:lstStyle/>
        <a:p>
          <a:r>
            <a:rPr lang="en-US" sz="1800" dirty="0"/>
            <a:t>Generation scheme</a:t>
          </a:r>
          <a:endParaRPr lang="sv-SE" sz="1800" dirty="0"/>
        </a:p>
      </dgm:t>
    </dgm:pt>
    <dgm:pt modelId="{DB19E614-BC33-4CA9-A911-94D7964A5D61}" type="parTrans" cxnId="{30B93F1F-BC2A-4088-9B86-000A85577195}">
      <dgm:prSet/>
      <dgm:spPr/>
      <dgm:t>
        <a:bodyPr/>
        <a:lstStyle/>
        <a:p>
          <a:endParaRPr lang="sv-SE" sz="2000"/>
        </a:p>
      </dgm:t>
    </dgm:pt>
    <dgm:pt modelId="{861A34C8-D415-4275-A616-C88252E0F492}" type="sibTrans" cxnId="{30B93F1F-BC2A-4088-9B86-000A85577195}">
      <dgm:prSet/>
      <dgm:spPr/>
      <dgm:t>
        <a:bodyPr/>
        <a:lstStyle/>
        <a:p>
          <a:endParaRPr lang="sv-SE" sz="2000"/>
        </a:p>
      </dgm:t>
    </dgm:pt>
    <dgm:pt modelId="{8FF55067-13D5-45B8-B817-2D8E525E9FE9}">
      <dgm:prSet phldrT="[Text]" custT="1"/>
      <dgm:spPr/>
      <dgm:t>
        <a:bodyPr/>
        <a:lstStyle/>
        <a:p>
          <a:r>
            <a:rPr lang="en-US" sz="1400" dirty="0"/>
            <a:t>Single-shot</a:t>
          </a:r>
          <a:endParaRPr lang="sv-SE" sz="1400" dirty="0"/>
        </a:p>
      </dgm:t>
    </dgm:pt>
    <dgm:pt modelId="{314AE02C-4BDE-430A-827F-72A655203C00}" type="parTrans" cxnId="{D5BC47B4-763D-40DB-A86D-4C00A8CBB061}">
      <dgm:prSet/>
      <dgm:spPr/>
      <dgm:t>
        <a:bodyPr/>
        <a:lstStyle/>
        <a:p>
          <a:endParaRPr lang="sv-SE" sz="2000"/>
        </a:p>
      </dgm:t>
    </dgm:pt>
    <dgm:pt modelId="{C01F03EF-9DEA-4ECF-BBD1-52602E180F20}" type="sibTrans" cxnId="{D5BC47B4-763D-40DB-A86D-4C00A8CBB061}">
      <dgm:prSet/>
      <dgm:spPr/>
      <dgm:t>
        <a:bodyPr/>
        <a:lstStyle/>
        <a:p>
          <a:endParaRPr lang="sv-SE" sz="2000"/>
        </a:p>
      </dgm:t>
    </dgm:pt>
    <dgm:pt modelId="{798B38D0-4C1B-44C7-9A1F-1A5F3AF1CD60}">
      <dgm:prSet phldrT="[Text]" custT="1"/>
      <dgm:spPr/>
      <dgm:t>
        <a:bodyPr/>
        <a:lstStyle/>
        <a:p>
          <a:r>
            <a:rPr lang="en-US" sz="1400" dirty="0"/>
            <a:t>Autoregressive</a:t>
          </a:r>
          <a:endParaRPr lang="sv-SE" sz="1400" dirty="0"/>
        </a:p>
      </dgm:t>
    </dgm:pt>
    <dgm:pt modelId="{8CF3DF54-3DCF-470E-BB0B-149BA1CD79F0}" type="parTrans" cxnId="{DE1413DA-6664-4270-970B-4DA8BEBD4AC8}">
      <dgm:prSet/>
      <dgm:spPr/>
      <dgm:t>
        <a:bodyPr/>
        <a:lstStyle/>
        <a:p>
          <a:endParaRPr lang="sv-SE" sz="2000"/>
        </a:p>
      </dgm:t>
    </dgm:pt>
    <dgm:pt modelId="{8485652F-D5A1-4A34-8549-82B2E9FCF6A1}" type="sibTrans" cxnId="{DE1413DA-6664-4270-970B-4DA8BEBD4AC8}">
      <dgm:prSet/>
      <dgm:spPr/>
      <dgm:t>
        <a:bodyPr/>
        <a:lstStyle/>
        <a:p>
          <a:endParaRPr lang="sv-SE" sz="2000"/>
        </a:p>
      </dgm:t>
    </dgm:pt>
    <dgm:pt modelId="{F28999F9-C8B0-4899-A008-7ACBDDDD5E5C}">
      <dgm:prSet phldrT="[Text]" custT="1"/>
      <dgm:spPr/>
      <dgm:t>
        <a:bodyPr/>
        <a:lstStyle/>
        <a:p>
          <a:r>
            <a:rPr lang="en-US" sz="1800" dirty="0"/>
            <a:t>Deep learning architecture</a:t>
          </a:r>
          <a:endParaRPr lang="sv-SE" sz="1800" dirty="0"/>
        </a:p>
      </dgm:t>
    </dgm:pt>
    <dgm:pt modelId="{1CE522BF-9FB6-4814-AD7A-C96540D72BBA}" type="parTrans" cxnId="{741AFE2D-33AC-47C4-86FF-D72ED9885128}">
      <dgm:prSet/>
      <dgm:spPr/>
      <dgm:t>
        <a:bodyPr/>
        <a:lstStyle/>
        <a:p>
          <a:endParaRPr lang="sv-SE" sz="2000"/>
        </a:p>
      </dgm:t>
    </dgm:pt>
    <dgm:pt modelId="{4CB1C17A-FBF2-49D0-B4CC-00BC808735B3}" type="sibTrans" cxnId="{741AFE2D-33AC-47C4-86FF-D72ED9885128}">
      <dgm:prSet/>
      <dgm:spPr/>
      <dgm:t>
        <a:bodyPr/>
        <a:lstStyle/>
        <a:p>
          <a:endParaRPr lang="sv-SE" sz="2000"/>
        </a:p>
      </dgm:t>
    </dgm:pt>
    <dgm:pt modelId="{7D6F6F49-008E-49E4-B178-90652228CB0E}">
      <dgm:prSet phldrT="[Text]" custT="1"/>
      <dgm:spPr/>
      <dgm:t>
        <a:bodyPr/>
        <a:lstStyle/>
        <a:p>
          <a:r>
            <a:rPr lang="en-US" sz="1400" dirty="0"/>
            <a:t>GNNs</a:t>
          </a:r>
          <a:endParaRPr lang="sv-SE" sz="1400" dirty="0"/>
        </a:p>
      </dgm:t>
    </dgm:pt>
    <dgm:pt modelId="{122E04D9-DD18-404B-987B-18615EA2F43B}" type="parTrans" cxnId="{FD558BE3-49B1-43D6-9327-FA8097797260}">
      <dgm:prSet/>
      <dgm:spPr/>
      <dgm:t>
        <a:bodyPr/>
        <a:lstStyle/>
        <a:p>
          <a:endParaRPr lang="sv-SE" sz="2000"/>
        </a:p>
      </dgm:t>
    </dgm:pt>
    <dgm:pt modelId="{0047BA48-E74D-4862-BB06-18423B014454}" type="sibTrans" cxnId="{FD558BE3-49B1-43D6-9327-FA8097797260}">
      <dgm:prSet/>
      <dgm:spPr/>
      <dgm:t>
        <a:bodyPr/>
        <a:lstStyle/>
        <a:p>
          <a:endParaRPr lang="sv-SE" sz="2000"/>
        </a:p>
      </dgm:t>
    </dgm:pt>
    <dgm:pt modelId="{E8257B4E-F5B4-468C-B682-35E561964284}">
      <dgm:prSet phldrT="[Text]" custT="1"/>
      <dgm:spPr/>
      <dgm:t>
        <a:bodyPr/>
        <a:lstStyle/>
        <a:p>
          <a:r>
            <a:rPr lang="en-US" sz="1400" dirty="0"/>
            <a:t>RNNs</a:t>
          </a:r>
          <a:endParaRPr lang="sv-SE" sz="1400" dirty="0"/>
        </a:p>
      </dgm:t>
    </dgm:pt>
    <dgm:pt modelId="{8A33C4B1-EF90-49FA-AEDC-3F17F0792680}" type="parTrans" cxnId="{BAA58BFC-8F9B-476B-9199-735738E4A3D9}">
      <dgm:prSet/>
      <dgm:spPr/>
      <dgm:t>
        <a:bodyPr/>
        <a:lstStyle/>
        <a:p>
          <a:endParaRPr lang="sv-SE" sz="2000"/>
        </a:p>
      </dgm:t>
    </dgm:pt>
    <dgm:pt modelId="{D85D5F1C-6854-444F-83D1-D3D36160E30D}" type="sibTrans" cxnId="{BAA58BFC-8F9B-476B-9199-735738E4A3D9}">
      <dgm:prSet/>
      <dgm:spPr/>
      <dgm:t>
        <a:bodyPr/>
        <a:lstStyle/>
        <a:p>
          <a:endParaRPr lang="sv-SE" sz="2000"/>
        </a:p>
      </dgm:t>
    </dgm:pt>
    <dgm:pt modelId="{1694E182-6A68-49B4-98E2-997F366BB165}">
      <dgm:prSet phldrT="[Text]" custT="1"/>
      <dgm:spPr/>
      <dgm:t>
        <a:bodyPr/>
        <a:lstStyle/>
        <a:p>
          <a:r>
            <a:rPr lang="en-US" sz="1800" dirty="0"/>
            <a:t>Optimization algorithm</a:t>
          </a:r>
          <a:endParaRPr lang="sv-SE" sz="1800" dirty="0"/>
        </a:p>
      </dgm:t>
    </dgm:pt>
    <dgm:pt modelId="{D1992265-0FCE-455A-84FF-2CD4A78059E1}" type="parTrans" cxnId="{219E8415-ECFC-4ED3-8866-1EA393147961}">
      <dgm:prSet/>
      <dgm:spPr/>
      <dgm:t>
        <a:bodyPr/>
        <a:lstStyle/>
        <a:p>
          <a:endParaRPr lang="sv-SE" sz="2000"/>
        </a:p>
      </dgm:t>
    </dgm:pt>
    <dgm:pt modelId="{4C2BFE89-EF4A-43C8-BB8F-14684EB034CB}" type="sibTrans" cxnId="{219E8415-ECFC-4ED3-8866-1EA393147961}">
      <dgm:prSet/>
      <dgm:spPr/>
      <dgm:t>
        <a:bodyPr/>
        <a:lstStyle/>
        <a:p>
          <a:endParaRPr lang="sv-SE" sz="2000"/>
        </a:p>
      </dgm:t>
    </dgm:pt>
    <dgm:pt modelId="{8775E1ED-8CD1-4FF9-87BE-19C41D7B37F8}">
      <dgm:prSet phldrT="[Text]" custT="1"/>
      <dgm:spPr/>
      <dgm:t>
        <a:bodyPr/>
        <a:lstStyle/>
        <a:p>
          <a:r>
            <a:rPr lang="en-US" sz="1400" dirty="0"/>
            <a:t>Reinforcement learning</a:t>
          </a:r>
          <a:endParaRPr lang="sv-SE" sz="1400" dirty="0"/>
        </a:p>
      </dgm:t>
    </dgm:pt>
    <dgm:pt modelId="{0B68CFD5-C60C-4FB6-A074-AFB9085DC59A}" type="parTrans" cxnId="{A0608CD3-36E5-48AA-A9E9-86751806073E}">
      <dgm:prSet/>
      <dgm:spPr/>
      <dgm:t>
        <a:bodyPr/>
        <a:lstStyle/>
        <a:p>
          <a:endParaRPr lang="sv-SE" sz="2000"/>
        </a:p>
      </dgm:t>
    </dgm:pt>
    <dgm:pt modelId="{B56A0A5F-617D-45A7-9DBE-E6FD3D3A4D96}" type="sibTrans" cxnId="{A0608CD3-36E5-48AA-A9E9-86751806073E}">
      <dgm:prSet/>
      <dgm:spPr/>
      <dgm:t>
        <a:bodyPr/>
        <a:lstStyle/>
        <a:p>
          <a:endParaRPr lang="sv-SE" sz="2000"/>
        </a:p>
      </dgm:t>
    </dgm:pt>
    <dgm:pt modelId="{1B487B30-A3C6-4ADA-AD9B-D0791AA7C94E}">
      <dgm:prSet phldrT="[Text]" custT="1"/>
      <dgm:spPr/>
      <dgm:t>
        <a:bodyPr/>
        <a:lstStyle/>
        <a:p>
          <a:r>
            <a:rPr lang="en-US" sz="1400" dirty="0"/>
            <a:t>Genetic algorithm</a:t>
          </a:r>
          <a:endParaRPr lang="sv-SE" sz="1400" dirty="0"/>
        </a:p>
      </dgm:t>
    </dgm:pt>
    <dgm:pt modelId="{647E854C-0113-4745-81A4-211C2C8BAAD0}" type="parTrans" cxnId="{9CDD0073-D648-48EB-8152-B2826B0C0FDA}">
      <dgm:prSet/>
      <dgm:spPr/>
      <dgm:t>
        <a:bodyPr/>
        <a:lstStyle/>
        <a:p>
          <a:endParaRPr lang="sv-SE" sz="2000"/>
        </a:p>
      </dgm:t>
    </dgm:pt>
    <dgm:pt modelId="{83C0BD7C-BB36-40F1-B155-9575C03F7F51}" type="sibTrans" cxnId="{9CDD0073-D648-48EB-8152-B2826B0C0FDA}">
      <dgm:prSet/>
      <dgm:spPr/>
      <dgm:t>
        <a:bodyPr/>
        <a:lstStyle/>
        <a:p>
          <a:endParaRPr lang="sv-SE" sz="2000"/>
        </a:p>
      </dgm:t>
    </dgm:pt>
    <dgm:pt modelId="{C62BECCE-BD41-4D5D-B732-38FFFA007B44}">
      <dgm:prSet phldrT="[Text]" custT="1"/>
      <dgm:spPr/>
      <dgm:t>
        <a:bodyPr/>
        <a:lstStyle/>
        <a:p>
          <a:r>
            <a:rPr lang="en-US" sz="1800" dirty="0"/>
            <a:t>Molecular representation</a:t>
          </a:r>
          <a:endParaRPr lang="sv-SE" sz="1800" dirty="0"/>
        </a:p>
      </dgm:t>
    </dgm:pt>
    <dgm:pt modelId="{FF30660F-5A7B-49FB-9A50-BAF4AAAAFABB}" type="parTrans" cxnId="{F5AD4D15-9DD5-42C6-A472-31F76DC3D4FF}">
      <dgm:prSet/>
      <dgm:spPr/>
      <dgm:t>
        <a:bodyPr/>
        <a:lstStyle/>
        <a:p>
          <a:endParaRPr lang="sv-SE" sz="2000"/>
        </a:p>
      </dgm:t>
    </dgm:pt>
    <dgm:pt modelId="{6D8D6E9E-00C8-4205-A274-AC12A3F63155}" type="sibTrans" cxnId="{F5AD4D15-9DD5-42C6-A472-31F76DC3D4FF}">
      <dgm:prSet/>
      <dgm:spPr/>
      <dgm:t>
        <a:bodyPr/>
        <a:lstStyle/>
        <a:p>
          <a:endParaRPr lang="sv-SE" sz="2000"/>
        </a:p>
      </dgm:t>
    </dgm:pt>
    <dgm:pt modelId="{D680CDE7-7AD6-46A0-ACC3-59A944519315}">
      <dgm:prSet phldrT="[Text]" custT="1"/>
      <dgm:spPr/>
      <dgm:t>
        <a:bodyPr/>
        <a:lstStyle/>
        <a:p>
          <a:r>
            <a:rPr lang="en-US" sz="1400" dirty="0"/>
            <a:t>VAEs</a:t>
          </a:r>
          <a:endParaRPr lang="sv-SE" sz="1400" dirty="0"/>
        </a:p>
      </dgm:t>
    </dgm:pt>
    <dgm:pt modelId="{D6C96313-8378-40A3-88CA-4A259CC28D2F}" type="parTrans" cxnId="{8051FC34-992C-4E30-8370-EC928D5B383B}">
      <dgm:prSet/>
      <dgm:spPr/>
      <dgm:t>
        <a:bodyPr/>
        <a:lstStyle/>
        <a:p>
          <a:endParaRPr lang="sv-SE" sz="2000"/>
        </a:p>
      </dgm:t>
    </dgm:pt>
    <dgm:pt modelId="{7E0BD5E7-A6D2-4B4B-9B78-95F9AA20E9AB}" type="sibTrans" cxnId="{8051FC34-992C-4E30-8370-EC928D5B383B}">
      <dgm:prSet/>
      <dgm:spPr/>
      <dgm:t>
        <a:bodyPr/>
        <a:lstStyle/>
        <a:p>
          <a:endParaRPr lang="sv-SE" sz="2000"/>
        </a:p>
      </dgm:t>
    </dgm:pt>
    <dgm:pt modelId="{4EAEE022-DEB8-4816-A454-EDEABD403188}">
      <dgm:prSet phldrT="[Text]" custT="1"/>
      <dgm:spPr/>
      <dgm:t>
        <a:bodyPr/>
        <a:lstStyle/>
        <a:p>
          <a:r>
            <a:rPr lang="en-US" sz="1400" dirty="0"/>
            <a:t>GANs</a:t>
          </a:r>
          <a:endParaRPr lang="sv-SE" sz="1400" dirty="0"/>
        </a:p>
      </dgm:t>
    </dgm:pt>
    <dgm:pt modelId="{BE5EA450-C20C-43D1-90AA-21F1A05D07D7}" type="parTrans" cxnId="{B903011A-1526-4CF0-A849-6F1535604D19}">
      <dgm:prSet/>
      <dgm:spPr/>
      <dgm:t>
        <a:bodyPr/>
        <a:lstStyle/>
        <a:p>
          <a:endParaRPr lang="sv-SE" sz="2000"/>
        </a:p>
      </dgm:t>
    </dgm:pt>
    <dgm:pt modelId="{9A6B9177-449A-4045-967A-50736E1615E5}" type="sibTrans" cxnId="{B903011A-1526-4CF0-A849-6F1535604D19}">
      <dgm:prSet/>
      <dgm:spPr/>
      <dgm:t>
        <a:bodyPr/>
        <a:lstStyle/>
        <a:p>
          <a:endParaRPr lang="sv-SE" sz="2000"/>
        </a:p>
      </dgm:t>
    </dgm:pt>
    <dgm:pt modelId="{0E83F22C-C83B-4307-890E-735A3E1329E8}">
      <dgm:prSet phldrT="[Text]" custT="1"/>
      <dgm:spPr/>
      <dgm:t>
        <a:bodyPr/>
        <a:lstStyle/>
        <a:p>
          <a:r>
            <a:rPr lang="en-US" sz="1400" dirty="0"/>
            <a:t>Transformers</a:t>
          </a:r>
          <a:endParaRPr lang="sv-SE" sz="1400" dirty="0"/>
        </a:p>
      </dgm:t>
    </dgm:pt>
    <dgm:pt modelId="{71159CF8-0349-46CD-BA6E-D836F42EAC4E}" type="parTrans" cxnId="{3E97F540-E852-4C0D-87B0-F8ED7E6761B1}">
      <dgm:prSet/>
      <dgm:spPr/>
      <dgm:t>
        <a:bodyPr/>
        <a:lstStyle/>
        <a:p>
          <a:endParaRPr lang="sv-SE" sz="2000"/>
        </a:p>
      </dgm:t>
    </dgm:pt>
    <dgm:pt modelId="{381973B1-59E2-44B8-A44F-4BD87B2C07DC}" type="sibTrans" cxnId="{3E97F540-E852-4C0D-87B0-F8ED7E6761B1}">
      <dgm:prSet/>
      <dgm:spPr/>
      <dgm:t>
        <a:bodyPr/>
        <a:lstStyle/>
        <a:p>
          <a:endParaRPr lang="sv-SE" sz="2000"/>
        </a:p>
      </dgm:t>
    </dgm:pt>
    <dgm:pt modelId="{CA0EAC23-B41F-46C7-ADB3-C6CFD2AA1C1C}">
      <dgm:prSet phldrT="[Text]" custT="1"/>
      <dgm:spPr/>
      <dgm:t>
        <a:bodyPr/>
        <a:lstStyle/>
        <a:p>
          <a:r>
            <a:rPr lang="en-US" sz="1400" dirty="0"/>
            <a:t>Strings</a:t>
          </a:r>
          <a:endParaRPr lang="sv-SE" sz="1400" dirty="0"/>
        </a:p>
      </dgm:t>
    </dgm:pt>
    <dgm:pt modelId="{4E7BDBE6-E5FC-4AA0-AF82-666E9D33008D}" type="parTrans" cxnId="{A28CFE8E-92C7-4DF3-A1AA-9A4523B7177F}">
      <dgm:prSet/>
      <dgm:spPr/>
      <dgm:t>
        <a:bodyPr/>
        <a:lstStyle/>
        <a:p>
          <a:endParaRPr lang="sv-SE" sz="2000"/>
        </a:p>
      </dgm:t>
    </dgm:pt>
    <dgm:pt modelId="{86C32966-5CE2-4872-A7C2-A70E95E5E2CC}" type="sibTrans" cxnId="{A28CFE8E-92C7-4DF3-A1AA-9A4523B7177F}">
      <dgm:prSet/>
      <dgm:spPr/>
      <dgm:t>
        <a:bodyPr/>
        <a:lstStyle/>
        <a:p>
          <a:endParaRPr lang="sv-SE" sz="2000"/>
        </a:p>
      </dgm:t>
    </dgm:pt>
    <dgm:pt modelId="{56A36799-AD1A-48DF-AD82-E66C93E22357}">
      <dgm:prSet phldrT="[Text]" custT="1"/>
      <dgm:spPr/>
      <dgm:t>
        <a:bodyPr/>
        <a:lstStyle/>
        <a:p>
          <a:r>
            <a:rPr lang="en-US" sz="1400" dirty="0"/>
            <a:t>Graphs</a:t>
          </a:r>
          <a:endParaRPr lang="sv-SE" sz="1400" dirty="0"/>
        </a:p>
      </dgm:t>
    </dgm:pt>
    <dgm:pt modelId="{9128A962-DC9E-4A06-B32E-8BC0C3BBEDCB}" type="parTrans" cxnId="{AFC542A8-BC3B-471F-B267-F32BE642517E}">
      <dgm:prSet/>
      <dgm:spPr/>
      <dgm:t>
        <a:bodyPr/>
        <a:lstStyle/>
        <a:p>
          <a:endParaRPr lang="sv-SE" sz="2000"/>
        </a:p>
      </dgm:t>
    </dgm:pt>
    <dgm:pt modelId="{4CBD198E-8450-4AAF-8C54-73C9E988EE7D}" type="sibTrans" cxnId="{AFC542A8-BC3B-471F-B267-F32BE642517E}">
      <dgm:prSet/>
      <dgm:spPr/>
      <dgm:t>
        <a:bodyPr/>
        <a:lstStyle/>
        <a:p>
          <a:endParaRPr lang="sv-SE" sz="2000"/>
        </a:p>
      </dgm:t>
    </dgm:pt>
    <dgm:pt modelId="{C78C40B9-CE77-43C4-BCE6-D93FA00182A1}">
      <dgm:prSet phldrT="[Text]" custT="1"/>
      <dgm:spPr/>
      <dgm:t>
        <a:bodyPr/>
        <a:lstStyle/>
        <a:p>
          <a:r>
            <a:rPr lang="en-US" sz="1400" dirty="0"/>
            <a:t>3D conformers</a:t>
          </a:r>
          <a:endParaRPr lang="sv-SE" sz="1400" dirty="0"/>
        </a:p>
      </dgm:t>
    </dgm:pt>
    <dgm:pt modelId="{C5EC68D0-0739-4BD0-8344-3AAECFC1C862}" type="parTrans" cxnId="{F1A283DC-F47D-4810-8998-D929E6742766}">
      <dgm:prSet/>
      <dgm:spPr/>
      <dgm:t>
        <a:bodyPr/>
        <a:lstStyle/>
        <a:p>
          <a:endParaRPr lang="sv-SE" sz="2000"/>
        </a:p>
      </dgm:t>
    </dgm:pt>
    <dgm:pt modelId="{3CEDA141-090E-4D76-9F6C-86B793D491AD}" type="sibTrans" cxnId="{F1A283DC-F47D-4810-8998-D929E6742766}">
      <dgm:prSet/>
      <dgm:spPr/>
      <dgm:t>
        <a:bodyPr/>
        <a:lstStyle/>
        <a:p>
          <a:endParaRPr lang="sv-SE" sz="2000"/>
        </a:p>
      </dgm:t>
    </dgm:pt>
    <dgm:pt modelId="{F67DCF82-A5E1-4860-8826-295A74E35880}">
      <dgm:prSet phldrT="[Text]" custT="1"/>
      <dgm:spPr/>
      <dgm:t>
        <a:bodyPr/>
        <a:lstStyle/>
        <a:p>
          <a:r>
            <a:rPr lang="en-US" sz="1400" dirty="0"/>
            <a:t>Fingerprints</a:t>
          </a:r>
          <a:endParaRPr lang="sv-SE" sz="1400" dirty="0"/>
        </a:p>
      </dgm:t>
    </dgm:pt>
    <dgm:pt modelId="{30CD3331-7612-48B7-8101-F9BBB7D784DF}" type="parTrans" cxnId="{5DCB993D-EEF4-40AA-B804-AF247966E4F1}">
      <dgm:prSet/>
      <dgm:spPr/>
      <dgm:t>
        <a:bodyPr/>
        <a:lstStyle/>
        <a:p>
          <a:endParaRPr lang="sv-SE" sz="2000"/>
        </a:p>
      </dgm:t>
    </dgm:pt>
    <dgm:pt modelId="{B4A2B0BB-C479-4733-8301-00931C7FE5E8}" type="sibTrans" cxnId="{5DCB993D-EEF4-40AA-B804-AF247966E4F1}">
      <dgm:prSet/>
      <dgm:spPr/>
      <dgm:t>
        <a:bodyPr/>
        <a:lstStyle/>
        <a:p>
          <a:endParaRPr lang="sv-SE" sz="2000"/>
        </a:p>
      </dgm:t>
    </dgm:pt>
    <dgm:pt modelId="{730114D8-2F54-4D6A-9E6F-6E36E345C00D}">
      <dgm:prSet phldrT="[Text]" custT="1"/>
      <dgm:spPr/>
      <dgm:t>
        <a:bodyPr/>
        <a:lstStyle/>
        <a:p>
          <a:r>
            <a:rPr lang="en-US" sz="1400" dirty="0"/>
            <a:t>…</a:t>
          </a:r>
          <a:endParaRPr lang="sv-SE" sz="1400" dirty="0"/>
        </a:p>
      </dgm:t>
    </dgm:pt>
    <dgm:pt modelId="{CC3DD505-2007-4664-A5E6-52D9011DA79B}" type="parTrans" cxnId="{E08C6B91-538A-4B56-93E4-B52722C373C1}">
      <dgm:prSet/>
      <dgm:spPr/>
      <dgm:t>
        <a:bodyPr/>
        <a:lstStyle/>
        <a:p>
          <a:endParaRPr lang="sv-SE" sz="2000"/>
        </a:p>
      </dgm:t>
    </dgm:pt>
    <dgm:pt modelId="{BEA25279-BF6D-4E8C-B04B-51014AFFB412}" type="sibTrans" cxnId="{E08C6B91-538A-4B56-93E4-B52722C373C1}">
      <dgm:prSet/>
      <dgm:spPr/>
      <dgm:t>
        <a:bodyPr/>
        <a:lstStyle/>
        <a:p>
          <a:endParaRPr lang="sv-SE" sz="2000"/>
        </a:p>
      </dgm:t>
    </dgm:pt>
    <dgm:pt modelId="{F8368EFA-9638-4276-967E-5269CC85A715}">
      <dgm:prSet phldrT="[Text]" custT="1"/>
      <dgm:spPr/>
      <dgm:t>
        <a:bodyPr/>
        <a:lstStyle/>
        <a:p>
          <a:r>
            <a:rPr lang="en-US" sz="1400" dirty="0"/>
            <a:t>…</a:t>
          </a:r>
          <a:endParaRPr lang="sv-SE" sz="1400" dirty="0"/>
        </a:p>
      </dgm:t>
    </dgm:pt>
    <dgm:pt modelId="{A7963F27-6A80-4B33-B480-3A0606DE4D70}" type="parTrans" cxnId="{7C14D6A9-DD15-4AB3-9264-E0E679971C59}">
      <dgm:prSet/>
      <dgm:spPr/>
      <dgm:t>
        <a:bodyPr/>
        <a:lstStyle/>
        <a:p>
          <a:endParaRPr lang="sv-SE" sz="2000"/>
        </a:p>
      </dgm:t>
    </dgm:pt>
    <dgm:pt modelId="{F7E2E3CF-F8F7-46F5-8C67-3AEFF5F0705B}" type="sibTrans" cxnId="{7C14D6A9-DD15-4AB3-9264-E0E679971C59}">
      <dgm:prSet/>
      <dgm:spPr/>
      <dgm:t>
        <a:bodyPr/>
        <a:lstStyle/>
        <a:p>
          <a:endParaRPr lang="sv-SE" sz="2000"/>
        </a:p>
      </dgm:t>
    </dgm:pt>
    <dgm:pt modelId="{BD091C7C-2D4C-4A8C-BD89-7E080E52C0A2}">
      <dgm:prSet phldrT="[Text]" custT="1"/>
      <dgm:spPr/>
      <dgm:t>
        <a:bodyPr/>
        <a:lstStyle/>
        <a:p>
          <a:r>
            <a:rPr lang="en-US" sz="1400" dirty="0"/>
            <a:t>…</a:t>
          </a:r>
          <a:endParaRPr lang="sv-SE" sz="1400" dirty="0"/>
        </a:p>
      </dgm:t>
    </dgm:pt>
    <dgm:pt modelId="{1820E5CC-CB7B-4388-AFDA-66C5F3AA06F9}" type="parTrans" cxnId="{6AFA8569-9E14-46E9-B8E2-ED9EA72F2A71}">
      <dgm:prSet/>
      <dgm:spPr/>
      <dgm:t>
        <a:bodyPr/>
        <a:lstStyle/>
        <a:p>
          <a:endParaRPr lang="sv-SE" sz="2000"/>
        </a:p>
      </dgm:t>
    </dgm:pt>
    <dgm:pt modelId="{CF10BACF-40FF-4AD1-861C-897C2FE9F260}" type="sibTrans" cxnId="{6AFA8569-9E14-46E9-B8E2-ED9EA72F2A71}">
      <dgm:prSet/>
      <dgm:spPr/>
      <dgm:t>
        <a:bodyPr/>
        <a:lstStyle/>
        <a:p>
          <a:endParaRPr lang="sv-SE" sz="2000"/>
        </a:p>
      </dgm:t>
    </dgm:pt>
    <dgm:pt modelId="{142438C7-E285-436E-845A-2C6BDFD031C4}" type="pres">
      <dgm:prSet presAssocID="{13E12C8D-ECF0-468D-A099-90388B706EA8}" presName="Name0" presStyleCnt="0">
        <dgm:presLayoutVars>
          <dgm:dir/>
          <dgm:resizeHandles val="exact"/>
        </dgm:presLayoutVars>
      </dgm:prSet>
      <dgm:spPr/>
    </dgm:pt>
    <dgm:pt modelId="{0D52C0CE-C6D5-4DC3-AB1A-5476ABD7A959}" type="pres">
      <dgm:prSet presAssocID="{13E12C8D-ECF0-468D-A099-90388B706EA8}" presName="fgShape" presStyleLbl="fgShp" presStyleIdx="0" presStyleCnt="1"/>
      <dgm:spPr/>
    </dgm:pt>
    <dgm:pt modelId="{EF5CAF8D-8977-4763-8011-EEB5456D14F3}" type="pres">
      <dgm:prSet presAssocID="{13E12C8D-ECF0-468D-A099-90388B706EA8}" presName="linComp" presStyleCnt="0"/>
      <dgm:spPr/>
    </dgm:pt>
    <dgm:pt modelId="{31267DA6-B895-47BD-B258-3DE57768766C}" type="pres">
      <dgm:prSet presAssocID="{D2DAA8CC-615B-4402-BC75-CA9A29E788A7}" presName="compNode" presStyleCnt="0"/>
      <dgm:spPr/>
    </dgm:pt>
    <dgm:pt modelId="{5E44AACA-AC2E-4BAA-8377-A93A5CCCA019}" type="pres">
      <dgm:prSet presAssocID="{D2DAA8CC-615B-4402-BC75-CA9A29E788A7}" presName="bkgdShape" presStyleLbl="node1" presStyleIdx="0" presStyleCnt="4" custLinFactX="100000" custLinFactNeighborX="106063"/>
      <dgm:spPr/>
    </dgm:pt>
    <dgm:pt modelId="{65DBC444-C9CE-439F-8622-60CD2C46002B}" type="pres">
      <dgm:prSet presAssocID="{D2DAA8CC-615B-4402-BC75-CA9A29E788A7}" presName="nodeTx" presStyleLbl="node1" presStyleIdx="0" presStyleCnt="4">
        <dgm:presLayoutVars>
          <dgm:bulletEnabled val="1"/>
        </dgm:presLayoutVars>
      </dgm:prSet>
      <dgm:spPr/>
    </dgm:pt>
    <dgm:pt modelId="{F1ADEA93-05AC-4C5D-B91F-D89FC5D53B86}" type="pres">
      <dgm:prSet presAssocID="{D2DAA8CC-615B-4402-BC75-CA9A29E788A7}" presName="invisiNode" presStyleLbl="node1" presStyleIdx="0" presStyleCnt="4"/>
      <dgm:spPr/>
    </dgm:pt>
    <dgm:pt modelId="{210B2015-EFC9-4D28-8D2D-79316F4FC420}" type="pres">
      <dgm:prSet presAssocID="{D2DAA8CC-615B-4402-BC75-CA9A29E788A7}" presName="imagNode" presStyleLbl="fgImgPlace1" presStyleIdx="0" presStyleCnt="4" custLinFactX="100000" custLinFactNeighborX="148162" custLinFactNeighborY="799"/>
      <dgm:spPr>
        <a:blipFill dpi="0" rotWithShape="1">
          <a:blip xmlns:r="http://schemas.openxmlformats.org/officeDocument/2006/relationships" r:embed="rId1"/>
          <a:srcRect/>
          <a:stretch>
            <a:fillRect l="-4818" t="498" r="-217182" b="-498"/>
          </a:stretch>
        </a:blipFill>
        <a:ln w="57150">
          <a:solidFill>
            <a:schemeClr val="accent6">
              <a:lumMod val="20000"/>
              <a:lumOff val="80000"/>
            </a:schemeClr>
          </a:solidFill>
        </a:ln>
      </dgm:spPr>
    </dgm:pt>
    <dgm:pt modelId="{8A04FB94-57A3-4712-94BB-8ECE01634CC2}" type="pres">
      <dgm:prSet presAssocID="{861A34C8-D415-4275-A616-C88252E0F492}" presName="sibTrans" presStyleLbl="sibTrans2D1" presStyleIdx="0" presStyleCnt="0"/>
      <dgm:spPr/>
    </dgm:pt>
    <dgm:pt modelId="{CCC57144-E08B-4894-9E90-E1F8D63F778D}" type="pres">
      <dgm:prSet presAssocID="{C62BECCE-BD41-4D5D-B732-38FFFA007B44}" presName="compNode" presStyleCnt="0"/>
      <dgm:spPr/>
    </dgm:pt>
    <dgm:pt modelId="{A849BA20-654D-410E-A5E8-C4AE257EC7B8}" type="pres">
      <dgm:prSet presAssocID="{C62BECCE-BD41-4D5D-B732-38FFFA007B44}" presName="bkgdShape" presStyleLbl="node1" presStyleIdx="1" presStyleCnt="4"/>
      <dgm:spPr/>
    </dgm:pt>
    <dgm:pt modelId="{CFA469B3-BB02-4DFB-A599-B8447E7249E7}" type="pres">
      <dgm:prSet presAssocID="{C62BECCE-BD41-4D5D-B732-38FFFA007B44}" presName="nodeTx" presStyleLbl="node1" presStyleIdx="1" presStyleCnt="4">
        <dgm:presLayoutVars>
          <dgm:bulletEnabled val="1"/>
        </dgm:presLayoutVars>
      </dgm:prSet>
      <dgm:spPr/>
    </dgm:pt>
    <dgm:pt modelId="{A7C21E31-D993-497D-881E-D075376DE467}" type="pres">
      <dgm:prSet presAssocID="{C62BECCE-BD41-4D5D-B732-38FFFA007B44}" presName="invisiNode" presStyleLbl="node1" presStyleIdx="1" presStyleCnt="4"/>
      <dgm:spPr/>
    </dgm:pt>
    <dgm:pt modelId="{484A2EE6-69AE-4FE3-B0DC-BEDE4DAD513A}" type="pres">
      <dgm:prSet presAssocID="{C62BECCE-BD41-4D5D-B732-38FFFA007B44}" presName="imagNode" presStyleLbl="fgImgPlace1" presStyleIdx="1" presStyleCnt="4"/>
      <dgm:spPr>
        <a:blipFill rotWithShape="1">
          <a:blip xmlns:r="http://schemas.openxmlformats.org/officeDocument/2006/relationships" r:embed="rId2"/>
          <a:srcRect/>
          <a:stretch>
            <a:fillRect l="-3000" r="-3000"/>
          </a:stretch>
        </a:blipFill>
        <a:ln w="57150">
          <a:solidFill>
            <a:schemeClr val="accent6">
              <a:lumMod val="20000"/>
              <a:lumOff val="80000"/>
            </a:schemeClr>
          </a:solidFill>
        </a:ln>
      </dgm:spPr>
    </dgm:pt>
    <dgm:pt modelId="{078B2F28-2F4D-408A-A295-3D61648E042B}" type="pres">
      <dgm:prSet presAssocID="{6D8D6E9E-00C8-4205-A274-AC12A3F63155}" presName="sibTrans" presStyleLbl="sibTrans2D1" presStyleIdx="0" presStyleCnt="0"/>
      <dgm:spPr/>
    </dgm:pt>
    <dgm:pt modelId="{8E326920-8191-4AD8-B22E-3D6A4FB92F06}" type="pres">
      <dgm:prSet presAssocID="{F28999F9-C8B0-4899-A008-7ACBDDDD5E5C}" presName="compNode" presStyleCnt="0"/>
      <dgm:spPr/>
    </dgm:pt>
    <dgm:pt modelId="{0DB2A0DA-8D0F-4A00-8F0F-C017417A173A}" type="pres">
      <dgm:prSet presAssocID="{F28999F9-C8B0-4899-A008-7ACBDDDD5E5C}" presName="bkgdShape" presStyleLbl="node1" presStyleIdx="2" presStyleCnt="4" custLinFactX="-100000" custLinFactNeighborX="-131542" custLinFactNeighborY="-1461"/>
      <dgm:spPr/>
    </dgm:pt>
    <dgm:pt modelId="{34255CBC-1C8F-40C0-9A5B-AC13EA6A69A9}" type="pres">
      <dgm:prSet presAssocID="{F28999F9-C8B0-4899-A008-7ACBDDDD5E5C}" presName="nodeTx" presStyleLbl="node1" presStyleIdx="2" presStyleCnt="4">
        <dgm:presLayoutVars>
          <dgm:bulletEnabled val="1"/>
        </dgm:presLayoutVars>
      </dgm:prSet>
      <dgm:spPr/>
    </dgm:pt>
    <dgm:pt modelId="{D5607971-2A47-4587-9F9F-27FDE28C6130}" type="pres">
      <dgm:prSet presAssocID="{F28999F9-C8B0-4899-A008-7ACBDDDD5E5C}" presName="invisiNode" presStyleLbl="node1" presStyleIdx="2" presStyleCnt="4"/>
      <dgm:spPr/>
    </dgm:pt>
    <dgm:pt modelId="{709000ED-06C2-4A7A-A780-186CDC55D99C}" type="pres">
      <dgm:prSet presAssocID="{F28999F9-C8B0-4899-A008-7ACBDDDD5E5C}" presName="imagNode" presStyleLbl="fgImgPlace1" presStyleIdx="2" presStyleCnt="4" custLinFactX="-100000" custLinFactNeighborX="-148697" custLinFactNeighborY="-129"/>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493" t="498" r="-56507" b="-498"/>
          </a:stretch>
        </a:blipFill>
        <a:ln w="57150">
          <a:solidFill>
            <a:schemeClr val="accent6">
              <a:lumMod val="20000"/>
              <a:lumOff val="80000"/>
            </a:schemeClr>
          </a:solidFill>
        </a:ln>
      </dgm:spPr>
    </dgm:pt>
    <dgm:pt modelId="{22A618B3-B31E-4B68-9B22-0124DD92543F}" type="pres">
      <dgm:prSet presAssocID="{4CB1C17A-FBF2-49D0-B4CC-00BC808735B3}" presName="sibTrans" presStyleLbl="sibTrans2D1" presStyleIdx="0" presStyleCnt="0"/>
      <dgm:spPr/>
    </dgm:pt>
    <dgm:pt modelId="{5E84A068-FD69-45D9-B26A-E28014EE699A}" type="pres">
      <dgm:prSet presAssocID="{1694E182-6A68-49B4-98E2-997F366BB165}" presName="compNode" presStyleCnt="0"/>
      <dgm:spPr/>
    </dgm:pt>
    <dgm:pt modelId="{17EF1EE4-F3A6-465E-8A88-6EADC2A48D19}" type="pres">
      <dgm:prSet presAssocID="{1694E182-6A68-49B4-98E2-997F366BB165}" presName="bkgdShape" presStyleLbl="node1" presStyleIdx="3" presStyleCnt="4"/>
      <dgm:spPr/>
    </dgm:pt>
    <dgm:pt modelId="{79A4FA7B-A8CC-425A-9BC0-D4EDA851026E}" type="pres">
      <dgm:prSet presAssocID="{1694E182-6A68-49B4-98E2-997F366BB165}" presName="nodeTx" presStyleLbl="node1" presStyleIdx="3" presStyleCnt="4">
        <dgm:presLayoutVars>
          <dgm:bulletEnabled val="1"/>
        </dgm:presLayoutVars>
      </dgm:prSet>
      <dgm:spPr/>
    </dgm:pt>
    <dgm:pt modelId="{E80DD4D6-2635-4BF5-A252-A616E60EC1D1}" type="pres">
      <dgm:prSet presAssocID="{1694E182-6A68-49B4-98E2-997F366BB165}" presName="invisiNode" presStyleLbl="node1" presStyleIdx="3" presStyleCnt="4"/>
      <dgm:spPr/>
    </dgm:pt>
    <dgm:pt modelId="{06BAC0EF-3DE7-4618-A47F-95C0AE8F7A6D}" type="pres">
      <dgm:prSet presAssocID="{1694E182-6A68-49B4-98E2-997F366BB165}" presName="imagNode" presStyleLbl="fgImgPlace1" presStyleIdx="3" presStyleCnt="4"/>
      <dgm:spPr>
        <a:blipFill dpi="0" rotWithShape="1">
          <a:blip xmlns:r="http://schemas.openxmlformats.org/officeDocument/2006/relationships" r:embed="rId4"/>
          <a:srcRect/>
          <a:stretch>
            <a:fillRect l="-91798" t="498" r="-202" b="-498"/>
          </a:stretch>
        </a:blipFill>
        <a:ln w="57150">
          <a:solidFill>
            <a:schemeClr val="accent6">
              <a:lumMod val="20000"/>
              <a:lumOff val="80000"/>
            </a:schemeClr>
          </a:solidFill>
        </a:ln>
      </dgm:spPr>
    </dgm:pt>
  </dgm:ptLst>
  <dgm:cxnLst>
    <dgm:cxn modelId="{9F3FDE02-DA44-4064-AD36-D4F186C8A3D1}" type="presOf" srcId="{6D8D6E9E-00C8-4205-A274-AC12A3F63155}" destId="{078B2F28-2F4D-408A-A295-3D61648E042B}" srcOrd="0" destOrd="0" presId="urn:microsoft.com/office/officeart/2005/8/layout/hList7"/>
    <dgm:cxn modelId="{28EF5307-4B48-4053-A2A4-A419B95696B6}" type="presOf" srcId="{BD091C7C-2D4C-4A8C-BD89-7E080E52C0A2}" destId="{A849BA20-654D-410E-A5E8-C4AE257EC7B8}" srcOrd="0" destOrd="5" presId="urn:microsoft.com/office/officeart/2005/8/layout/hList7"/>
    <dgm:cxn modelId="{F5AD4D15-9DD5-42C6-A472-31F76DC3D4FF}" srcId="{13E12C8D-ECF0-468D-A099-90388B706EA8}" destId="{C62BECCE-BD41-4D5D-B732-38FFFA007B44}" srcOrd="1" destOrd="0" parTransId="{FF30660F-5A7B-49FB-9A50-BAF4AAAAFABB}" sibTransId="{6D8D6E9E-00C8-4205-A274-AC12A3F63155}"/>
    <dgm:cxn modelId="{219E8415-ECFC-4ED3-8866-1EA393147961}" srcId="{13E12C8D-ECF0-468D-A099-90388B706EA8}" destId="{1694E182-6A68-49B4-98E2-997F366BB165}" srcOrd="3" destOrd="0" parTransId="{D1992265-0FCE-455A-84FF-2CD4A78059E1}" sibTransId="{4C2BFE89-EF4A-43C8-BB8F-14684EB034CB}"/>
    <dgm:cxn modelId="{B903011A-1526-4CF0-A849-6F1535604D19}" srcId="{F28999F9-C8B0-4899-A008-7ACBDDDD5E5C}" destId="{4EAEE022-DEB8-4816-A454-EDEABD403188}" srcOrd="3" destOrd="0" parTransId="{BE5EA450-C20C-43D1-90AA-21F1A05D07D7}" sibTransId="{9A6B9177-449A-4045-967A-50736E1615E5}"/>
    <dgm:cxn modelId="{6A055B1A-29AD-4BC6-B334-FDB67E1FDDA0}" type="presOf" srcId="{1694E182-6A68-49B4-98E2-997F366BB165}" destId="{17EF1EE4-F3A6-465E-8A88-6EADC2A48D19}" srcOrd="0" destOrd="0" presId="urn:microsoft.com/office/officeart/2005/8/layout/hList7"/>
    <dgm:cxn modelId="{CAE0BA1B-A0A9-47E8-A9DB-9C17F6740433}" type="presOf" srcId="{730114D8-2F54-4D6A-9E6F-6E36E345C00D}" destId="{17EF1EE4-F3A6-465E-8A88-6EADC2A48D19}" srcOrd="0" destOrd="3" presId="urn:microsoft.com/office/officeart/2005/8/layout/hList7"/>
    <dgm:cxn modelId="{30B93F1F-BC2A-4088-9B86-000A85577195}" srcId="{13E12C8D-ECF0-468D-A099-90388B706EA8}" destId="{D2DAA8CC-615B-4402-BC75-CA9A29E788A7}" srcOrd="0" destOrd="0" parTransId="{DB19E614-BC33-4CA9-A911-94D7964A5D61}" sibTransId="{861A34C8-D415-4275-A616-C88252E0F492}"/>
    <dgm:cxn modelId="{9BFBE121-1424-4241-A105-8CB316834EB8}" type="presOf" srcId="{CA0EAC23-B41F-46C7-ADB3-C6CFD2AA1C1C}" destId="{A849BA20-654D-410E-A5E8-C4AE257EC7B8}" srcOrd="0" destOrd="1" presId="urn:microsoft.com/office/officeart/2005/8/layout/hList7"/>
    <dgm:cxn modelId="{936C8F23-EFB4-46CD-BDA9-794D855A3D44}" type="presOf" srcId="{798B38D0-4C1B-44C7-9A1F-1A5F3AF1CD60}" destId="{5E44AACA-AC2E-4BAA-8377-A93A5CCCA019}" srcOrd="0" destOrd="2" presId="urn:microsoft.com/office/officeart/2005/8/layout/hList7"/>
    <dgm:cxn modelId="{A388BD25-105F-4D5D-B0F7-FC7F983CEA8F}" type="presOf" srcId="{1B487B30-A3C6-4ADA-AD9B-D0791AA7C94E}" destId="{17EF1EE4-F3A6-465E-8A88-6EADC2A48D19}" srcOrd="0" destOrd="2" presId="urn:microsoft.com/office/officeart/2005/8/layout/hList7"/>
    <dgm:cxn modelId="{741AFE2D-33AC-47C4-86FF-D72ED9885128}" srcId="{13E12C8D-ECF0-468D-A099-90388B706EA8}" destId="{F28999F9-C8B0-4899-A008-7ACBDDDD5E5C}" srcOrd="2" destOrd="0" parTransId="{1CE522BF-9FB6-4814-AD7A-C96540D72BBA}" sibTransId="{4CB1C17A-FBF2-49D0-B4CC-00BC808735B3}"/>
    <dgm:cxn modelId="{69B48B33-6344-4917-B1A2-A83EFBDFF166}" type="presOf" srcId="{D2DAA8CC-615B-4402-BC75-CA9A29E788A7}" destId="{5E44AACA-AC2E-4BAA-8377-A93A5CCCA019}" srcOrd="0" destOrd="0" presId="urn:microsoft.com/office/officeart/2005/8/layout/hList7"/>
    <dgm:cxn modelId="{8051FC34-992C-4E30-8370-EC928D5B383B}" srcId="{F28999F9-C8B0-4899-A008-7ACBDDDD5E5C}" destId="{D680CDE7-7AD6-46A0-ACC3-59A944519315}" srcOrd="2" destOrd="0" parTransId="{D6C96313-8378-40A3-88CA-4A259CC28D2F}" sibTransId="{7E0BD5E7-A6D2-4B4B-9B78-95F9AA20E9AB}"/>
    <dgm:cxn modelId="{6500073B-264A-4505-99B3-26ADF95D209E}" type="presOf" srcId="{C78C40B9-CE77-43C4-BCE6-D93FA00182A1}" destId="{A849BA20-654D-410E-A5E8-C4AE257EC7B8}" srcOrd="0" destOrd="3" presId="urn:microsoft.com/office/officeart/2005/8/layout/hList7"/>
    <dgm:cxn modelId="{5DCB993D-EEF4-40AA-B804-AF247966E4F1}" srcId="{C62BECCE-BD41-4D5D-B732-38FFFA007B44}" destId="{F67DCF82-A5E1-4860-8826-295A74E35880}" srcOrd="3" destOrd="0" parTransId="{30CD3331-7612-48B7-8101-F9BBB7D784DF}" sibTransId="{B4A2B0BB-C479-4733-8301-00931C7FE5E8}"/>
    <dgm:cxn modelId="{F1DA353F-9A46-4FA6-BE3B-23D7901CE35A}" type="presOf" srcId="{0E83F22C-C83B-4307-890E-735A3E1329E8}" destId="{0DB2A0DA-8D0F-4A00-8F0F-C017417A173A}" srcOrd="0" destOrd="5" presId="urn:microsoft.com/office/officeart/2005/8/layout/hList7"/>
    <dgm:cxn modelId="{3E97F540-E852-4C0D-87B0-F8ED7E6761B1}" srcId="{F28999F9-C8B0-4899-A008-7ACBDDDD5E5C}" destId="{0E83F22C-C83B-4307-890E-735A3E1329E8}" srcOrd="4" destOrd="0" parTransId="{71159CF8-0349-46CD-BA6E-D836F42EAC4E}" sibTransId="{381973B1-59E2-44B8-A44F-4BD87B2C07DC}"/>
    <dgm:cxn modelId="{90DBC060-0CD6-40EB-AD23-CECA343B01D2}" type="presOf" srcId="{1B487B30-A3C6-4ADA-AD9B-D0791AA7C94E}" destId="{79A4FA7B-A8CC-425A-9BC0-D4EDA851026E}" srcOrd="1" destOrd="2" presId="urn:microsoft.com/office/officeart/2005/8/layout/hList7"/>
    <dgm:cxn modelId="{236F9762-048B-44B8-9A78-EFC6F9D7AACC}" type="presOf" srcId="{C62BECCE-BD41-4D5D-B732-38FFFA007B44}" destId="{CFA469B3-BB02-4DFB-A599-B8447E7249E7}" srcOrd="1" destOrd="0" presId="urn:microsoft.com/office/officeart/2005/8/layout/hList7"/>
    <dgm:cxn modelId="{FB4BAC46-C3C9-47E7-AB5E-AD2F90602AB4}" type="presOf" srcId="{7D6F6F49-008E-49E4-B178-90652228CB0E}" destId="{0DB2A0DA-8D0F-4A00-8F0F-C017417A173A}" srcOrd="0" destOrd="1" presId="urn:microsoft.com/office/officeart/2005/8/layout/hList7"/>
    <dgm:cxn modelId="{7FE08868-290F-4F41-81BC-BDA014E29542}" type="presOf" srcId="{F8368EFA-9638-4276-967E-5269CC85A715}" destId="{0DB2A0DA-8D0F-4A00-8F0F-C017417A173A}" srcOrd="0" destOrd="6" presId="urn:microsoft.com/office/officeart/2005/8/layout/hList7"/>
    <dgm:cxn modelId="{43AC6369-2A09-41C0-98FE-92469EEAEE2A}" type="presOf" srcId="{C78C40B9-CE77-43C4-BCE6-D93FA00182A1}" destId="{CFA469B3-BB02-4DFB-A599-B8447E7249E7}" srcOrd="1" destOrd="3" presId="urn:microsoft.com/office/officeart/2005/8/layout/hList7"/>
    <dgm:cxn modelId="{6AFA8569-9E14-46E9-B8E2-ED9EA72F2A71}" srcId="{C62BECCE-BD41-4D5D-B732-38FFFA007B44}" destId="{BD091C7C-2D4C-4A8C-BD89-7E080E52C0A2}" srcOrd="4" destOrd="0" parTransId="{1820E5CC-CB7B-4388-AFDA-66C5F3AA06F9}" sibTransId="{CF10BACF-40FF-4AD1-861C-897C2FE9F260}"/>
    <dgm:cxn modelId="{595BB06B-8FB5-448A-A676-ACA20305C233}" type="presOf" srcId="{CA0EAC23-B41F-46C7-ADB3-C6CFD2AA1C1C}" destId="{CFA469B3-BB02-4DFB-A599-B8447E7249E7}" srcOrd="1" destOrd="1" presId="urn:microsoft.com/office/officeart/2005/8/layout/hList7"/>
    <dgm:cxn modelId="{D6C2554D-BA34-46E2-A4E8-3CEAC879BC5C}" type="presOf" srcId="{4EAEE022-DEB8-4816-A454-EDEABD403188}" destId="{0DB2A0DA-8D0F-4A00-8F0F-C017417A173A}" srcOrd="0" destOrd="4" presId="urn:microsoft.com/office/officeart/2005/8/layout/hList7"/>
    <dgm:cxn modelId="{7C38324E-7AB5-462F-88D4-95D4E4A0869B}" type="presOf" srcId="{D680CDE7-7AD6-46A0-ACC3-59A944519315}" destId="{34255CBC-1C8F-40C0-9A5B-AC13EA6A69A9}" srcOrd="1" destOrd="3" presId="urn:microsoft.com/office/officeart/2005/8/layout/hList7"/>
    <dgm:cxn modelId="{5053A56E-240C-49E2-8D85-9B19352DF418}" type="presOf" srcId="{8775E1ED-8CD1-4FF9-87BE-19C41D7B37F8}" destId="{79A4FA7B-A8CC-425A-9BC0-D4EDA851026E}" srcOrd="1" destOrd="1" presId="urn:microsoft.com/office/officeart/2005/8/layout/hList7"/>
    <dgm:cxn modelId="{919FD36E-BCCD-4CE9-BB8D-DF395442DA59}" type="presOf" srcId="{13E12C8D-ECF0-468D-A099-90388B706EA8}" destId="{142438C7-E285-436E-845A-2C6BDFD031C4}" srcOrd="0" destOrd="0" presId="urn:microsoft.com/office/officeart/2005/8/layout/hList7"/>
    <dgm:cxn modelId="{99A7D56F-AE47-422A-A8AC-CB2756E09A90}" type="presOf" srcId="{C62BECCE-BD41-4D5D-B732-38FFFA007B44}" destId="{A849BA20-654D-410E-A5E8-C4AE257EC7B8}" srcOrd="0" destOrd="0" presId="urn:microsoft.com/office/officeart/2005/8/layout/hList7"/>
    <dgm:cxn modelId="{C77B5550-199C-41A2-8444-9486B0B81166}" type="presOf" srcId="{BD091C7C-2D4C-4A8C-BD89-7E080E52C0A2}" destId="{CFA469B3-BB02-4DFB-A599-B8447E7249E7}" srcOrd="1" destOrd="5" presId="urn:microsoft.com/office/officeart/2005/8/layout/hList7"/>
    <dgm:cxn modelId="{8A3DBE71-1FC1-42CA-82C6-B21B5D733994}" type="presOf" srcId="{D680CDE7-7AD6-46A0-ACC3-59A944519315}" destId="{0DB2A0DA-8D0F-4A00-8F0F-C017417A173A}" srcOrd="0" destOrd="3" presId="urn:microsoft.com/office/officeart/2005/8/layout/hList7"/>
    <dgm:cxn modelId="{C915EE72-4C11-433D-8432-956FAB79A2BE}" type="presOf" srcId="{861A34C8-D415-4275-A616-C88252E0F492}" destId="{8A04FB94-57A3-4712-94BB-8ECE01634CC2}" srcOrd="0" destOrd="0" presId="urn:microsoft.com/office/officeart/2005/8/layout/hList7"/>
    <dgm:cxn modelId="{9CDD0073-D648-48EB-8152-B2826B0C0FDA}" srcId="{1694E182-6A68-49B4-98E2-997F366BB165}" destId="{1B487B30-A3C6-4ADA-AD9B-D0791AA7C94E}" srcOrd="1" destOrd="0" parTransId="{647E854C-0113-4745-81A4-211C2C8BAAD0}" sibTransId="{83C0BD7C-BB36-40F1-B155-9575C03F7F51}"/>
    <dgm:cxn modelId="{C25CBD54-9C52-4E44-B0E3-4ADA5DBB9EFB}" type="presOf" srcId="{E8257B4E-F5B4-468C-B682-35E561964284}" destId="{0DB2A0DA-8D0F-4A00-8F0F-C017417A173A}" srcOrd="0" destOrd="2" presId="urn:microsoft.com/office/officeart/2005/8/layout/hList7"/>
    <dgm:cxn modelId="{CD0F5877-9B72-48BC-990D-CD8C1F192E17}" type="presOf" srcId="{F28999F9-C8B0-4899-A008-7ACBDDDD5E5C}" destId="{34255CBC-1C8F-40C0-9A5B-AC13EA6A69A9}" srcOrd="1" destOrd="0" presId="urn:microsoft.com/office/officeart/2005/8/layout/hList7"/>
    <dgm:cxn modelId="{710CBE77-0039-4AD6-8903-69FA71B7A935}" type="presOf" srcId="{D2DAA8CC-615B-4402-BC75-CA9A29E788A7}" destId="{65DBC444-C9CE-439F-8622-60CD2C46002B}" srcOrd="1" destOrd="0" presId="urn:microsoft.com/office/officeart/2005/8/layout/hList7"/>
    <dgm:cxn modelId="{C161C978-68F0-4E75-AA04-15F59D9C373A}" type="presOf" srcId="{F28999F9-C8B0-4899-A008-7ACBDDDD5E5C}" destId="{0DB2A0DA-8D0F-4A00-8F0F-C017417A173A}" srcOrd="0" destOrd="0" presId="urn:microsoft.com/office/officeart/2005/8/layout/hList7"/>
    <dgm:cxn modelId="{18F8577A-E221-4988-B168-3650E4814BFF}" type="presOf" srcId="{56A36799-AD1A-48DF-AD82-E66C93E22357}" destId="{A849BA20-654D-410E-A5E8-C4AE257EC7B8}" srcOrd="0" destOrd="2" presId="urn:microsoft.com/office/officeart/2005/8/layout/hList7"/>
    <dgm:cxn modelId="{94B0757C-6F20-47AF-978E-E10A73158AEF}" type="presOf" srcId="{1694E182-6A68-49B4-98E2-997F366BB165}" destId="{79A4FA7B-A8CC-425A-9BC0-D4EDA851026E}" srcOrd="1" destOrd="0" presId="urn:microsoft.com/office/officeart/2005/8/layout/hList7"/>
    <dgm:cxn modelId="{CD3A017E-F72B-4CE3-A3E2-EBBBA63F7B23}" type="presOf" srcId="{F67DCF82-A5E1-4860-8826-295A74E35880}" destId="{A849BA20-654D-410E-A5E8-C4AE257EC7B8}" srcOrd="0" destOrd="4" presId="urn:microsoft.com/office/officeart/2005/8/layout/hList7"/>
    <dgm:cxn modelId="{D5388A82-8C3E-4436-A3A5-807FE7159B50}" type="presOf" srcId="{7D6F6F49-008E-49E4-B178-90652228CB0E}" destId="{34255CBC-1C8F-40C0-9A5B-AC13EA6A69A9}" srcOrd="1" destOrd="1" presId="urn:microsoft.com/office/officeart/2005/8/layout/hList7"/>
    <dgm:cxn modelId="{F54DBE83-C793-4223-A8D4-053439BE7DB6}" type="presOf" srcId="{4CB1C17A-FBF2-49D0-B4CC-00BC808735B3}" destId="{22A618B3-B31E-4B68-9B22-0124DD92543F}" srcOrd="0" destOrd="0" presId="urn:microsoft.com/office/officeart/2005/8/layout/hList7"/>
    <dgm:cxn modelId="{7DE2768A-C40D-4B43-8D39-B2EAB6A70FD6}" type="presOf" srcId="{56A36799-AD1A-48DF-AD82-E66C93E22357}" destId="{CFA469B3-BB02-4DFB-A599-B8447E7249E7}" srcOrd="1" destOrd="2" presId="urn:microsoft.com/office/officeart/2005/8/layout/hList7"/>
    <dgm:cxn modelId="{A28CFE8E-92C7-4DF3-A1AA-9A4523B7177F}" srcId="{C62BECCE-BD41-4D5D-B732-38FFFA007B44}" destId="{CA0EAC23-B41F-46C7-ADB3-C6CFD2AA1C1C}" srcOrd="0" destOrd="0" parTransId="{4E7BDBE6-E5FC-4AA0-AF82-666E9D33008D}" sibTransId="{86C32966-5CE2-4872-A7C2-A70E95E5E2CC}"/>
    <dgm:cxn modelId="{E08C6B91-538A-4B56-93E4-B52722C373C1}" srcId="{1694E182-6A68-49B4-98E2-997F366BB165}" destId="{730114D8-2F54-4D6A-9E6F-6E36E345C00D}" srcOrd="2" destOrd="0" parTransId="{CC3DD505-2007-4664-A5E6-52D9011DA79B}" sibTransId="{BEA25279-BF6D-4E8C-B04B-51014AFFB412}"/>
    <dgm:cxn modelId="{C67D4F94-5C6F-4131-901F-8F4E6FC23BA0}" type="presOf" srcId="{8775E1ED-8CD1-4FF9-87BE-19C41D7B37F8}" destId="{17EF1EE4-F3A6-465E-8A88-6EADC2A48D19}" srcOrd="0" destOrd="1" presId="urn:microsoft.com/office/officeart/2005/8/layout/hList7"/>
    <dgm:cxn modelId="{6F0E799D-BFB9-4244-A6F1-476D4F74B4E7}" type="presOf" srcId="{4EAEE022-DEB8-4816-A454-EDEABD403188}" destId="{34255CBC-1C8F-40C0-9A5B-AC13EA6A69A9}" srcOrd="1" destOrd="4" presId="urn:microsoft.com/office/officeart/2005/8/layout/hList7"/>
    <dgm:cxn modelId="{54ACD4A1-E59D-4245-9F18-7B778B0493C6}" type="presOf" srcId="{730114D8-2F54-4D6A-9E6F-6E36E345C00D}" destId="{79A4FA7B-A8CC-425A-9BC0-D4EDA851026E}" srcOrd="1" destOrd="3" presId="urn:microsoft.com/office/officeart/2005/8/layout/hList7"/>
    <dgm:cxn modelId="{AFC542A8-BC3B-471F-B267-F32BE642517E}" srcId="{C62BECCE-BD41-4D5D-B732-38FFFA007B44}" destId="{56A36799-AD1A-48DF-AD82-E66C93E22357}" srcOrd="1" destOrd="0" parTransId="{9128A962-DC9E-4A06-B32E-8BC0C3BBEDCB}" sibTransId="{4CBD198E-8450-4AAF-8C54-73C9E988EE7D}"/>
    <dgm:cxn modelId="{7C14D6A9-DD15-4AB3-9264-E0E679971C59}" srcId="{F28999F9-C8B0-4899-A008-7ACBDDDD5E5C}" destId="{F8368EFA-9638-4276-967E-5269CC85A715}" srcOrd="5" destOrd="0" parTransId="{A7963F27-6A80-4B33-B480-3A0606DE4D70}" sibTransId="{F7E2E3CF-F8F7-46F5-8C67-3AEFF5F0705B}"/>
    <dgm:cxn modelId="{D5BC47B4-763D-40DB-A86D-4C00A8CBB061}" srcId="{D2DAA8CC-615B-4402-BC75-CA9A29E788A7}" destId="{8FF55067-13D5-45B8-B817-2D8E525E9FE9}" srcOrd="0" destOrd="0" parTransId="{314AE02C-4BDE-430A-827F-72A655203C00}" sibTransId="{C01F03EF-9DEA-4ECF-BBD1-52602E180F20}"/>
    <dgm:cxn modelId="{DF29B2BE-47A8-4811-A56A-613B3C7E8C48}" type="presOf" srcId="{8FF55067-13D5-45B8-B817-2D8E525E9FE9}" destId="{65DBC444-C9CE-439F-8622-60CD2C46002B}" srcOrd="1" destOrd="1" presId="urn:microsoft.com/office/officeart/2005/8/layout/hList7"/>
    <dgm:cxn modelId="{0FF805C4-3D00-40EB-851C-CCDEF2055C06}" type="presOf" srcId="{F67DCF82-A5E1-4860-8826-295A74E35880}" destId="{CFA469B3-BB02-4DFB-A599-B8447E7249E7}" srcOrd="1" destOrd="4" presId="urn:microsoft.com/office/officeart/2005/8/layout/hList7"/>
    <dgm:cxn modelId="{A0608CD3-36E5-48AA-A9E9-86751806073E}" srcId="{1694E182-6A68-49B4-98E2-997F366BB165}" destId="{8775E1ED-8CD1-4FF9-87BE-19C41D7B37F8}" srcOrd="0" destOrd="0" parTransId="{0B68CFD5-C60C-4FB6-A074-AFB9085DC59A}" sibTransId="{B56A0A5F-617D-45A7-9DBE-E6FD3D3A4D96}"/>
    <dgm:cxn modelId="{DE1413DA-6664-4270-970B-4DA8BEBD4AC8}" srcId="{D2DAA8CC-615B-4402-BC75-CA9A29E788A7}" destId="{798B38D0-4C1B-44C7-9A1F-1A5F3AF1CD60}" srcOrd="1" destOrd="0" parTransId="{8CF3DF54-3DCF-470E-BB0B-149BA1CD79F0}" sibTransId="{8485652F-D5A1-4A34-8549-82B2E9FCF6A1}"/>
    <dgm:cxn modelId="{F1A283DC-F47D-4810-8998-D929E6742766}" srcId="{C62BECCE-BD41-4D5D-B732-38FFFA007B44}" destId="{C78C40B9-CE77-43C4-BCE6-D93FA00182A1}" srcOrd="2" destOrd="0" parTransId="{C5EC68D0-0739-4BD0-8344-3AAECFC1C862}" sibTransId="{3CEDA141-090E-4D76-9F6C-86B793D491AD}"/>
    <dgm:cxn modelId="{BC0D5CE1-C4AA-48A0-8288-F3034623D8A2}" type="presOf" srcId="{8FF55067-13D5-45B8-B817-2D8E525E9FE9}" destId="{5E44AACA-AC2E-4BAA-8377-A93A5CCCA019}" srcOrd="0" destOrd="1" presId="urn:microsoft.com/office/officeart/2005/8/layout/hList7"/>
    <dgm:cxn modelId="{FD558BE3-49B1-43D6-9327-FA8097797260}" srcId="{F28999F9-C8B0-4899-A008-7ACBDDDD5E5C}" destId="{7D6F6F49-008E-49E4-B178-90652228CB0E}" srcOrd="0" destOrd="0" parTransId="{122E04D9-DD18-404B-987B-18615EA2F43B}" sibTransId="{0047BA48-E74D-4862-BB06-18423B014454}"/>
    <dgm:cxn modelId="{C53372EB-CD54-4C71-8A60-C46E3883D0E9}" type="presOf" srcId="{0E83F22C-C83B-4307-890E-735A3E1329E8}" destId="{34255CBC-1C8F-40C0-9A5B-AC13EA6A69A9}" srcOrd="1" destOrd="5" presId="urn:microsoft.com/office/officeart/2005/8/layout/hList7"/>
    <dgm:cxn modelId="{258870EF-7780-44DD-8352-391E518599D7}" type="presOf" srcId="{E8257B4E-F5B4-468C-B682-35E561964284}" destId="{34255CBC-1C8F-40C0-9A5B-AC13EA6A69A9}" srcOrd="1" destOrd="2" presId="urn:microsoft.com/office/officeart/2005/8/layout/hList7"/>
    <dgm:cxn modelId="{CF747DF5-D4A1-40EE-B275-686E43669D93}" type="presOf" srcId="{798B38D0-4C1B-44C7-9A1F-1A5F3AF1CD60}" destId="{65DBC444-C9CE-439F-8622-60CD2C46002B}" srcOrd="1" destOrd="2" presId="urn:microsoft.com/office/officeart/2005/8/layout/hList7"/>
    <dgm:cxn modelId="{9BA8F3F8-A6C1-4353-8C09-B619A614ED51}" type="presOf" srcId="{F8368EFA-9638-4276-967E-5269CC85A715}" destId="{34255CBC-1C8F-40C0-9A5B-AC13EA6A69A9}" srcOrd="1" destOrd="6" presId="urn:microsoft.com/office/officeart/2005/8/layout/hList7"/>
    <dgm:cxn modelId="{BAA58BFC-8F9B-476B-9199-735738E4A3D9}" srcId="{F28999F9-C8B0-4899-A008-7ACBDDDD5E5C}" destId="{E8257B4E-F5B4-468C-B682-35E561964284}" srcOrd="1" destOrd="0" parTransId="{8A33C4B1-EF90-49FA-AEDC-3F17F0792680}" sibTransId="{D85D5F1C-6854-444F-83D1-D3D36160E30D}"/>
    <dgm:cxn modelId="{59DEA81E-9DB6-49FB-9354-1F254142417B}" type="presParOf" srcId="{142438C7-E285-436E-845A-2C6BDFD031C4}" destId="{0D52C0CE-C6D5-4DC3-AB1A-5476ABD7A959}" srcOrd="0" destOrd="0" presId="urn:microsoft.com/office/officeart/2005/8/layout/hList7"/>
    <dgm:cxn modelId="{FF7D8963-455C-474A-A88C-F2F7BE7DDD00}" type="presParOf" srcId="{142438C7-E285-436E-845A-2C6BDFD031C4}" destId="{EF5CAF8D-8977-4763-8011-EEB5456D14F3}" srcOrd="1" destOrd="0" presId="urn:microsoft.com/office/officeart/2005/8/layout/hList7"/>
    <dgm:cxn modelId="{CBBE8C40-48BB-474A-8712-F421B36AAAD6}" type="presParOf" srcId="{EF5CAF8D-8977-4763-8011-EEB5456D14F3}" destId="{31267DA6-B895-47BD-B258-3DE57768766C}" srcOrd="0" destOrd="0" presId="urn:microsoft.com/office/officeart/2005/8/layout/hList7"/>
    <dgm:cxn modelId="{ECFC4EEA-5358-45BA-A44F-A27CE4FC36C5}" type="presParOf" srcId="{31267DA6-B895-47BD-B258-3DE57768766C}" destId="{5E44AACA-AC2E-4BAA-8377-A93A5CCCA019}" srcOrd="0" destOrd="0" presId="urn:microsoft.com/office/officeart/2005/8/layout/hList7"/>
    <dgm:cxn modelId="{E4A2F00F-2B2D-459D-BDA5-9BB0D74102A9}" type="presParOf" srcId="{31267DA6-B895-47BD-B258-3DE57768766C}" destId="{65DBC444-C9CE-439F-8622-60CD2C46002B}" srcOrd="1" destOrd="0" presId="urn:microsoft.com/office/officeart/2005/8/layout/hList7"/>
    <dgm:cxn modelId="{37E09CFE-F638-4EAC-A293-69A152F04ACA}" type="presParOf" srcId="{31267DA6-B895-47BD-B258-3DE57768766C}" destId="{F1ADEA93-05AC-4C5D-B91F-D89FC5D53B86}" srcOrd="2" destOrd="0" presId="urn:microsoft.com/office/officeart/2005/8/layout/hList7"/>
    <dgm:cxn modelId="{D6187A80-5B4B-4145-B666-132860B1804C}" type="presParOf" srcId="{31267DA6-B895-47BD-B258-3DE57768766C}" destId="{210B2015-EFC9-4D28-8D2D-79316F4FC420}" srcOrd="3" destOrd="0" presId="urn:microsoft.com/office/officeart/2005/8/layout/hList7"/>
    <dgm:cxn modelId="{04E1C6DE-0291-4033-AEA5-2A7FEE0935F9}" type="presParOf" srcId="{EF5CAF8D-8977-4763-8011-EEB5456D14F3}" destId="{8A04FB94-57A3-4712-94BB-8ECE01634CC2}" srcOrd="1" destOrd="0" presId="urn:microsoft.com/office/officeart/2005/8/layout/hList7"/>
    <dgm:cxn modelId="{74230D4C-5C8F-4A0B-B98B-AC5A7383BB18}" type="presParOf" srcId="{EF5CAF8D-8977-4763-8011-EEB5456D14F3}" destId="{CCC57144-E08B-4894-9E90-E1F8D63F778D}" srcOrd="2" destOrd="0" presId="urn:microsoft.com/office/officeart/2005/8/layout/hList7"/>
    <dgm:cxn modelId="{B737C18D-2D0E-4A9F-BBF8-C88B47318260}" type="presParOf" srcId="{CCC57144-E08B-4894-9E90-E1F8D63F778D}" destId="{A849BA20-654D-410E-A5E8-C4AE257EC7B8}" srcOrd="0" destOrd="0" presId="urn:microsoft.com/office/officeart/2005/8/layout/hList7"/>
    <dgm:cxn modelId="{3024B4C5-625F-4544-ABBF-02F6F293DAFC}" type="presParOf" srcId="{CCC57144-E08B-4894-9E90-E1F8D63F778D}" destId="{CFA469B3-BB02-4DFB-A599-B8447E7249E7}" srcOrd="1" destOrd="0" presId="urn:microsoft.com/office/officeart/2005/8/layout/hList7"/>
    <dgm:cxn modelId="{FED145BD-73D5-41C3-8E32-5F698DC4549E}" type="presParOf" srcId="{CCC57144-E08B-4894-9E90-E1F8D63F778D}" destId="{A7C21E31-D993-497D-881E-D075376DE467}" srcOrd="2" destOrd="0" presId="urn:microsoft.com/office/officeart/2005/8/layout/hList7"/>
    <dgm:cxn modelId="{12104F43-4260-4ACC-9343-B419D53BDD37}" type="presParOf" srcId="{CCC57144-E08B-4894-9E90-E1F8D63F778D}" destId="{484A2EE6-69AE-4FE3-B0DC-BEDE4DAD513A}" srcOrd="3" destOrd="0" presId="urn:microsoft.com/office/officeart/2005/8/layout/hList7"/>
    <dgm:cxn modelId="{9F8A04F6-7EC8-4D4A-A9C2-94282C3FA1FF}" type="presParOf" srcId="{EF5CAF8D-8977-4763-8011-EEB5456D14F3}" destId="{078B2F28-2F4D-408A-A295-3D61648E042B}" srcOrd="3" destOrd="0" presId="urn:microsoft.com/office/officeart/2005/8/layout/hList7"/>
    <dgm:cxn modelId="{8E160C75-6E3C-409A-B5D4-974561CF8340}" type="presParOf" srcId="{EF5CAF8D-8977-4763-8011-EEB5456D14F3}" destId="{8E326920-8191-4AD8-B22E-3D6A4FB92F06}" srcOrd="4" destOrd="0" presId="urn:microsoft.com/office/officeart/2005/8/layout/hList7"/>
    <dgm:cxn modelId="{08F78C01-B2B3-4A44-A920-029FB4DCB263}" type="presParOf" srcId="{8E326920-8191-4AD8-B22E-3D6A4FB92F06}" destId="{0DB2A0DA-8D0F-4A00-8F0F-C017417A173A}" srcOrd="0" destOrd="0" presId="urn:microsoft.com/office/officeart/2005/8/layout/hList7"/>
    <dgm:cxn modelId="{45409BB8-7026-473A-B5B0-ED2CC51175C0}" type="presParOf" srcId="{8E326920-8191-4AD8-B22E-3D6A4FB92F06}" destId="{34255CBC-1C8F-40C0-9A5B-AC13EA6A69A9}" srcOrd="1" destOrd="0" presId="urn:microsoft.com/office/officeart/2005/8/layout/hList7"/>
    <dgm:cxn modelId="{22695B14-C735-4B29-8087-32F3A5A094A0}" type="presParOf" srcId="{8E326920-8191-4AD8-B22E-3D6A4FB92F06}" destId="{D5607971-2A47-4587-9F9F-27FDE28C6130}" srcOrd="2" destOrd="0" presId="urn:microsoft.com/office/officeart/2005/8/layout/hList7"/>
    <dgm:cxn modelId="{D40A3D9E-2BBA-42F4-8518-A4548C8890A8}" type="presParOf" srcId="{8E326920-8191-4AD8-B22E-3D6A4FB92F06}" destId="{709000ED-06C2-4A7A-A780-186CDC55D99C}" srcOrd="3" destOrd="0" presId="urn:microsoft.com/office/officeart/2005/8/layout/hList7"/>
    <dgm:cxn modelId="{E2EDC6DB-4B11-40CD-B206-6B67431FEE14}" type="presParOf" srcId="{EF5CAF8D-8977-4763-8011-EEB5456D14F3}" destId="{22A618B3-B31E-4B68-9B22-0124DD92543F}" srcOrd="5" destOrd="0" presId="urn:microsoft.com/office/officeart/2005/8/layout/hList7"/>
    <dgm:cxn modelId="{0B51CF61-F5D4-4ECC-AB75-30A692E19573}" type="presParOf" srcId="{EF5CAF8D-8977-4763-8011-EEB5456D14F3}" destId="{5E84A068-FD69-45D9-B26A-E28014EE699A}" srcOrd="6" destOrd="0" presId="urn:microsoft.com/office/officeart/2005/8/layout/hList7"/>
    <dgm:cxn modelId="{B37A8FF4-E00D-46EB-9077-E3F822871B13}" type="presParOf" srcId="{5E84A068-FD69-45D9-B26A-E28014EE699A}" destId="{17EF1EE4-F3A6-465E-8A88-6EADC2A48D19}" srcOrd="0" destOrd="0" presId="urn:microsoft.com/office/officeart/2005/8/layout/hList7"/>
    <dgm:cxn modelId="{2AD14A51-9EAF-45C7-A229-A4BA90550AA8}" type="presParOf" srcId="{5E84A068-FD69-45D9-B26A-E28014EE699A}" destId="{79A4FA7B-A8CC-425A-9BC0-D4EDA851026E}" srcOrd="1" destOrd="0" presId="urn:microsoft.com/office/officeart/2005/8/layout/hList7"/>
    <dgm:cxn modelId="{F9B9CE37-16B2-47FF-814A-CA23068E63C5}" type="presParOf" srcId="{5E84A068-FD69-45D9-B26A-E28014EE699A}" destId="{E80DD4D6-2635-4BF5-A252-A616E60EC1D1}" srcOrd="2" destOrd="0" presId="urn:microsoft.com/office/officeart/2005/8/layout/hList7"/>
    <dgm:cxn modelId="{CA67985C-044D-477B-B842-EA47B13AC8D8}" type="presParOf" srcId="{5E84A068-FD69-45D9-B26A-E28014EE699A}" destId="{06BAC0EF-3DE7-4618-A47F-95C0AE8F7A6D}"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3E12C8D-ECF0-468D-A099-90388B706EA8}" type="doc">
      <dgm:prSet loTypeId="urn:microsoft.com/office/officeart/2005/8/layout/hList7" loCatId="list" qsTypeId="urn:microsoft.com/office/officeart/2005/8/quickstyle/simple1" qsCatId="simple" csTypeId="urn:microsoft.com/office/officeart/2005/8/colors/accent5_3" csCatId="accent5" phldr="1"/>
      <dgm:spPr/>
      <dgm:t>
        <a:bodyPr/>
        <a:lstStyle/>
        <a:p>
          <a:endParaRPr lang="sv-SE"/>
        </a:p>
      </dgm:t>
    </dgm:pt>
    <dgm:pt modelId="{D2DAA8CC-615B-4402-BC75-CA9A29E788A7}">
      <dgm:prSet phldrT="[Text]" custT="1"/>
      <dgm:spPr/>
      <dgm:t>
        <a:bodyPr/>
        <a:lstStyle/>
        <a:p>
          <a:r>
            <a:rPr lang="en-US" sz="1800" dirty="0"/>
            <a:t>Generation scheme</a:t>
          </a:r>
          <a:endParaRPr lang="sv-SE" sz="1800" dirty="0"/>
        </a:p>
      </dgm:t>
    </dgm:pt>
    <dgm:pt modelId="{DB19E614-BC33-4CA9-A911-94D7964A5D61}" type="parTrans" cxnId="{30B93F1F-BC2A-4088-9B86-000A85577195}">
      <dgm:prSet/>
      <dgm:spPr/>
      <dgm:t>
        <a:bodyPr/>
        <a:lstStyle/>
        <a:p>
          <a:endParaRPr lang="sv-SE" sz="2000"/>
        </a:p>
      </dgm:t>
    </dgm:pt>
    <dgm:pt modelId="{861A34C8-D415-4275-A616-C88252E0F492}" type="sibTrans" cxnId="{30B93F1F-BC2A-4088-9B86-000A85577195}">
      <dgm:prSet/>
      <dgm:spPr/>
      <dgm:t>
        <a:bodyPr/>
        <a:lstStyle/>
        <a:p>
          <a:endParaRPr lang="sv-SE" sz="2000"/>
        </a:p>
      </dgm:t>
    </dgm:pt>
    <dgm:pt modelId="{8FF55067-13D5-45B8-B817-2D8E525E9FE9}">
      <dgm:prSet phldrT="[Text]" custT="1"/>
      <dgm:spPr/>
      <dgm:t>
        <a:bodyPr/>
        <a:lstStyle/>
        <a:p>
          <a:r>
            <a:rPr lang="en-US" sz="1400" dirty="0"/>
            <a:t>Single-shot</a:t>
          </a:r>
          <a:endParaRPr lang="sv-SE" sz="1400" dirty="0"/>
        </a:p>
      </dgm:t>
    </dgm:pt>
    <dgm:pt modelId="{314AE02C-4BDE-430A-827F-72A655203C00}" type="parTrans" cxnId="{D5BC47B4-763D-40DB-A86D-4C00A8CBB061}">
      <dgm:prSet/>
      <dgm:spPr/>
      <dgm:t>
        <a:bodyPr/>
        <a:lstStyle/>
        <a:p>
          <a:endParaRPr lang="sv-SE" sz="2000"/>
        </a:p>
      </dgm:t>
    </dgm:pt>
    <dgm:pt modelId="{C01F03EF-9DEA-4ECF-BBD1-52602E180F20}" type="sibTrans" cxnId="{D5BC47B4-763D-40DB-A86D-4C00A8CBB061}">
      <dgm:prSet/>
      <dgm:spPr/>
      <dgm:t>
        <a:bodyPr/>
        <a:lstStyle/>
        <a:p>
          <a:endParaRPr lang="sv-SE" sz="2000"/>
        </a:p>
      </dgm:t>
    </dgm:pt>
    <dgm:pt modelId="{798B38D0-4C1B-44C7-9A1F-1A5F3AF1CD60}">
      <dgm:prSet phldrT="[Text]" custT="1"/>
      <dgm:spPr/>
      <dgm:t>
        <a:bodyPr/>
        <a:lstStyle/>
        <a:p>
          <a:r>
            <a:rPr lang="en-US" sz="1400" dirty="0"/>
            <a:t>Autoregressive</a:t>
          </a:r>
          <a:endParaRPr lang="sv-SE" sz="1400" dirty="0"/>
        </a:p>
      </dgm:t>
    </dgm:pt>
    <dgm:pt modelId="{8CF3DF54-3DCF-470E-BB0B-149BA1CD79F0}" type="parTrans" cxnId="{DE1413DA-6664-4270-970B-4DA8BEBD4AC8}">
      <dgm:prSet/>
      <dgm:spPr/>
      <dgm:t>
        <a:bodyPr/>
        <a:lstStyle/>
        <a:p>
          <a:endParaRPr lang="sv-SE" sz="2000"/>
        </a:p>
      </dgm:t>
    </dgm:pt>
    <dgm:pt modelId="{8485652F-D5A1-4A34-8549-82B2E9FCF6A1}" type="sibTrans" cxnId="{DE1413DA-6664-4270-970B-4DA8BEBD4AC8}">
      <dgm:prSet/>
      <dgm:spPr/>
      <dgm:t>
        <a:bodyPr/>
        <a:lstStyle/>
        <a:p>
          <a:endParaRPr lang="sv-SE" sz="2000"/>
        </a:p>
      </dgm:t>
    </dgm:pt>
    <dgm:pt modelId="{F28999F9-C8B0-4899-A008-7ACBDDDD5E5C}">
      <dgm:prSet phldrT="[Text]" custT="1"/>
      <dgm:spPr/>
      <dgm:t>
        <a:bodyPr/>
        <a:lstStyle/>
        <a:p>
          <a:r>
            <a:rPr lang="en-US" sz="1800" dirty="0"/>
            <a:t>Deep learning architecture</a:t>
          </a:r>
          <a:endParaRPr lang="sv-SE" sz="1800" dirty="0"/>
        </a:p>
      </dgm:t>
    </dgm:pt>
    <dgm:pt modelId="{1CE522BF-9FB6-4814-AD7A-C96540D72BBA}" type="parTrans" cxnId="{741AFE2D-33AC-47C4-86FF-D72ED9885128}">
      <dgm:prSet/>
      <dgm:spPr/>
      <dgm:t>
        <a:bodyPr/>
        <a:lstStyle/>
        <a:p>
          <a:endParaRPr lang="sv-SE" sz="2000"/>
        </a:p>
      </dgm:t>
    </dgm:pt>
    <dgm:pt modelId="{4CB1C17A-FBF2-49D0-B4CC-00BC808735B3}" type="sibTrans" cxnId="{741AFE2D-33AC-47C4-86FF-D72ED9885128}">
      <dgm:prSet/>
      <dgm:spPr/>
      <dgm:t>
        <a:bodyPr/>
        <a:lstStyle/>
        <a:p>
          <a:endParaRPr lang="sv-SE" sz="2000"/>
        </a:p>
      </dgm:t>
    </dgm:pt>
    <dgm:pt modelId="{7D6F6F49-008E-49E4-B178-90652228CB0E}">
      <dgm:prSet phldrT="[Text]" custT="1"/>
      <dgm:spPr/>
      <dgm:t>
        <a:bodyPr/>
        <a:lstStyle/>
        <a:p>
          <a:r>
            <a:rPr lang="en-US" sz="1400" dirty="0"/>
            <a:t>GNNs</a:t>
          </a:r>
          <a:endParaRPr lang="sv-SE" sz="1400" dirty="0"/>
        </a:p>
      </dgm:t>
    </dgm:pt>
    <dgm:pt modelId="{122E04D9-DD18-404B-987B-18615EA2F43B}" type="parTrans" cxnId="{FD558BE3-49B1-43D6-9327-FA8097797260}">
      <dgm:prSet/>
      <dgm:spPr/>
      <dgm:t>
        <a:bodyPr/>
        <a:lstStyle/>
        <a:p>
          <a:endParaRPr lang="sv-SE" sz="2000"/>
        </a:p>
      </dgm:t>
    </dgm:pt>
    <dgm:pt modelId="{0047BA48-E74D-4862-BB06-18423B014454}" type="sibTrans" cxnId="{FD558BE3-49B1-43D6-9327-FA8097797260}">
      <dgm:prSet/>
      <dgm:spPr/>
      <dgm:t>
        <a:bodyPr/>
        <a:lstStyle/>
        <a:p>
          <a:endParaRPr lang="sv-SE" sz="2000"/>
        </a:p>
      </dgm:t>
    </dgm:pt>
    <dgm:pt modelId="{E8257B4E-F5B4-468C-B682-35E561964284}">
      <dgm:prSet phldrT="[Text]" custT="1"/>
      <dgm:spPr/>
      <dgm:t>
        <a:bodyPr/>
        <a:lstStyle/>
        <a:p>
          <a:r>
            <a:rPr lang="en-US" sz="1400" dirty="0"/>
            <a:t>RNNs</a:t>
          </a:r>
          <a:endParaRPr lang="sv-SE" sz="1400" dirty="0"/>
        </a:p>
      </dgm:t>
    </dgm:pt>
    <dgm:pt modelId="{8A33C4B1-EF90-49FA-AEDC-3F17F0792680}" type="parTrans" cxnId="{BAA58BFC-8F9B-476B-9199-735738E4A3D9}">
      <dgm:prSet/>
      <dgm:spPr/>
      <dgm:t>
        <a:bodyPr/>
        <a:lstStyle/>
        <a:p>
          <a:endParaRPr lang="sv-SE" sz="2000"/>
        </a:p>
      </dgm:t>
    </dgm:pt>
    <dgm:pt modelId="{D85D5F1C-6854-444F-83D1-D3D36160E30D}" type="sibTrans" cxnId="{BAA58BFC-8F9B-476B-9199-735738E4A3D9}">
      <dgm:prSet/>
      <dgm:spPr/>
      <dgm:t>
        <a:bodyPr/>
        <a:lstStyle/>
        <a:p>
          <a:endParaRPr lang="sv-SE" sz="2000"/>
        </a:p>
      </dgm:t>
    </dgm:pt>
    <dgm:pt modelId="{1694E182-6A68-49B4-98E2-997F366BB165}">
      <dgm:prSet phldrT="[Text]" custT="1"/>
      <dgm:spPr/>
      <dgm:t>
        <a:bodyPr/>
        <a:lstStyle/>
        <a:p>
          <a:r>
            <a:rPr lang="en-US" sz="1800" dirty="0"/>
            <a:t>Optimization algorithm</a:t>
          </a:r>
          <a:endParaRPr lang="sv-SE" sz="1800" dirty="0"/>
        </a:p>
      </dgm:t>
    </dgm:pt>
    <dgm:pt modelId="{D1992265-0FCE-455A-84FF-2CD4A78059E1}" type="parTrans" cxnId="{219E8415-ECFC-4ED3-8866-1EA393147961}">
      <dgm:prSet/>
      <dgm:spPr/>
      <dgm:t>
        <a:bodyPr/>
        <a:lstStyle/>
        <a:p>
          <a:endParaRPr lang="sv-SE" sz="2000"/>
        </a:p>
      </dgm:t>
    </dgm:pt>
    <dgm:pt modelId="{4C2BFE89-EF4A-43C8-BB8F-14684EB034CB}" type="sibTrans" cxnId="{219E8415-ECFC-4ED3-8866-1EA393147961}">
      <dgm:prSet/>
      <dgm:spPr/>
      <dgm:t>
        <a:bodyPr/>
        <a:lstStyle/>
        <a:p>
          <a:endParaRPr lang="sv-SE" sz="2000"/>
        </a:p>
      </dgm:t>
    </dgm:pt>
    <dgm:pt modelId="{8775E1ED-8CD1-4FF9-87BE-19C41D7B37F8}">
      <dgm:prSet phldrT="[Text]" custT="1"/>
      <dgm:spPr/>
      <dgm:t>
        <a:bodyPr/>
        <a:lstStyle/>
        <a:p>
          <a:r>
            <a:rPr lang="en-US" sz="1400" dirty="0"/>
            <a:t>Reinforcement learning</a:t>
          </a:r>
          <a:endParaRPr lang="sv-SE" sz="1400" dirty="0"/>
        </a:p>
      </dgm:t>
    </dgm:pt>
    <dgm:pt modelId="{0B68CFD5-C60C-4FB6-A074-AFB9085DC59A}" type="parTrans" cxnId="{A0608CD3-36E5-48AA-A9E9-86751806073E}">
      <dgm:prSet/>
      <dgm:spPr/>
      <dgm:t>
        <a:bodyPr/>
        <a:lstStyle/>
        <a:p>
          <a:endParaRPr lang="sv-SE" sz="2000"/>
        </a:p>
      </dgm:t>
    </dgm:pt>
    <dgm:pt modelId="{B56A0A5F-617D-45A7-9DBE-E6FD3D3A4D96}" type="sibTrans" cxnId="{A0608CD3-36E5-48AA-A9E9-86751806073E}">
      <dgm:prSet/>
      <dgm:spPr/>
      <dgm:t>
        <a:bodyPr/>
        <a:lstStyle/>
        <a:p>
          <a:endParaRPr lang="sv-SE" sz="2000"/>
        </a:p>
      </dgm:t>
    </dgm:pt>
    <dgm:pt modelId="{1B487B30-A3C6-4ADA-AD9B-D0791AA7C94E}">
      <dgm:prSet phldrT="[Text]" custT="1"/>
      <dgm:spPr/>
      <dgm:t>
        <a:bodyPr/>
        <a:lstStyle/>
        <a:p>
          <a:r>
            <a:rPr lang="en-US" sz="1400" dirty="0"/>
            <a:t>Genetic algorithm</a:t>
          </a:r>
          <a:endParaRPr lang="sv-SE" sz="1400" dirty="0"/>
        </a:p>
      </dgm:t>
    </dgm:pt>
    <dgm:pt modelId="{647E854C-0113-4745-81A4-211C2C8BAAD0}" type="parTrans" cxnId="{9CDD0073-D648-48EB-8152-B2826B0C0FDA}">
      <dgm:prSet/>
      <dgm:spPr/>
      <dgm:t>
        <a:bodyPr/>
        <a:lstStyle/>
        <a:p>
          <a:endParaRPr lang="sv-SE" sz="2000"/>
        </a:p>
      </dgm:t>
    </dgm:pt>
    <dgm:pt modelId="{83C0BD7C-BB36-40F1-B155-9575C03F7F51}" type="sibTrans" cxnId="{9CDD0073-D648-48EB-8152-B2826B0C0FDA}">
      <dgm:prSet/>
      <dgm:spPr/>
      <dgm:t>
        <a:bodyPr/>
        <a:lstStyle/>
        <a:p>
          <a:endParaRPr lang="sv-SE" sz="2000"/>
        </a:p>
      </dgm:t>
    </dgm:pt>
    <dgm:pt modelId="{C62BECCE-BD41-4D5D-B732-38FFFA007B44}">
      <dgm:prSet phldrT="[Text]" custT="1"/>
      <dgm:spPr/>
      <dgm:t>
        <a:bodyPr/>
        <a:lstStyle/>
        <a:p>
          <a:r>
            <a:rPr lang="en-US" sz="1800" dirty="0"/>
            <a:t>Molecular representation</a:t>
          </a:r>
          <a:endParaRPr lang="sv-SE" sz="1800" dirty="0"/>
        </a:p>
      </dgm:t>
    </dgm:pt>
    <dgm:pt modelId="{FF30660F-5A7B-49FB-9A50-BAF4AAAAFABB}" type="parTrans" cxnId="{F5AD4D15-9DD5-42C6-A472-31F76DC3D4FF}">
      <dgm:prSet/>
      <dgm:spPr/>
      <dgm:t>
        <a:bodyPr/>
        <a:lstStyle/>
        <a:p>
          <a:endParaRPr lang="sv-SE" sz="2000"/>
        </a:p>
      </dgm:t>
    </dgm:pt>
    <dgm:pt modelId="{6D8D6E9E-00C8-4205-A274-AC12A3F63155}" type="sibTrans" cxnId="{F5AD4D15-9DD5-42C6-A472-31F76DC3D4FF}">
      <dgm:prSet/>
      <dgm:spPr/>
      <dgm:t>
        <a:bodyPr/>
        <a:lstStyle/>
        <a:p>
          <a:endParaRPr lang="sv-SE" sz="2000"/>
        </a:p>
      </dgm:t>
    </dgm:pt>
    <dgm:pt modelId="{D680CDE7-7AD6-46A0-ACC3-59A944519315}">
      <dgm:prSet phldrT="[Text]" custT="1"/>
      <dgm:spPr/>
      <dgm:t>
        <a:bodyPr/>
        <a:lstStyle/>
        <a:p>
          <a:r>
            <a:rPr lang="en-US" sz="1400" dirty="0"/>
            <a:t>VAEs</a:t>
          </a:r>
          <a:endParaRPr lang="sv-SE" sz="1400" dirty="0"/>
        </a:p>
      </dgm:t>
    </dgm:pt>
    <dgm:pt modelId="{D6C96313-8378-40A3-88CA-4A259CC28D2F}" type="parTrans" cxnId="{8051FC34-992C-4E30-8370-EC928D5B383B}">
      <dgm:prSet/>
      <dgm:spPr/>
      <dgm:t>
        <a:bodyPr/>
        <a:lstStyle/>
        <a:p>
          <a:endParaRPr lang="sv-SE" sz="2000"/>
        </a:p>
      </dgm:t>
    </dgm:pt>
    <dgm:pt modelId="{7E0BD5E7-A6D2-4B4B-9B78-95F9AA20E9AB}" type="sibTrans" cxnId="{8051FC34-992C-4E30-8370-EC928D5B383B}">
      <dgm:prSet/>
      <dgm:spPr/>
      <dgm:t>
        <a:bodyPr/>
        <a:lstStyle/>
        <a:p>
          <a:endParaRPr lang="sv-SE" sz="2000"/>
        </a:p>
      </dgm:t>
    </dgm:pt>
    <dgm:pt modelId="{4EAEE022-DEB8-4816-A454-EDEABD403188}">
      <dgm:prSet phldrT="[Text]" custT="1"/>
      <dgm:spPr/>
      <dgm:t>
        <a:bodyPr/>
        <a:lstStyle/>
        <a:p>
          <a:r>
            <a:rPr lang="en-US" sz="1400" dirty="0"/>
            <a:t>GANs</a:t>
          </a:r>
          <a:endParaRPr lang="sv-SE" sz="1400" dirty="0"/>
        </a:p>
      </dgm:t>
    </dgm:pt>
    <dgm:pt modelId="{BE5EA450-C20C-43D1-90AA-21F1A05D07D7}" type="parTrans" cxnId="{B903011A-1526-4CF0-A849-6F1535604D19}">
      <dgm:prSet/>
      <dgm:spPr/>
      <dgm:t>
        <a:bodyPr/>
        <a:lstStyle/>
        <a:p>
          <a:endParaRPr lang="sv-SE" sz="2000"/>
        </a:p>
      </dgm:t>
    </dgm:pt>
    <dgm:pt modelId="{9A6B9177-449A-4045-967A-50736E1615E5}" type="sibTrans" cxnId="{B903011A-1526-4CF0-A849-6F1535604D19}">
      <dgm:prSet/>
      <dgm:spPr/>
      <dgm:t>
        <a:bodyPr/>
        <a:lstStyle/>
        <a:p>
          <a:endParaRPr lang="sv-SE" sz="2000"/>
        </a:p>
      </dgm:t>
    </dgm:pt>
    <dgm:pt modelId="{0E83F22C-C83B-4307-890E-735A3E1329E8}">
      <dgm:prSet phldrT="[Text]" custT="1"/>
      <dgm:spPr/>
      <dgm:t>
        <a:bodyPr/>
        <a:lstStyle/>
        <a:p>
          <a:r>
            <a:rPr lang="en-US" sz="1400" dirty="0"/>
            <a:t>Transformers</a:t>
          </a:r>
          <a:endParaRPr lang="sv-SE" sz="1400" dirty="0"/>
        </a:p>
      </dgm:t>
    </dgm:pt>
    <dgm:pt modelId="{71159CF8-0349-46CD-BA6E-D836F42EAC4E}" type="parTrans" cxnId="{3E97F540-E852-4C0D-87B0-F8ED7E6761B1}">
      <dgm:prSet/>
      <dgm:spPr/>
      <dgm:t>
        <a:bodyPr/>
        <a:lstStyle/>
        <a:p>
          <a:endParaRPr lang="sv-SE" sz="2000"/>
        </a:p>
      </dgm:t>
    </dgm:pt>
    <dgm:pt modelId="{381973B1-59E2-44B8-A44F-4BD87B2C07DC}" type="sibTrans" cxnId="{3E97F540-E852-4C0D-87B0-F8ED7E6761B1}">
      <dgm:prSet/>
      <dgm:spPr/>
      <dgm:t>
        <a:bodyPr/>
        <a:lstStyle/>
        <a:p>
          <a:endParaRPr lang="sv-SE" sz="2000"/>
        </a:p>
      </dgm:t>
    </dgm:pt>
    <dgm:pt modelId="{CA0EAC23-B41F-46C7-ADB3-C6CFD2AA1C1C}">
      <dgm:prSet phldrT="[Text]" custT="1"/>
      <dgm:spPr/>
      <dgm:t>
        <a:bodyPr/>
        <a:lstStyle/>
        <a:p>
          <a:r>
            <a:rPr lang="en-US" sz="1400" dirty="0"/>
            <a:t>Strings</a:t>
          </a:r>
          <a:endParaRPr lang="sv-SE" sz="1400" dirty="0"/>
        </a:p>
      </dgm:t>
    </dgm:pt>
    <dgm:pt modelId="{4E7BDBE6-E5FC-4AA0-AF82-666E9D33008D}" type="parTrans" cxnId="{A28CFE8E-92C7-4DF3-A1AA-9A4523B7177F}">
      <dgm:prSet/>
      <dgm:spPr/>
      <dgm:t>
        <a:bodyPr/>
        <a:lstStyle/>
        <a:p>
          <a:endParaRPr lang="sv-SE" sz="2000"/>
        </a:p>
      </dgm:t>
    </dgm:pt>
    <dgm:pt modelId="{86C32966-5CE2-4872-A7C2-A70E95E5E2CC}" type="sibTrans" cxnId="{A28CFE8E-92C7-4DF3-A1AA-9A4523B7177F}">
      <dgm:prSet/>
      <dgm:spPr/>
      <dgm:t>
        <a:bodyPr/>
        <a:lstStyle/>
        <a:p>
          <a:endParaRPr lang="sv-SE" sz="2000"/>
        </a:p>
      </dgm:t>
    </dgm:pt>
    <dgm:pt modelId="{56A36799-AD1A-48DF-AD82-E66C93E22357}">
      <dgm:prSet phldrT="[Text]" custT="1"/>
      <dgm:spPr/>
      <dgm:t>
        <a:bodyPr/>
        <a:lstStyle/>
        <a:p>
          <a:r>
            <a:rPr lang="en-US" sz="1400" dirty="0"/>
            <a:t>Graphs</a:t>
          </a:r>
          <a:endParaRPr lang="sv-SE" sz="1400" dirty="0"/>
        </a:p>
      </dgm:t>
    </dgm:pt>
    <dgm:pt modelId="{9128A962-DC9E-4A06-B32E-8BC0C3BBEDCB}" type="parTrans" cxnId="{AFC542A8-BC3B-471F-B267-F32BE642517E}">
      <dgm:prSet/>
      <dgm:spPr/>
      <dgm:t>
        <a:bodyPr/>
        <a:lstStyle/>
        <a:p>
          <a:endParaRPr lang="sv-SE" sz="2000"/>
        </a:p>
      </dgm:t>
    </dgm:pt>
    <dgm:pt modelId="{4CBD198E-8450-4AAF-8C54-73C9E988EE7D}" type="sibTrans" cxnId="{AFC542A8-BC3B-471F-B267-F32BE642517E}">
      <dgm:prSet/>
      <dgm:spPr/>
      <dgm:t>
        <a:bodyPr/>
        <a:lstStyle/>
        <a:p>
          <a:endParaRPr lang="sv-SE" sz="2000"/>
        </a:p>
      </dgm:t>
    </dgm:pt>
    <dgm:pt modelId="{C78C40B9-CE77-43C4-BCE6-D93FA00182A1}">
      <dgm:prSet phldrT="[Text]" custT="1"/>
      <dgm:spPr/>
      <dgm:t>
        <a:bodyPr/>
        <a:lstStyle/>
        <a:p>
          <a:r>
            <a:rPr lang="en-US" sz="1400" dirty="0"/>
            <a:t>3D conformers</a:t>
          </a:r>
          <a:endParaRPr lang="sv-SE" sz="1400" dirty="0"/>
        </a:p>
      </dgm:t>
    </dgm:pt>
    <dgm:pt modelId="{C5EC68D0-0739-4BD0-8344-3AAECFC1C862}" type="parTrans" cxnId="{F1A283DC-F47D-4810-8998-D929E6742766}">
      <dgm:prSet/>
      <dgm:spPr/>
      <dgm:t>
        <a:bodyPr/>
        <a:lstStyle/>
        <a:p>
          <a:endParaRPr lang="sv-SE" sz="2000"/>
        </a:p>
      </dgm:t>
    </dgm:pt>
    <dgm:pt modelId="{3CEDA141-090E-4D76-9F6C-86B793D491AD}" type="sibTrans" cxnId="{F1A283DC-F47D-4810-8998-D929E6742766}">
      <dgm:prSet/>
      <dgm:spPr/>
      <dgm:t>
        <a:bodyPr/>
        <a:lstStyle/>
        <a:p>
          <a:endParaRPr lang="sv-SE" sz="2000"/>
        </a:p>
      </dgm:t>
    </dgm:pt>
    <dgm:pt modelId="{F67DCF82-A5E1-4860-8826-295A74E35880}">
      <dgm:prSet phldrT="[Text]" custT="1"/>
      <dgm:spPr/>
      <dgm:t>
        <a:bodyPr/>
        <a:lstStyle/>
        <a:p>
          <a:r>
            <a:rPr lang="en-US" sz="1400" dirty="0"/>
            <a:t>Fingerprints</a:t>
          </a:r>
          <a:endParaRPr lang="sv-SE" sz="1400" dirty="0"/>
        </a:p>
      </dgm:t>
    </dgm:pt>
    <dgm:pt modelId="{30CD3331-7612-48B7-8101-F9BBB7D784DF}" type="parTrans" cxnId="{5DCB993D-EEF4-40AA-B804-AF247966E4F1}">
      <dgm:prSet/>
      <dgm:spPr/>
      <dgm:t>
        <a:bodyPr/>
        <a:lstStyle/>
        <a:p>
          <a:endParaRPr lang="sv-SE" sz="2000"/>
        </a:p>
      </dgm:t>
    </dgm:pt>
    <dgm:pt modelId="{B4A2B0BB-C479-4733-8301-00931C7FE5E8}" type="sibTrans" cxnId="{5DCB993D-EEF4-40AA-B804-AF247966E4F1}">
      <dgm:prSet/>
      <dgm:spPr/>
      <dgm:t>
        <a:bodyPr/>
        <a:lstStyle/>
        <a:p>
          <a:endParaRPr lang="sv-SE" sz="2000"/>
        </a:p>
      </dgm:t>
    </dgm:pt>
    <dgm:pt modelId="{730114D8-2F54-4D6A-9E6F-6E36E345C00D}">
      <dgm:prSet phldrT="[Text]" custT="1"/>
      <dgm:spPr/>
      <dgm:t>
        <a:bodyPr/>
        <a:lstStyle/>
        <a:p>
          <a:r>
            <a:rPr lang="en-US" sz="1400" dirty="0"/>
            <a:t>…</a:t>
          </a:r>
          <a:endParaRPr lang="sv-SE" sz="1400" dirty="0"/>
        </a:p>
      </dgm:t>
    </dgm:pt>
    <dgm:pt modelId="{CC3DD505-2007-4664-A5E6-52D9011DA79B}" type="parTrans" cxnId="{E08C6B91-538A-4B56-93E4-B52722C373C1}">
      <dgm:prSet/>
      <dgm:spPr/>
      <dgm:t>
        <a:bodyPr/>
        <a:lstStyle/>
        <a:p>
          <a:endParaRPr lang="sv-SE" sz="2000"/>
        </a:p>
      </dgm:t>
    </dgm:pt>
    <dgm:pt modelId="{BEA25279-BF6D-4E8C-B04B-51014AFFB412}" type="sibTrans" cxnId="{E08C6B91-538A-4B56-93E4-B52722C373C1}">
      <dgm:prSet/>
      <dgm:spPr/>
      <dgm:t>
        <a:bodyPr/>
        <a:lstStyle/>
        <a:p>
          <a:endParaRPr lang="sv-SE" sz="2000"/>
        </a:p>
      </dgm:t>
    </dgm:pt>
    <dgm:pt modelId="{F8368EFA-9638-4276-967E-5269CC85A715}">
      <dgm:prSet phldrT="[Text]" custT="1"/>
      <dgm:spPr/>
      <dgm:t>
        <a:bodyPr/>
        <a:lstStyle/>
        <a:p>
          <a:r>
            <a:rPr lang="en-US" sz="1400" dirty="0"/>
            <a:t>…</a:t>
          </a:r>
          <a:endParaRPr lang="sv-SE" sz="1400" dirty="0"/>
        </a:p>
      </dgm:t>
    </dgm:pt>
    <dgm:pt modelId="{A7963F27-6A80-4B33-B480-3A0606DE4D70}" type="parTrans" cxnId="{7C14D6A9-DD15-4AB3-9264-E0E679971C59}">
      <dgm:prSet/>
      <dgm:spPr/>
      <dgm:t>
        <a:bodyPr/>
        <a:lstStyle/>
        <a:p>
          <a:endParaRPr lang="sv-SE" sz="2000"/>
        </a:p>
      </dgm:t>
    </dgm:pt>
    <dgm:pt modelId="{F7E2E3CF-F8F7-46F5-8C67-3AEFF5F0705B}" type="sibTrans" cxnId="{7C14D6A9-DD15-4AB3-9264-E0E679971C59}">
      <dgm:prSet/>
      <dgm:spPr/>
      <dgm:t>
        <a:bodyPr/>
        <a:lstStyle/>
        <a:p>
          <a:endParaRPr lang="sv-SE" sz="2000"/>
        </a:p>
      </dgm:t>
    </dgm:pt>
    <dgm:pt modelId="{BD091C7C-2D4C-4A8C-BD89-7E080E52C0A2}">
      <dgm:prSet phldrT="[Text]" custT="1"/>
      <dgm:spPr/>
      <dgm:t>
        <a:bodyPr/>
        <a:lstStyle/>
        <a:p>
          <a:r>
            <a:rPr lang="en-US" sz="1400" dirty="0"/>
            <a:t>…</a:t>
          </a:r>
          <a:endParaRPr lang="sv-SE" sz="1400" dirty="0"/>
        </a:p>
      </dgm:t>
    </dgm:pt>
    <dgm:pt modelId="{1820E5CC-CB7B-4388-AFDA-66C5F3AA06F9}" type="parTrans" cxnId="{6AFA8569-9E14-46E9-B8E2-ED9EA72F2A71}">
      <dgm:prSet/>
      <dgm:spPr/>
      <dgm:t>
        <a:bodyPr/>
        <a:lstStyle/>
        <a:p>
          <a:endParaRPr lang="sv-SE" sz="2000"/>
        </a:p>
      </dgm:t>
    </dgm:pt>
    <dgm:pt modelId="{CF10BACF-40FF-4AD1-861C-897C2FE9F260}" type="sibTrans" cxnId="{6AFA8569-9E14-46E9-B8E2-ED9EA72F2A71}">
      <dgm:prSet/>
      <dgm:spPr/>
      <dgm:t>
        <a:bodyPr/>
        <a:lstStyle/>
        <a:p>
          <a:endParaRPr lang="sv-SE" sz="2000"/>
        </a:p>
      </dgm:t>
    </dgm:pt>
    <dgm:pt modelId="{142438C7-E285-436E-845A-2C6BDFD031C4}" type="pres">
      <dgm:prSet presAssocID="{13E12C8D-ECF0-468D-A099-90388B706EA8}" presName="Name0" presStyleCnt="0">
        <dgm:presLayoutVars>
          <dgm:dir/>
          <dgm:resizeHandles val="exact"/>
        </dgm:presLayoutVars>
      </dgm:prSet>
      <dgm:spPr/>
    </dgm:pt>
    <dgm:pt modelId="{0D52C0CE-C6D5-4DC3-AB1A-5476ABD7A959}" type="pres">
      <dgm:prSet presAssocID="{13E12C8D-ECF0-468D-A099-90388B706EA8}" presName="fgShape" presStyleLbl="fgShp" presStyleIdx="0" presStyleCnt="1"/>
      <dgm:spPr/>
    </dgm:pt>
    <dgm:pt modelId="{EF5CAF8D-8977-4763-8011-EEB5456D14F3}" type="pres">
      <dgm:prSet presAssocID="{13E12C8D-ECF0-468D-A099-90388B706EA8}" presName="linComp" presStyleCnt="0"/>
      <dgm:spPr/>
    </dgm:pt>
    <dgm:pt modelId="{31267DA6-B895-47BD-B258-3DE57768766C}" type="pres">
      <dgm:prSet presAssocID="{D2DAA8CC-615B-4402-BC75-CA9A29E788A7}" presName="compNode" presStyleCnt="0"/>
      <dgm:spPr/>
    </dgm:pt>
    <dgm:pt modelId="{5E44AACA-AC2E-4BAA-8377-A93A5CCCA019}" type="pres">
      <dgm:prSet presAssocID="{D2DAA8CC-615B-4402-BC75-CA9A29E788A7}" presName="bkgdShape" presStyleLbl="node1" presStyleIdx="0" presStyleCnt="4" custLinFactX="100000" custLinFactNeighborX="106063"/>
      <dgm:spPr/>
    </dgm:pt>
    <dgm:pt modelId="{65DBC444-C9CE-439F-8622-60CD2C46002B}" type="pres">
      <dgm:prSet presAssocID="{D2DAA8CC-615B-4402-BC75-CA9A29E788A7}" presName="nodeTx" presStyleLbl="node1" presStyleIdx="0" presStyleCnt="4">
        <dgm:presLayoutVars>
          <dgm:bulletEnabled val="1"/>
        </dgm:presLayoutVars>
      </dgm:prSet>
      <dgm:spPr/>
    </dgm:pt>
    <dgm:pt modelId="{F1ADEA93-05AC-4C5D-B91F-D89FC5D53B86}" type="pres">
      <dgm:prSet presAssocID="{D2DAA8CC-615B-4402-BC75-CA9A29E788A7}" presName="invisiNode" presStyleLbl="node1" presStyleIdx="0" presStyleCnt="4"/>
      <dgm:spPr/>
    </dgm:pt>
    <dgm:pt modelId="{210B2015-EFC9-4D28-8D2D-79316F4FC420}" type="pres">
      <dgm:prSet presAssocID="{D2DAA8CC-615B-4402-BC75-CA9A29E788A7}" presName="imagNode" presStyleLbl="fgImgPlace1" presStyleIdx="0" presStyleCnt="4" custLinFactX="100000" custLinFactNeighborX="148162" custLinFactNeighborY="799"/>
      <dgm:spPr>
        <a:blipFill dpi="0" rotWithShape="1">
          <a:blip xmlns:r="http://schemas.openxmlformats.org/officeDocument/2006/relationships" r:embed="rId1"/>
          <a:srcRect/>
          <a:stretch>
            <a:fillRect l="-4818" t="498" r="-217182" b="-498"/>
          </a:stretch>
        </a:blipFill>
        <a:ln w="57150">
          <a:solidFill>
            <a:schemeClr val="accent6">
              <a:lumMod val="20000"/>
              <a:lumOff val="80000"/>
            </a:schemeClr>
          </a:solidFill>
        </a:ln>
      </dgm:spPr>
    </dgm:pt>
    <dgm:pt modelId="{8A04FB94-57A3-4712-94BB-8ECE01634CC2}" type="pres">
      <dgm:prSet presAssocID="{861A34C8-D415-4275-A616-C88252E0F492}" presName="sibTrans" presStyleLbl="sibTrans2D1" presStyleIdx="0" presStyleCnt="0"/>
      <dgm:spPr/>
    </dgm:pt>
    <dgm:pt modelId="{CCC57144-E08B-4894-9E90-E1F8D63F778D}" type="pres">
      <dgm:prSet presAssocID="{C62BECCE-BD41-4D5D-B732-38FFFA007B44}" presName="compNode" presStyleCnt="0"/>
      <dgm:spPr/>
    </dgm:pt>
    <dgm:pt modelId="{A849BA20-654D-410E-A5E8-C4AE257EC7B8}" type="pres">
      <dgm:prSet presAssocID="{C62BECCE-BD41-4D5D-B732-38FFFA007B44}" presName="bkgdShape" presStyleLbl="node1" presStyleIdx="1" presStyleCnt="4"/>
      <dgm:spPr/>
    </dgm:pt>
    <dgm:pt modelId="{CFA469B3-BB02-4DFB-A599-B8447E7249E7}" type="pres">
      <dgm:prSet presAssocID="{C62BECCE-BD41-4D5D-B732-38FFFA007B44}" presName="nodeTx" presStyleLbl="node1" presStyleIdx="1" presStyleCnt="4">
        <dgm:presLayoutVars>
          <dgm:bulletEnabled val="1"/>
        </dgm:presLayoutVars>
      </dgm:prSet>
      <dgm:spPr/>
    </dgm:pt>
    <dgm:pt modelId="{A7C21E31-D993-497D-881E-D075376DE467}" type="pres">
      <dgm:prSet presAssocID="{C62BECCE-BD41-4D5D-B732-38FFFA007B44}" presName="invisiNode" presStyleLbl="node1" presStyleIdx="1" presStyleCnt="4"/>
      <dgm:spPr/>
    </dgm:pt>
    <dgm:pt modelId="{484A2EE6-69AE-4FE3-B0DC-BEDE4DAD513A}" type="pres">
      <dgm:prSet presAssocID="{C62BECCE-BD41-4D5D-B732-38FFFA007B44}" presName="imagNode" presStyleLbl="fgImgPlace1" presStyleIdx="1" presStyleCnt="4"/>
      <dgm:spPr>
        <a:blipFill rotWithShape="1">
          <a:blip xmlns:r="http://schemas.openxmlformats.org/officeDocument/2006/relationships" r:embed="rId2"/>
          <a:srcRect/>
          <a:stretch>
            <a:fillRect l="-3000" r="-3000"/>
          </a:stretch>
        </a:blipFill>
        <a:ln w="57150">
          <a:solidFill>
            <a:schemeClr val="accent6">
              <a:lumMod val="20000"/>
              <a:lumOff val="80000"/>
            </a:schemeClr>
          </a:solidFill>
        </a:ln>
      </dgm:spPr>
    </dgm:pt>
    <dgm:pt modelId="{078B2F28-2F4D-408A-A295-3D61648E042B}" type="pres">
      <dgm:prSet presAssocID="{6D8D6E9E-00C8-4205-A274-AC12A3F63155}" presName="sibTrans" presStyleLbl="sibTrans2D1" presStyleIdx="0" presStyleCnt="0"/>
      <dgm:spPr/>
    </dgm:pt>
    <dgm:pt modelId="{8E326920-8191-4AD8-B22E-3D6A4FB92F06}" type="pres">
      <dgm:prSet presAssocID="{F28999F9-C8B0-4899-A008-7ACBDDDD5E5C}" presName="compNode" presStyleCnt="0"/>
      <dgm:spPr/>
    </dgm:pt>
    <dgm:pt modelId="{0DB2A0DA-8D0F-4A00-8F0F-C017417A173A}" type="pres">
      <dgm:prSet presAssocID="{F28999F9-C8B0-4899-A008-7ACBDDDD5E5C}" presName="bkgdShape" presStyleLbl="node1" presStyleIdx="2" presStyleCnt="4" custLinFactX="-100000" custLinFactNeighborX="-131542" custLinFactNeighborY="-1461"/>
      <dgm:spPr/>
    </dgm:pt>
    <dgm:pt modelId="{34255CBC-1C8F-40C0-9A5B-AC13EA6A69A9}" type="pres">
      <dgm:prSet presAssocID="{F28999F9-C8B0-4899-A008-7ACBDDDD5E5C}" presName="nodeTx" presStyleLbl="node1" presStyleIdx="2" presStyleCnt="4">
        <dgm:presLayoutVars>
          <dgm:bulletEnabled val="1"/>
        </dgm:presLayoutVars>
      </dgm:prSet>
      <dgm:spPr/>
    </dgm:pt>
    <dgm:pt modelId="{D5607971-2A47-4587-9F9F-27FDE28C6130}" type="pres">
      <dgm:prSet presAssocID="{F28999F9-C8B0-4899-A008-7ACBDDDD5E5C}" presName="invisiNode" presStyleLbl="node1" presStyleIdx="2" presStyleCnt="4"/>
      <dgm:spPr/>
    </dgm:pt>
    <dgm:pt modelId="{709000ED-06C2-4A7A-A780-186CDC55D99C}" type="pres">
      <dgm:prSet presAssocID="{F28999F9-C8B0-4899-A008-7ACBDDDD5E5C}" presName="imagNode" presStyleLbl="fgImgPlace1" presStyleIdx="2" presStyleCnt="4" custLinFactX="-100000" custLinFactNeighborX="-148697" custLinFactNeighborY="-129"/>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493" t="498" r="-56507" b="-498"/>
          </a:stretch>
        </a:blipFill>
        <a:ln w="57150">
          <a:solidFill>
            <a:schemeClr val="accent6">
              <a:lumMod val="20000"/>
              <a:lumOff val="80000"/>
            </a:schemeClr>
          </a:solidFill>
        </a:ln>
      </dgm:spPr>
    </dgm:pt>
    <dgm:pt modelId="{22A618B3-B31E-4B68-9B22-0124DD92543F}" type="pres">
      <dgm:prSet presAssocID="{4CB1C17A-FBF2-49D0-B4CC-00BC808735B3}" presName="sibTrans" presStyleLbl="sibTrans2D1" presStyleIdx="0" presStyleCnt="0"/>
      <dgm:spPr/>
    </dgm:pt>
    <dgm:pt modelId="{5E84A068-FD69-45D9-B26A-E28014EE699A}" type="pres">
      <dgm:prSet presAssocID="{1694E182-6A68-49B4-98E2-997F366BB165}" presName="compNode" presStyleCnt="0"/>
      <dgm:spPr/>
    </dgm:pt>
    <dgm:pt modelId="{17EF1EE4-F3A6-465E-8A88-6EADC2A48D19}" type="pres">
      <dgm:prSet presAssocID="{1694E182-6A68-49B4-98E2-997F366BB165}" presName="bkgdShape" presStyleLbl="node1" presStyleIdx="3" presStyleCnt="4"/>
      <dgm:spPr/>
    </dgm:pt>
    <dgm:pt modelId="{79A4FA7B-A8CC-425A-9BC0-D4EDA851026E}" type="pres">
      <dgm:prSet presAssocID="{1694E182-6A68-49B4-98E2-997F366BB165}" presName="nodeTx" presStyleLbl="node1" presStyleIdx="3" presStyleCnt="4">
        <dgm:presLayoutVars>
          <dgm:bulletEnabled val="1"/>
        </dgm:presLayoutVars>
      </dgm:prSet>
      <dgm:spPr/>
    </dgm:pt>
    <dgm:pt modelId="{E80DD4D6-2635-4BF5-A252-A616E60EC1D1}" type="pres">
      <dgm:prSet presAssocID="{1694E182-6A68-49B4-98E2-997F366BB165}" presName="invisiNode" presStyleLbl="node1" presStyleIdx="3" presStyleCnt="4"/>
      <dgm:spPr/>
    </dgm:pt>
    <dgm:pt modelId="{06BAC0EF-3DE7-4618-A47F-95C0AE8F7A6D}" type="pres">
      <dgm:prSet presAssocID="{1694E182-6A68-49B4-98E2-997F366BB165}" presName="imagNode" presStyleLbl="fgImgPlace1" presStyleIdx="3" presStyleCnt="4"/>
      <dgm:spPr>
        <a:blipFill dpi="0" rotWithShape="1">
          <a:blip xmlns:r="http://schemas.openxmlformats.org/officeDocument/2006/relationships" r:embed="rId4"/>
          <a:srcRect/>
          <a:stretch>
            <a:fillRect l="-91798" t="498" r="-202" b="-498"/>
          </a:stretch>
        </a:blipFill>
        <a:ln w="57150">
          <a:solidFill>
            <a:schemeClr val="accent6">
              <a:lumMod val="20000"/>
              <a:lumOff val="80000"/>
            </a:schemeClr>
          </a:solidFill>
        </a:ln>
      </dgm:spPr>
    </dgm:pt>
  </dgm:ptLst>
  <dgm:cxnLst>
    <dgm:cxn modelId="{9F3FDE02-DA44-4064-AD36-D4F186C8A3D1}" type="presOf" srcId="{6D8D6E9E-00C8-4205-A274-AC12A3F63155}" destId="{078B2F28-2F4D-408A-A295-3D61648E042B}" srcOrd="0" destOrd="0" presId="urn:microsoft.com/office/officeart/2005/8/layout/hList7"/>
    <dgm:cxn modelId="{28EF5307-4B48-4053-A2A4-A419B95696B6}" type="presOf" srcId="{BD091C7C-2D4C-4A8C-BD89-7E080E52C0A2}" destId="{A849BA20-654D-410E-A5E8-C4AE257EC7B8}" srcOrd="0" destOrd="5" presId="urn:microsoft.com/office/officeart/2005/8/layout/hList7"/>
    <dgm:cxn modelId="{F5AD4D15-9DD5-42C6-A472-31F76DC3D4FF}" srcId="{13E12C8D-ECF0-468D-A099-90388B706EA8}" destId="{C62BECCE-BD41-4D5D-B732-38FFFA007B44}" srcOrd="1" destOrd="0" parTransId="{FF30660F-5A7B-49FB-9A50-BAF4AAAAFABB}" sibTransId="{6D8D6E9E-00C8-4205-A274-AC12A3F63155}"/>
    <dgm:cxn modelId="{219E8415-ECFC-4ED3-8866-1EA393147961}" srcId="{13E12C8D-ECF0-468D-A099-90388B706EA8}" destId="{1694E182-6A68-49B4-98E2-997F366BB165}" srcOrd="3" destOrd="0" parTransId="{D1992265-0FCE-455A-84FF-2CD4A78059E1}" sibTransId="{4C2BFE89-EF4A-43C8-BB8F-14684EB034CB}"/>
    <dgm:cxn modelId="{B903011A-1526-4CF0-A849-6F1535604D19}" srcId="{F28999F9-C8B0-4899-A008-7ACBDDDD5E5C}" destId="{4EAEE022-DEB8-4816-A454-EDEABD403188}" srcOrd="3" destOrd="0" parTransId="{BE5EA450-C20C-43D1-90AA-21F1A05D07D7}" sibTransId="{9A6B9177-449A-4045-967A-50736E1615E5}"/>
    <dgm:cxn modelId="{6A055B1A-29AD-4BC6-B334-FDB67E1FDDA0}" type="presOf" srcId="{1694E182-6A68-49B4-98E2-997F366BB165}" destId="{17EF1EE4-F3A6-465E-8A88-6EADC2A48D19}" srcOrd="0" destOrd="0" presId="urn:microsoft.com/office/officeart/2005/8/layout/hList7"/>
    <dgm:cxn modelId="{CAE0BA1B-A0A9-47E8-A9DB-9C17F6740433}" type="presOf" srcId="{730114D8-2F54-4D6A-9E6F-6E36E345C00D}" destId="{17EF1EE4-F3A6-465E-8A88-6EADC2A48D19}" srcOrd="0" destOrd="3" presId="urn:microsoft.com/office/officeart/2005/8/layout/hList7"/>
    <dgm:cxn modelId="{30B93F1F-BC2A-4088-9B86-000A85577195}" srcId="{13E12C8D-ECF0-468D-A099-90388B706EA8}" destId="{D2DAA8CC-615B-4402-BC75-CA9A29E788A7}" srcOrd="0" destOrd="0" parTransId="{DB19E614-BC33-4CA9-A911-94D7964A5D61}" sibTransId="{861A34C8-D415-4275-A616-C88252E0F492}"/>
    <dgm:cxn modelId="{9BFBE121-1424-4241-A105-8CB316834EB8}" type="presOf" srcId="{CA0EAC23-B41F-46C7-ADB3-C6CFD2AA1C1C}" destId="{A849BA20-654D-410E-A5E8-C4AE257EC7B8}" srcOrd="0" destOrd="1" presId="urn:microsoft.com/office/officeart/2005/8/layout/hList7"/>
    <dgm:cxn modelId="{936C8F23-EFB4-46CD-BDA9-794D855A3D44}" type="presOf" srcId="{798B38D0-4C1B-44C7-9A1F-1A5F3AF1CD60}" destId="{5E44AACA-AC2E-4BAA-8377-A93A5CCCA019}" srcOrd="0" destOrd="2" presId="urn:microsoft.com/office/officeart/2005/8/layout/hList7"/>
    <dgm:cxn modelId="{A388BD25-105F-4D5D-B0F7-FC7F983CEA8F}" type="presOf" srcId="{1B487B30-A3C6-4ADA-AD9B-D0791AA7C94E}" destId="{17EF1EE4-F3A6-465E-8A88-6EADC2A48D19}" srcOrd="0" destOrd="2" presId="urn:microsoft.com/office/officeart/2005/8/layout/hList7"/>
    <dgm:cxn modelId="{741AFE2D-33AC-47C4-86FF-D72ED9885128}" srcId="{13E12C8D-ECF0-468D-A099-90388B706EA8}" destId="{F28999F9-C8B0-4899-A008-7ACBDDDD5E5C}" srcOrd="2" destOrd="0" parTransId="{1CE522BF-9FB6-4814-AD7A-C96540D72BBA}" sibTransId="{4CB1C17A-FBF2-49D0-B4CC-00BC808735B3}"/>
    <dgm:cxn modelId="{69B48B33-6344-4917-B1A2-A83EFBDFF166}" type="presOf" srcId="{D2DAA8CC-615B-4402-BC75-CA9A29E788A7}" destId="{5E44AACA-AC2E-4BAA-8377-A93A5CCCA019}" srcOrd="0" destOrd="0" presId="urn:microsoft.com/office/officeart/2005/8/layout/hList7"/>
    <dgm:cxn modelId="{8051FC34-992C-4E30-8370-EC928D5B383B}" srcId="{F28999F9-C8B0-4899-A008-7ACBDDDD5E5C}" destId="{D680CDE7-7AD6-46A0-ACC3-59A944519315}" srcOrd="2" destOrd="0" parTransId="{D6C96313-8378-40A3-88CA-4A259CC28D2F}" sibTransId="{7E0BD5E7-A6D2-4B4B-9B78-95F9AA20E9AB}"/>
    <dgm:cxn modelId="{6500073B-264A-4505-99B3-26ADF95D209E}" type="presOf" srcId="{C78C40B9-CE77-43C4-BCE6-D93FA00182A1}" destId="{A849BA20-654D-410E-A5E8-C4AE257EC7B8}" srcOrd="0" destOrd="3" presId="urn:microsoft.com/office/officeart/2005/8/layout/hList7"/>
    <dgm:cxn modelId="{5DCB993D-EEF4-40AA-B804-AF247966E4F1}" srcId="{C62BECCE-BD41-4D5D-B732-38FFFA007B44}" destId="{F67DCF82-A5E1-4860-8826-295A74E35880}" srcOrd="3" destOrd="0" parTransId="{30CD3331-7612-48B7-8101-F9BBB7D784DF}" sibTransId="{B4A2B0BB-C479-4733-8301-00931C7FE5E8}"/>
    <dgm:cxn modelId="{F1DA353F-9A46-4FA6-BE3B-23D7901CE35A}" type="presOf" srcId="{0E83F22C-C83B-4307-890E-735A3E1329E8}" destId="{0DB2A0DA-8D0F-4A00-8F0F-C017417A173A}" srcOrd="0" destOrd="5" presId="urn:microsoft.com/office/officeart/2005/8/layout/hList7"/>
    <dgm:cxn modelId="{3E97F540-E852-4C0D-87B0-F8ED7E6761B1}" srcId="{F28999F9-C8B0-4899-A008-7ACBDDDD5E5C}" destId="{0E83F22C-C83B-4307-890E-735A3E1329E8}" srcOrd="4" destOrd="0" parTransId="{71159CF8-0349-46CD-BA6E-D836F42EAC4E}" sibTransId="{381973B1-59E2-44B8-A44F-4BD87B2C07DC}"/>
    <dgm:cxn modelId="{90DBC060-0CD6-40EB-AD23-CECA343B01D2}" type="presOf" srcId="{1B487B30-A3C6-4ADA-AD9B-D0791AA7C94E}" destId="{79A4FA7B-A8CC-425A-9BC0-D4EDA851026E}" srcOrd="1" destOrd="2" presId="urn:microsoft.com/office/officeart/2005/8/layout/hList7"/>
    <dgm:cxn modelId="{236F9762-048B-44B8-9A78-EFC6F9D7AACC}" type="presOf" srcId="{C62BECCE-BD41-4D5D-B732-38FFFA007B44}" destId="{CFA469B3-BB02-4DFB-A599-B8447E7249E7}" srcOrd="1" destOrd="0" presId="urn:microsoft.com/office/officeart/2005/8/layout/hList7"/>
    <dgm:cxn modelId="{FB4BAC46-C3C9-47E7-AB5E-AD2F90602AB4}" type="presOf" srcId="{7D6F6F49-008E-49E4-B178-90652228CB0E}" destId="{0DB2A0DA-8D0F-4A00-8F0F-C017417A173A}" srcOrd="0" destOrd="1" presId="urn:microsoft.com/office/officeart/2005/8/layout/hList7"/>
    <dgm:cxn modelId="{7FE08868-290F-4F41-81BC-BDA014E29542}" type="presOf" srcId="{F8368EFA-9638-4276-967E-5269CC85A715}" destId="{0DB2A0DA-8D0F-4A00-8F0F-C017417A173A}" srcOrd="0" destOrd="6" presId="urn:microsoft.com/office/officeart/2005/8/layout/hList7"/>
    <dgm:cxn modelId="{43AC6369-2A09-41C0-98FE-92469EEAEE2A}" type="presOf" srcId="{C78C40B9-CE77-43C4-BCE6-D93FA00182A1}" destId="{CFA469B3-BB02-4DFB-A599-B8447E7249E7}" srcOrd="1" destOrd="3" presId="urn:microsoft.com/office/officeart/2005/8/layout/hList7"/>
    <dgm:cxn modelId="{6AFA8569-9E14-46E9-B8E2-ED9EA72F2A71}" srcId="{C62BECCE-BD41-4D5D-B732-38FFFA007B44}" destId="{BD091C7C-2D4C-4A8C-BD89-7E080E52C0A2}" srcOrd="4" destOrd="0" parTransId="{1820E5CC-CB7B-4388-AFDA-66C5F3AA06F9}" sibTransId="{CF10BACF-40FF-4AD1-861C-897C2FE9F260}"/>
    <dgm:cxn modelId="{595BB06B-8FB5-448A-A676-ACA20305C233}" type="presOf" srcId="{CA0EAC23-B41F-46C7-ADB3-C6CFD2AA1C1C}" destId="{CFA469B3-BB02-4DFB-A599-B8447E7249E7}" srcOrd="1" destOrd="1" presId="urn:microsoft.com/office/officeart/2005/8/layout/hList7"/>
    <dgm:cxn modelId="{D6C2554D-BA34-46E2-A4E8-3CEAC879BC5C}" type="presOf" srcId="{4EAEE022-DEB8-4816-A454-EDEABD403188}" destId="{0DB2A0DA-8D0F-4A00-8F0F-C017417A173A}" srcOrd="0" destOrd="4" presId="urn:microsoft.com/office/officeart/2005/8/layout/hList7"/>
    <dgm:cxn modelId="{7C38324E-7AB5-462F-88D4-95D4E4A0869B}" type="presOf" srcId="{D680CDE7-7AD6-46A0-ACC3-59A944519315}" destId="{34255CBC-1C8F-40C0-9A5B-AC13EA6A69A9}" srcOrd="1" destOrd="3" presId="urn:microsoft.com/office/officeart/2005/8/layout/hList7"/>
    <dgm:cxn modelId="{5053A56E-240C-49E2-8D85-9B19352DF418}" type="presOf" srcId="{8775E1ED-8CD1-4FF9-87BE-19C41D7B37F8}" destId="{79A4FA7B-A8CC-425A-9BC0-D4EDA851026E}" srcOrd="1" destOrd="1" presId="urn:microsoft.com/office/officeart/2005/8/layout/hList7"/>
    <dgm:cxn modelId="{919FD36E-BCCD-4CE9-BB8D-DF395442DA59}" type="presOf" srcId="{13E12C8D-ECF0-468D-A099-90388B706EA8}" destId="{142438C7-E285-436E-845A-2C6BDFD031C4}" srcOrd="0" destOrd="0" presId="urn:microsoft.com/office/officeart/2005/8/layout/hList7"/>
    <dgm:cxn modelId="{99A7D56F-AE47-422A-A8AC-CB2756E09A90}" type="presOf" srcId="{C62BECCE-BD41-4D5D-B732-38FFFA007B44}" destId="{A849BA20-654D-410E-A5E8-C4AE257EC7B8}" srcOrd="0" destOrd="0" presId="urn:microsoft.com/office/officeart/2005/8/layout/hList7"/>
    <dgm:cxn modelId="{C77B5550-199C-41A2-8444-9486B0B81166}" type="presOf" srcId="{BD091C7C-2D4C-4A8C-BD89-7E080E52C0A2}" destId="{CFA469B3-BB02-4DFB-A599-B8447E7249E7}" srcOrd="1" destOrd="5" presId="urn:microsoft.com/office/officeart/2005/8/layout/hList7"/>
    <dgm:cxn modelId="{8A3DBE71-1FC1-42CA-82C6-B21B5D733994}" type="presOf" srcId="{D680CDE7-7AD6-46A0-ACC3-59A944519315}" destId="{0DB2A0DA-8D0F-4A00-8F0F-C017417A173A}" srcOrd="0" destOrd="3" presId="urn:microsoft.com/office/officeart/2005/8/layout/hList7"/>
    <dgm:cxn modelId="{C915EE72-4C11-433D-8432-956FAB79A2BE}" type="presOf" srcId="{861A34C8-D415-4275-A616-C88252E0F492}" destId="{8A04FB94-57A3-4712-94BB-8ECE01634CC2}" srcOrd="0" destOrd="0" presId="urn:microsoft.com/office/officeart/2005/8/layout/hList7"/>
    <dgm:cxn modelId="{9CDD0073-D648-48EB-8152-B2826B0C0FDA}" srcId="{1694E182-6A68-49B4-98E2-997F366BB165}" destId="{1B487B30-A3C6-4ADA-AD9B-D0791AA7C94E}" srcOrd="1" destOrd="0" parTransId="{647E854C-0113-4745-81A4-211C2C8BAAD0}" sibTransId="{83C0BD7C-BB36-40F1-B155-9575C03F7F51}"/>
    <dgm:cxn modelId="{C25CBD54-9C52-4E44-B0E3-4ADA5DBB9EFB}" type="presOf" srcId="{E8257B4E-F5B4-468C-B682-35E561964284}" destId="{0DB2A0DA-8D0F-4A00-8F0F-C017417A173A}" srcOrd="0" destOrd="2" presId="urn:microsoft.com/office/officeart/2005/8/layout/hList7"/>
    <dgm:cxn modelId="{CD0F5877-9B72-48BC-990D-CD8C1F192E17}" type="presOf" srcId="{F28999F9-C8B0-4899-A008-7ACBDDDD5E5C}" destId="{34255CBC-1C8F-40C0-9A5B-AC13EA6A69A9}" srcOrd="1" destOrd="0" presId="urn:microsoft.com/office/officeart/2005/8/layout/hList7"/>
    <dgm:cxn modelId="{710CBE77-0039-4AD6-8903-69FA71B7A935}" type="presOf" srcId="{D2DAA8CC-615B-4402-BC75-CA9A29E788A7}" destId="{65DBC444-C9CE-439F-8622-60CD2C46002B}" srcOrd="1" destOrd="0" presId="urn:microsoft.com/office/officeart/2005/8/layout/hList7"/>
    <dgm:cxn modelId="{C161C978-68F0-4E75-AA04-15F59D9C373A}" type="presOf" srcId="{F28999F9-C8B0-4899-A008-7ACBDDDD5E5C}" destId="{0DB2A0DA-8D0F-4A00-8F0F-C017417A173A}" srcOrd="0" destOrd="0" presId="urn:microsoft.com/office/officeart/2005/8/layout/hList7"/>
    <dgm:cxn modelId="{18F8577A-E221-4988-B168-3650E4814BFF}" type="presOf" srcId="{56A36799-AD1A-48DF-AD82-E66C93E22357}" destId="{A849BA20-654D-410E-A5E8-C4AE257EC7B8}" srcOrd="0" destOrd="2" presId="urn:microsoft.com/office/officeart/2005/8/layout/hList7"/>
    <dgm:cxn modelId="{94B0757C-6F20-47AF-978E-E10A73158AEF}" type="presOf" srcId="{1694E182-6A68-49B4-98E2-997F366BB165}" destId="{79A4FA7B-A8CC-425A-9BC0-D4EDA851026E}" srcOrd="1" destOrd="0" presId="urn:microsoft.com/office/officeart/2005/8/layout/hList7"/>
    <dgm:cxn modelId="{CD3A017E-F72B-4CE3-A3E2-EBBBA63F7B23}" type="presOf" srcId="{F67DCF82-A5E1-4860-8826-295A74E35880}" destId="{A849BA20-654D-410E-A5E8-C4AE257EC7B8}" srcOrd="0" destOrd="4" presId="urn:microsoft.com/office/officeart/2005/8/layout/hList7"/>
    <dgm:cxn modelId="{D5388A82-8C3E-4436-A3A5-807FE7159B50}" type="presOf" srcId="{7D6F6F49-008E-49E4-B178-90652228CB0E}" destId="{34255CBC-1C8F-40C0-9A5B-AC13EA6A69A9}" srcOrd="1" destOrd="1" presId="urn:microsoft.com/office/officeart/2005/8/layout/hList7"/>
    <dgm:cxn modelId="{F54DBE83-C793-4223-A8D4-053439BE7DB6}" type="presOf" srcId="{4CB1C17A-FBF2-49D0-B4CC-00BC808735B3}" destId="{22A618B3-B31E-4B68-9B22-0124DD92543F}" srcOrd="0" destOrd="0" presId="urn:microsoft.com/office/officeart/2005/8/layout/hList7"/>
    <dgm:cxn modelId="{7DE2768A-C40D-4B43-8D39-B2EAB6A70FD6}" type="presOf" srcId="{56A36799-AD1A-48DF-AD82-E66C93E22357}" destId="{CFA469B3-BB02-4DFB-A599-B8447E7249E7}" srcOrd="1" destOrd="2" presId="urn:microsoft.com/office/officeart/2005/8/layout/hList7"/>
    <dgm:cxn modelId="{A28CFE8E-92C7-4DF3-A1AA-9A4523B7177F}" srcId="{C62BECCE-BD41-4D5D-B732-38FFFA007B44}" destId="{CA0EAC23-B41F-46C7-ADB3-C6CFD2AA1C1C}" srcOrd="0" destOrd="0" parTransId="{4E7BDBE6-E5FC-4AA0-AF82-666E9D33008D}" sibTransId="{86C32966-5CE2-4872-A7C2-A70E95E5E2CC}"/>
    <dgm:cxn modelId="{E08C6B91-538A-4B56-93E4-B52722C373C1}" srcId="{1694E182-6A68-49B4-98E2-997F366BB165}" destId="{730114D8-2F54-4D6A-9E6F-6E36E345C00D}" srcOrd="2" destOrd="0" parTransId="{CC3DD505-2007-4664-A5E6-52D9011DA79B}" sibTransId="{BEA25279-BF6D-4E8C-B04B-51014AFFB412}"/>
    <dgm:cxn modelId="{C67D4F94-5C6F-4131-901F-8F4E6FC23BA0}" type="presOf" srcId="{8775E1ED-8CD1-4FF9-87BE-19C41D7B37F8}" destId="{17EF1EE4-F3A6-465E-8A88-6EADC2A48D19}" srcOrd="0" destOrd="1" presId="urn:microsoft.com/office/officeart/2005/8/layout/hList7"/>
    <dgm:cxn modelId="{6F0E799D-BFB9-4244-A6F1-476D4F74B4E7}" type="presOf" srcId="{4EAEE022-DEB8-4816-A454-EDEABD403188}" destId="{34255CBC-1C8F-40C0-9A5B-AC13EA6A69A9}" srcOrd="1" destOrd="4" presId="urn:microsoft.com/office/officeart/2005/8/layout/hList7"/>
    <dgm:cxn modelId="{54ACD4A1-E59D-4245-9F18-7B778B0493C6}" type="presOf" srcId="{730114D8-2F54-4D6A-9E6F-6E36E345C00D}" destId="{79A4FA7B-A8CC-425A-9BC0-D4EDA851026E}" srcOrd="1" destOrd="3" presId="urn:microsoft.com/office/officeart/2005/8/layout/hList7"/>
    <dgm:cxn modelId="{AFC542A8-BC3B-471F-B267-F32BE642517E}" srcId="{C62BECCE-BD41-4D5D-B732-38FFFA007B44}" destId="{56A36799-AD1A-48DF-AD82-E66C93E22357}" srcOrd="1" destOrd="0" parTransId="{9128A962-DC9E-4A06-B32E-8BC0C3BBEDCB}" sibTransId="{4CBD198E-8450-4AAF-8C54-73C9E988EE7D}"/>
    <dgm:cxn modelId="{7C14D6A9-DD15-4AB3-9264-E0E679971C59}" srcId="{F28999F9-C8B0-4899-A008-7ACBDDDD5E5C}" destId="{F8368EFA-9638-4276-967E-5269CC85A715}" srcOrd="5" destOrd="0" parTransId="{A7963F27-6A80-4B33-B480-3A0606DE4D70}" sibTransId="{F7E2E3CF-F8F7-46F5-8C67-3AEFF5F0705B}"/>
    <dgm:cxn modelId="{D5BC47B4-763D-40DB-A86D-4C00A8CBB061}" srcId="{D2DAA8CC-615B-4402-BC75-CA9A29E788A7}" destId="{8FF55067-13D5-45B8-B817-2D8E525E9FE9}" srcOrd="0" destOrd="0" parTransId="{314AE02C-4BDE-430A-827F-72A655203C00}" sibTransId="{C01F03EF-9DEA-4ECF-BBD1-52602E180F20}"/>
    <dgm:cxn modelId="{DF29B2BE-47A8-4811-A56A-613B3C7E8C48}" type="presOf" srcId="{8FF55067-13D5-45B8-B817-2D8E525E9FE9}" destId="{65DBC444-C9CE-439F-8622-60CD2C46002B}" srcOrd="1" destOrd="1" presId="urn:microsoft.com/office/officeart/2005/8/layout/hList7"/>
    <dgm:cxn modelId="{0FF805C4-3D00-40EB-851C-CCDEF2055C06}" type="presOf" srcId="{F67DCF82-A5E1-4860-8826-295A74E35880}" destId="{CFA469B3-BB02-4DFB-A599-B8447E7249E7}" srcOrd="1" destOrd="4" presId="urn:microsoft.com/office/officeart/2005/8/layout/hList7"/>
    <dgm:cxn modelId="{A0608CD3-36E5-48AA-A9E9-86751806073E}" srcId="{1694E182-6A68-49B4-98E2-997F366BB165}" destId="{8775E1ED-8CD1-4FF9-87BE-19C41D7B37F8}" srcOrd="0" destOrd="0" parTransId="{0B68CFD5-C60C-4FB6-A074-AFB9085DC59A}" sibTransId="{B56A0A5F-617D-45A7-9DBE-E6FD3D3A4D96}"/>
    <dgm:cxn modelId="{DE1413DA-6664-4270-970B-4DA8BEBD4AC8}" srcId="{D2DAA8CC-615B-4402-BC75-CA9A29E788A7}" destId="{798B38D0-4C1B-44C7-9A1F-1A5F3AF1CD60}" srcOrd="1" destOrd="0" parTransId="{8CF3DF54-3DCF-470E-BB0B-149BA1CD79F0}" sibTransId="{8485652F-D5A1-4A34-8549-82B2E9FCF6A1}"/>
    <dgm:cxn modelId="{F1A283DC-F47D-4810-8998-D929E6742766}" srcId="{C62BECCE-BD41-4D5D-B732-38FFFA007B44}" destId="{C78C40B9-CE77-43C4-BCE6-D93FA00182A1}" srcOrd="2" destOrd="0" parTransId="{C5EC68D0-0739-4BD0-8344-3AAECFC1C862}" sibTransId="{3CEDA141-090E-4D76-9F6C-86B793D491AD}"/>
    <dgm:cxn modelId="{BC0D5CE1-C4AA-48A0-8288-F3034623D8A2}" type="presOf" srcId="{8FF55067-13D5-45B8-B817-2D8E525E9FE9}" destId="{5E44AACA-AC2E-4BAA-8377-A93A5CCCA019}" srcOrd="0" destOrd="1" presId="urn:microsoft.com/office/officeart/2005/8/layout/hList7"/>
    <dgm:cxn modelId="{FD558BE3-49B1-43D6-9327-FA8097797260}" srcId="{F28999F9-C8B0-4899-A008-7ACBDDDD5E5C}" destId="{7D6F6F49-008E-49E4-B178-90652228CB0E}" srcOrd="0" destOrd="0" parTransId="{122E04D9-DD18-404B-987B-18615EA2F43B}" sibTransId="{0047BA48-E74D-4862-BB06-18423B014454}"/>
    <dgm:cxn modelId="{C53372EB-CD54-4C71-8A60-C46E3883D0E9}" type="presOf" srcId="{0E83F22C-C83B-4307-890E-735A3E1329E8}" destId="{34255CBC-1C8F-40C0-9A5B-AC13EA6A69A9}" srcOrd="1" destOrd="5" presId="urn:microsoft.com/office/officeart/2005/8/layout/hList7"/>
    <dgm:cxn modelId="{258870EF-7780-44DD-8352-391E518599D7}" type="presOf" srcId="{E8257B4E-F5B4-468C-B682-35E561964284}" destId="{34255CBC-1C8F-40C0-9A5B-AC13EA6A69A9}" srcOrd="1" destOrd="2" presId="urn:microsoft.com/office/officeart/2005/8/layout/hList7"/>
    <dgm:cxn modelId="{CF747DF5-D4A1-40EE-B275-686E43669D93}" type="presOf" srcId="{798B38D0-4C1B-44C7-9A1F-1A5F3AF1CD60}" destId="{65DBC444-C9CE-439F-8622-60CD2C46002B}" srcOrd="1" destOrd="2" presId="urn:microsoft.com/office/officeart/2005/8/layout/hList7"/>
    <dgm:cxn modelId="{9BA8F3F8-A6C1-4353-8C09-B619A614ED51}" type="presOf" srcId="{F8368EFA-9638-4276-967E-5269CC85A715}" destId="{34255CBC-1C8F-40C0-9A5B-AC13EA6A69A9}" srcOrd="1" destOrd="6" presId="urn:microsoft.com/office/officeart/2005/8/layout/hList7"/>
    <dgm:cxn modelId="{BAA58BFC-8F9B-476B-9199-735738E4A3D9}" srcId="{F28999F9-C8B0-4899-A008-7ACBDDDD5E5C}" destId="{E8257B4E-F5B4-468C-B682-35E561964284}" srcOrd="1" destOrd="0" parTransId="{8A33C4B1-EF90-49FA-AEDC-3F17F0792680}" sibTransId="{D85D5F1C-6854-444F-83D1-D3D36160E30D}"/>
    <dgm:cxn modelId="{59DEA81E-9DB6-49FB-9354-1F254142417B}" type="presParOf" srcId="{142438C7-E285-436E-845A-2C6BDFD031C4}" destId="{0D52C0CE-C6D5-4DC3-AB1A-5476ABD7A959}" srcOrd="0" destOrd="0" presId="urn:microsoft.com/office/officeart/2005/8/layout/hList7"/>
    <dgm:cxn modelId="{FF7D8963-455C-474A-A88C-F2F7BE7DDD00}" type="presParOf" srcId="{142438C7-E285-436E-845A-2C6BDFD031C4}" destId="{EF5CAF8D-8977-4763-8011-EEB5456D14F3}" srcOrd="1" destOrd="0" presId="urn:microsoft.com/office/officeart/2005/8/layout/hList7"/>
    <dgm:cxn modelId="{CBBE8C40-48BB-474A-8712-F421B36AAAD6}" type="presParOf" srcId="{EF5CAF8D-8977-4763-8011-EEB5456D14F3}" destId="{31267DA6-B895-47BD-B258-3DE57768766C}" srcOrd="0" destOrd="0" presId="urn:microsoft.com/office/officeart/2005/8/layout/hList7"/>
    <dgm:cxn modelId="{ECFC4EEA-5358-45BA-A44F-A27CE4FC36C5}" type="presParOf" srcId="{31267DA6-B895-47BD-B258-3DE57768766C}" destId="{5E44AACA-AC2E-4BAA-8377-A93A5CCCA019}" srcOrd="0" destOrd="0" presId="urn:microsoft.com/office/officeart/2005/8/layout/hList7"/>
    <dgm:cxn modelId="{E4A2F00F-2B2D-459D-BDA5-9BB0D74102A9}" type="presParOf" srcId="{31267DA6-B895-47BD-B258-3DE57768766C}" destId="{65DBC444-C9CE-439F-8622-60CD2C46002B}" srcOrd="1" destOrd="0" presId="urn:microsoft.com/office/officeart/2005/8/layout/hList7"/>
    <dgm:cxn modelId="{37E09CFE-F638-4EAC-A293-69A152F04ACA}" type="presParOf" srcId="{31267DA6-B895-47BD-B258-3DE57768766C}" destId="{F1ADEA93-05AC-4C5D-B91F-D89FC5D53B86}" srcOrd="2" destOrd="0" presId="urn:microsoft.com/office/officeart/2005/8/layout/hList7"/>
    <dgm:cxn modelId="{D6187A80-5B4B-4145-B666-132860B1804C}" type="presParOf" srcId="{31267DA6-B895-47BD-B258-3DE57768766C}" destId="{210B2015-EFC9-4D28-8D2D-79316F4FC420}" srcOrd="3" destOrd="0" presId="urn:microsoft.com/office/officeart/2005/8/layout/hList7"/>
    <dgm:cxn modelId="{04E1C6DE-0291-4033-AEA5-2A7FEE0935F9}" type="presParOf" srcId="{EF5CAF8D-8977-4763-8011-EEB5456D14F3}" destId="{8A04FB94-57A3-4712-94BB-8ECE01634CC2}" srcOrd="1" destOrd="0" presId="urn:microsoft.com/office/officeart/2005/8/layout/hList7"/>
    <dgm:cxn modelId="{74230D4C-5C8F-4A0B-B98B-AC5A7383BB18}" type="presParOf" srcId="{EF5CAF8D-8977-4763-8011-EEB5456D14F3}" destId="{CCC57144-E08B-4894-9E90-E1F8D63F778D}" srcOrd="2" destOrd="0" presId="urn:microsoft.com/office/officeart/2005/8/layout/hList7"/>
    <dgm:cxn modelId="{B737C18D-2D0E-4A9F-BBF8-C88B47318260}" type="presParOf" srcId="{CCC57144-E08B-4894-9E90-E1F8D63F778D}" destId="{A849BA20-654D-410E-A5E8-C4AE257EC7B8}" srcOrd="0" destOrd="0" presId="urn:microsoft.com/office/officeart/2005/8/layout/hList7"/>
    <dgm:cxn modelId="{3024B4C5-625F-4544-ABBF-02F6F293DAFC}" type="presParOf" srcId="{CCC57144-E08B-4894-9E90-E1F8D63F778D}" destId="{CFA469B3-BB02-4DFB-A599-B8447E7249E7}" srcOrd="1" destOrd="0" presId="urn:microsoft.com/office/officeart/2005/8/layout/hList7"/>
    <dgm:cxn modelId="{FED145BD-73D5-41C3-8E32-5F698DC4549E}" type="presParOf" srcId="{CCC57144-E08B-4894-9E90-E1F8D63F778D}" destId="{A7C21E31-D993-497D-881E-D075376DE467}" srcOrd="2" destOrd="0" presId="urn:microsoft.com/office/officeart/2005/8/layout/hList7"/>
    <dgm:cxn modelId="{12104F43-4260-4ACC-9343-B419D53BDD37}" type="presParOf" srcId="{CCC57144-E08B-4894-9E90-E1F8D63F778D}" destId="{484A2EE6-69AE-4FE3-B0DC-BEDE4DAD513A}" srcOrd="3" destOrd="0" presId="urn:microsoft.com/office/officeart/2005/8/layout/hList7"/>
    <dgm:cxn modelId="{9F8A04F6-7EC8-4D4A-A9C2-94282C3FA1FF}" type="presParOf" srcId="{EF5CAF8D-8977-4763-8011-EEB5456D14F3}" destId="{078B2F28-2F4D-408A-A295-3D61648E042B}" srcOrd="3" destOrd="0" presId="urn:microsoft.com/office/officeart/2005/8/layout/hList7"/>
    <dgm:cxn modelId="{8E160C75-6E3C-409A-B5D4-974561CF8340}" type="presParOf" srcId="{EF5CAF8D-8977-4763-8011-EEB5456D14F3}" destId="{8E326920-8191-4AD8-B22E-3D6A4FB92F06}" srcOrd="4" destOrd="0" presId="urn:microsoft.com/office/officeart/2005/8/layout/hList7"/>
    <dgm:cxn modelId="{08F78C01-B2B3-4A44-A920-029FB4DCB263}" type="presParOf" srcId="{8E326920-8191-4AD8-B22E-3D6A4FB92F06}" destId="{0DB2A0DA-8D0F-4A00-8F0F-C017417A173A}" srcOrd="0" destOrd="0" presId="urn:microsoft.com/office/officeart/2005/8/layout/hList7"/>
    <dgm:cxn modelId="{45409BB8-7026-473A-B5B0-ED2CC51175C0}" type="presParOf" srcId="{8E326920-8191-4AD8-B22E-3D6A4FB92F06}" destId="{34255CBC-1C8F-40C0-9A5B-AC13EA6A69A9}" srcOrd="1" destOrd="0" presId="urn:microsoft.com/office/officeart/2005/8/layout/hList7"/>
    <dgm:cxn modelId="{22695B14-C735-4B29-8087-32F3A5A094A0}" type="presParOf" srcId="{8E326920-8191-4AD8-B22E-3D6A4FB92F06}" destId="{D5607971-2A47-4587-9F9F-27FDE28C6130}" srcOrd="2" destOrd="0" presId="urn:microsoft.com/office/officeart/2005/8/layout/hList7"/>
    <dgm:cxn modelId="{D40A3D9E-2BBA-42F4-8518-A4548C8890A8}" type="presParOf" srcId="{8E326920-8191-4AD8-B22E-3D6A4FB92F06}" destId="{709000ED-06C2-4A7A-A780-186CDC55D99C}" srcOrd="3" destOrd="0" presId="urn:microsoft.com/office/officeart/2005/8/layout/hList7"/>
    <dgm:cxn modelId="{E2EDC6DB-4B11-40CD-B206-6B67431FEE14}" type="presParOf" srcId="{EF5CAF8D-8977-4763-8011-EEB5456D14F3}" destId="{22A618B3-B31E-4B68-9B22-0124DD92543F}" srcOrd="5" destOrd="0" presId="urn:microsoft.com/office/officeart/2005/8/layout/hList7"/>
    <dgm:cxn modelId="{0B51CF61-F5D4-4ECC-AB75-30A692E19573}" type="presParOf" srcId="{EF5CAF8D-8977-4763-8011-EEB5456D14F3}" destId="{5E84A068-FD69-45D9-B26A-E28014EE699A}" srcOrd="6" destOrd="0" presId="urn:microsoft.com/office/officeart/2005/8/layout/hList7"/>
    <dgm:cxn modelId="{B37A8FF4-E00D-46EB-9077-E3F822871B13}" type="presParOf" srcId="{5E84A068-FD69-45D9-B26A-E28014EE699A}" destId="{17EF1EE4-F3A6-465E-8A88-6EADC2A48D19}" srcOrd="0" destOrd="0" presId="urn:microsoft.com/office/officeart/2005/8/layout/hList7"/>
    <dgm:cxn modelId="{2AD14A51-9EAF-45C7-A229-A4BA90550AA8}" type="presParOf" srcId="{5E84A068-FD69-45D9-B26A-E28014EE699A}" destId="{79A4FA7B-A8CC-425A-9BC0-D4EDA851026E}" srcOrd="1" destOrd="0" presId="urn:microsoft.com/office/officeart/2005/8/layout/hList7"/>
    <dgm:cxn modelId="{F9B9CE37-16B2-47FF-814A-CA23068E63C5}" type="presParOf" srcId="{5E84A068-FD69-45D9-B26A-E28014EE699A}" destId="{E80DD4D6-2635-4BF5-A252-A616E60EC1D1}" srcOrd="2" destOrd="0" presId="urn:microsoft.com/office/officeart/2005/8/layout/hList7"/>
    <dgm:cxn modelId="{CA67985C-044D-477B-B842-EA47B13AC8D8}" type="presParOf" srcId="{5E84A068-FD69-45D9-B26A-E28014EE699A}" destId="{06BAC0EF-3DE7-4618-A47F-95C0AE8F7A6D}"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3E12C8D-ECF0-468D-A099-90388B706EA8}" type="doc">
      <dgm:prSet loTypeId="urn:microsoft.com/office/officeart/2005/8/layout/hList7" loCatId="list" qsTypeId="urn:microsoft.com/office/officeart/2005/8/quickstyle/simple1" qsCatId="simple" csTypeId="urn:microsoft.com/office/officeart/2005/8/colors/accent5_3" csCatId="accent5" phldr="1"/>
      <dgm:spPr/>
      <dgm:t>
        <a:bodyPr/>
        <a:lstStyle/>
        <a:p>
          <a:endParaRPr lang="sv-SE"/>
        </a:p>
      </dgm:t>
    </dgm:pt>
    <dgm:pt modelId="{D2DAA8CC-615B-4402-BC75-CA9A29E788A7}">
      <dgm:prSet phldrT="[Text]" custT="1"/>
      <dgm:spPr/>
      <dgm:t>
        <a:bodyPr/>
        <a:lstStyle/>
        <a:p>
          <a:r>
            <a:rPr lang="en-US" sz="1800" dirty="0"/>
            <a:t>Generation scheme</a:t>
          </a:r>
          <a:endParaRPr lang="sv-SE" sz="1800" dirty="0"/>
        </a:p>
      </dgm:t>
    </dgm:pt>
    <dgm:pt modelId="{DB19E614-BC33-4CA9-A911-94D7964A5D61}" type="parTrans" cxnId="{30B93F1F-BC2A-4088-9B86-000A85577195}">
      <dgm:prSet/>
      <dgm:spPr/>
      <dgm:t>
        <a:bodyPr/>
        <a:lstStyle/>
        <a:p>
          <a:endParaRPr lang="sv-SE" sz="2000"/>
        </a:p>
      </dgm:t>
    </dgm:pt>
    <dgm:pt modelId="{861A34C8-D415-4275-A616-C88252E0F492}" type="sibTrans" cxnId="{30B93F1F-BC2A-4088-9B86-000A85577195}">
      <dgm:prSet/>
      <dgm:spPr/>
      <dgm:t>
        <a:bodyPr/>
        <a:lstStyle/>
        <a:p>
          <a:endParaRPr lang="sv-SE" sz="2000"/>
        </a:p>
      </dgm:t>
    </dgm:pt>
    <dgm:pt modelId="{8FF55067-13D5-45B8-B817-2D8E525E9FE9}">
      <dgm:prSet phldrT="[Text]" custT="1"/>
      <dgm:spPr/>
      <dgm:t>
        <a:bodyPr/>
        <a:lstStyle/>
        <a:p>
          <a:r>
            <a:rPr lang="en-US" sz="1400" dirty="0"/>
            <a:t>Single-shot</a:t>
          </a:r>
          <a:endParaRPr lang="sv-SE" sz="1400" dirty="0"/>
        </a:p>
      </dgm:t>
    </dgm:pt>
    <dgm:pt modelId="{314AE02C-4BDE-430A-827F-72A655203C00}" type="parTrans" cxnId="{D5BC47B4-763D-40DB-A86D-4C00A8CBB061}">
      <dgm:prSet/>
      <dgm:spPr/>
      <dgm:t>
        <a:bodyPr/>
        <a:lstStyle/>
        <a:p>
          <a:endParaRPr lang="sv-SE" sz="2000"/>
        </a:p>
      </dgm:t>
    </dgm:pt>
    <dgm:pt modelId="{C01F03EF-9DEA-4ECF-BBD1-52602E180F20}" type="sibTrans" cxnId="{D5BC47B4-763D-40DB-A86D-4C00A8CBB061}">
      <dgm:prSet/>
      <dgm:spPr/>
      <dgm:t>
        <a:bodyPr/>
        <a:lstStyle/>
        <a:p>
          <a:endParaRPr lang="sv-SE" sz="2000"/>
        </a:p>
      </dgm:t>
    </dgm:pt>
    <dgm:pt modelId="{798B38D0-4C1B-44C7-9A1F-1A5F3AF1CD60}">
      <dgm:prSet phldrT="[Text]" custT="1"/>
      <dgm:spPr/>
      <dgm:t>
        <a:bodyPr/>
        <a:lstStyle/>
        <a:p>
          <a:r>
            <a:rPr lang="en-US" sz="1400" dirty="0"/>
            <a:t>Autoregressive</a:t>
          </a:r>
          <a:endParaRPr lang="sv-SE" sz="1400" dirty="0"/>
        </a:p>
      </dgm:t>
    </dgm:pt>
    <dgm:pt modelId="{8CF3DF54-3DCF-470E-BB0B-149BA1CD79F0}" type="parTrans" cxnId="{DE1413DA-6664-4270-970B-4DA8BEBD4AC8}">
      <dgm:prSet/>
      <dgm:spPr/>
      <dgm:t>
        <a:bodyPr/>
        <a:lstStyle/>
        <a:p>
          <a:endParaRPr lang="sv-SE" sz="2000"/>
        </a:p>
      </dgm:t>
    </dgm:pt>
    <dgm:pt modelId="{8485652F-D5A1-4A34-8549-82B2E9FCF6A1}" type="sibTrans" cxnId="{DE1413DA-6664-4270-970B-4DA8BEBD4AC8}">
      <dgm:prSet/>
      <dgm:spPr/>
      <dgm:t>
        <a:bodyPr/>
        <a:lstStyle/>
        <a:p>
          <a:endParaRPr lang="sv-SE" sz="2000"/>
        </a:p>
      </dgm:t>
    </dgm:pt>
    <dgm:pt modelId="{F28999F9-C8B0-4899-A008-7ACBDDDD5E5C}">
      <dgm:prSet phldrT="[Text]" custT="1"/>
      <dgm:spPr/>
      <dgm:t>
        <a:bodyPr/>
        <a:lstStyle/>
        <a:p>
          <a:r>
            <a:rPr lang="en-US" sz="1800" dirty="0"/>
            <a:t>Deep learning architecture</a:t>
          </a:r>
          <a:endParaRPr lang="sv-SE" sz="1800" dirty="0"/>
        </a:p>
      </dgm:t>
    </dgm:pt>
    <dgm:pt modelId="{1CE522BF-9FB6-4814-AD7A-C96540D72BBA}" type="parTrans" cxnId="{741AFE2D-33AC-47C4-86FF-D72ED9885128}">
      <dgm:prSet/>
      <dgm:spPr/>
      <dgm:t>
        <a:bodyPr/>
        <a:lstStyle/>
        <a:p>
          <a:endParaRPr lang="sv-SE" sz="2000"/>
        </a:p>
      </dgm:t>
    </dgm:pt>
    <dgm:pt modelId="{4CB1C17A-FBF2-49D0-B4CC-00BC808735B3}" type="sibTrans" cxnId="{741AFE2D-33AC-47C4-86FF-D72ED9885128}">
      <dgm:prSet/>
      <dgm:spPr/>
      <dgm:t>
        <a:bodyPr/>
        <a:lstStyle/>
        <a:p>
          <a:endParaRPr lang="sv-SE" sz="2000"/>
        </a:p>
      </dgm:t>
    </dgm:pt>
    <dgm:pt modelId="{7D6F6F49-008E-49E4-B178-90652228CB0E}">
      <dgm:prSet phldrT="[Text]" custT="1"/>
      <dgm:spPr/>
      <dgm:t>
        <a:bodyPr/>
        <a:lstStyle/>
        <a:p>
          <a:r>
            <a:rPr lang="en-US" sz="1400" dirty="0"/>
            <a:t>GNNs</a:t>
          </a:r>
          <a:endParaRPr lang="sv-SE" sz="1400" dirty="0"/>
        </a:p>
      </dgm:t>
    </dgm:pt>
    <dgm:pt modelId="{122E04D9-DD18-404B-987B-18615EA2F43B}" type="parTrans" cxnId="{FD558BE3-49B1-43D6-9327-FA8097797260}">
      <dgm:prSet/>
      <dgm:spPr/>
      <dgm:t>
        <a:bodyPr/>
        <a:lstStyle/>
        <a:p>
          <a:endParaRPr lang="sv-SE" sz="2000"/>
        </a:p>
      </dgm:t>
    </dgm:pt>
    <dgm:pt modelId="{0047BA48-E74D-4862-BB06-18423B014454}" type="sibTrans" cxnId="{FD558BE3-49B1-43D6-9327-FA8097797260}">
      <dgm:prSet/>
      <dgm:spPr/>
      <dgm:t>
        <a:bodyPr/>
        <a:lstStyle/>
        <a:p>
          <a:endParaRPr lang="sv-SE" sz="2000"/>
        </a:p>
      </dgm:t>
    </dgm:pt>
    <dgm:pt modelId="{E8257B4E-F5B4-468C-B682-35E561964284}">
      <dgm:prSet phldrT="[Text]" custT="1"/>
      <dgm:spPr/>
      <dgm:t>
        <a:bodyPr/>
        <a:lstStyle/>
        <a:p>
          <a:r>
            <a:rPr lang="en-US" sz="1400" dirty="0"/>
            <a:t>RNNs</a:t>
          </a:r>
          <a:endParaRPr lang="sv-SE" sz="1400" dirty="0"/>
        </a:p>
      </dgm:t>
    </dgm:pt>
    <dgm:pt modelId="{8A33C4B1-EF90-49FA-AEDC-3F17F0792680}" type="parTrans" cxnId="{BAA58BFC-8F9B-476B-9199-735738E4A3D9}">
      <dgm:prSet/>
      <dgm:spPr/>
      <dgm:t>
        <a:bodyPr/>
        <a:lstStyle/>
        <a:p>
          <a:endParaRPr lang="sv-SE" sz="2000"/>
        </a:p>
      </dgm:t>
    </dgm:pt>
    <dgm:pt modelId="{D85D5F1C-6854-444F-83D1-D3D36160E30D}" type="sibTrans" cxnId="{BAA58BFC-8F9B-476B-9199-735738E4A3D9}">
      <dgm:prSet/>
      <dgm:spPr/>
      <dgm:t>
        <a:bodyPr/>
        <a:lstStyle/>
        <a:p>
          <a:endParaRPr lang="sv-SE" sz="2000"/>
        </a:p>
      </dgm:t>
    </dgm:pt>
    <dgm:pt modelId="{1694E182-6A68-49B4-98E2-997F366BB165}">
      <dgm:prSet phldrT="[Text]" custT="1"/>
      <dgm:spPr/>
      <dgm:t>
        <a:bodyPr/>
        <a:lstStyle/>
        <a:p>
          <a:r>
            <a:rPr lang="en-US" sz="1800" dirty="0"/>
            <a:t>Optimization algorithm</a:t>
          </a:r>
          <a:endParaRPr lang="sv-SE" sz="1800" dirty="0"/>
        </a:p>
      </dgm:t>
    </dgm:pt>
    <dgm:pt modelId="{D1992265-0FCE-455A-84FF-2CD4A78059E1}" type="parTrans" cxnId="{219E8415-ECFC-4ED3-8866-1EA393147961}">
      <dgm:prSet/>
      <dgm:spPr/>
      <dgm:t>
        <a:bodyPr/>
        <a:lstStyle/>
        <a:p>
          <a:endParaRPr lang="sv-SE" sz="2000"/>
        </a:p>
      </dgm:t>
    </dgm:pt>
    <dgm:pt modelId="{4C2BFE89-EF4A-43C8-BB8F-14684EB034CB}" type="sibTrans" cxnId="{219E8415-ECFC-4ED3-8866-1EA393147961}">
      <dgm:prSet/>
      <dgm:spPr/>
      <dgm:t>
        <a:bodyPr/>
        <a:lstStyle/>
        <a:p>
          <a:endParaRPr lang="sv-SE" sz="2000"/>
        </a:p>
      </dgm:t>
    </dgm:pt>
    <dgm:pt modelId="{8775E1ED-8CD1-4FF9-87BE-19C41D7B37F8}">
      <dgm:prSet phldrT="[Text]" custT="1"/>
      <dgm:spPr/>
      <dgm:t>
        <a:bodyPr/>
        <a:lstStyle/>
        <a:p>
          <a:r>
            <a:rPr lang="en-US" sz="1400" dirty="0"/>
            <a:t>Reinforcement learning</a:t>
          </a:r>
          <a:endParaRPr lang="sv-SE" sz="1400" dirty="0"/>
        </a:p>
      </dgm:t>
    </dgm:pt>
    <dgm:pt modelId="{0B68CFD5-C60C-4FB6-A074-AFB9085DC59A}" type="parTrans" cxnId="{A0608CD3-36E5-48AA-A9E9-86751806073E}">
      <dgm:prSet/>
      <dgm:spPr/>
      <dgm:t>
        <a:bodyPr/>
        <a:lstStyle/>
        <a:p>
          <a:endParaRPr lang="sv-SE" sz="2000"/>
        </a:p>
      </dgm:t>
    </dgm:pt>
    <dgm:pt modelId="{B56A0A5F-617D-45A7-9DBE-E6FD3D3A4D96}" type="sibTrans" cxnId="{A0608CD3-36E5-48AA-A9E9-86751806073E}">
      <dgm:prSet/>
      <dgm:spPr/>
      <dgm:t>
        <a:bodyPr/>
        <a:lstStyle/>
        <a:p>
          <a:endParaRPr lang="sv-SE" sz="2000"/>
        </a:p>
      </dgm:t>
    </dgm:pt>
    <dgm:pt modelId="{1B487B30-A3C6-4ADA-AD9B-D0791AA7C94E}">
      <dgm:prSet phldrT="[Text]" custT="1"/>
      <dgm:spPr/>
      <dgm:t>
        <a:bodyPr/>
        <a:lstStyle/>
        <a:p>
          <a:r>
            <a:rPr lang="en-US" sz="1400" dirty="0"/>
            <a:t>Genetic algorithm</a:t>
          </a:r>
          <a:endParaRPr lang="sv-SE" sz="1400" dirty="0"/>
        </a:p>
      </dgm:t>
    </dgm:pt>
    <dgm:pt modelId="{647E854C-0113-4745-81A4-211C2C8BAAD0}" type="parTrans" cxnId="{9CDD0073-D648-48EB-8152-B2826B0C0FDA}">
      <dgm:prSet/>
      <dgm:spPr/>
      <dgm:t>
        <a:bodyPr/>
        <a:lstStyle/>
        <a:p>
          <a:endParaRPr lang="sv-SE" sz="2000"/>
        </a:p>
      </dgm:t>
    </dgm:pt>
    <dgm:pt modelId="{83C0BD7C-BB36-40F1-B155-9575C03F7F51}" type="sibTrans" cxnId="{9CDD0073-D648-48EB-8152-B2826B0C0FDA}">
      <dgm:prSet/>
      <dgm:spPr/>
      <dgm:t>
        <a:bodyPr/>
        <a:lstStyle/>
        <a:p>
          <a:endParaRPr lang="sv-SE" sz="2000"/>
        </a:p>
      </dgm:t>
    </dgm:pt>
    <dgm:pt modelId="{C62BECCE-BD41-4D5D-B732-38FFFA007B44}">
      <dgm:prSet phldrT="[Text]" custT="1"/>
      <dgm:spPr/>
      <dgm:t>
        <a:bodyPr/>
        <a:lstStyle/>
        <a:p>
          <a:r>
            <a:rPr lang="en-US" sz="1800" dirty="0"/>
            <a:t>Molecular representation</a:t>
          </a:r>
          <a:endParaRPr lang="sv-SE" sz="1800" dirty="0"/>
        </a:p>
      </dgm:t>
    </dgm:pt>
    <dgm:pt modelId="{FF30660F-5A7B-49FB-9A50-BAF4AAAAFABB}" type="parTrans" cxnId="{F5AD4D15-9DD5-42C6-A472-31F76DC3D4FF}">
      <dgm:prSet/>
      <dgm:spPr/>
      <dgm:t>
        <a:bodyPr/>
        <a:lstStyle/>
        <a:p>
          <a:endParaRPr lang="sv-SE" sz="2000"/>
        </a:p>
      </dgm:t>
    </dgm:pt>
    <dgm:pt modelId="{6D8D6E9E-00C8-4205-A274-AC12A3F63155}" type="sibTrans" cxnId="{F5AD4D15-9DD5-42C6-A472-31F76DC3D4FF}">
      <dgm:prSet/>
      <dgm:spPr/>
      <dgm:t>
        <a:bodyPr/>
        <a:lstStyle/>
        <a:p>
          <a:endParaRPr lang="sv-SE" sz="2000"/>
        </a:p>
      </dgm:t>
    </dgm:pt>
    <dgm:pt modelId="{D680CDE7-7AD6-46A0-ACC3-59A944519315}">
      <dgm:prSet phldrT="[Text]" custT="1"/>
      <dgm:spPr/>
      <dgm:t>
        <a:bodyPr/>
        <a:lstStyle/>
        <a:p>
          <a:r>
            <a:rPr lang="en-US" sz="1400" dirty="0"/>
            <a:t>VAEs</a:t>
          </a:r>
          <a:endParaRPr lang="sv-SE" sz="1400" dirty="0"/>
        </a:p>
      </dgm:t>
    </dgm:pt>
    <dgm:pt modelId="{D6C96313-8378-40A3-88CA-4A259CC28D2F}" type="parTrans" cxnId="{8051FC34-992C-4E30-8370-EC928D5B383B}">
      <dgm:prSet/>
      <dgm:spPr/>
      <dgm:t>
        <a:bodyPr/>
        <a:lstStyle/>
        <a:p>
          <a:endParaRPr lang="sv-SE" sz="2000"/>
        </a:p>
      </dgm:t>
    </dgm:pt>
    <dgm:pt modelId="{7E0BD5E7-A6D2-4B4B-9B78-95F9AA20E9AB}" type="sibTrans" cxnId="{8051FC34-992C-4E30-8370-EC928D5B383B}">
      <dgm:prSet/>
      <dgm:spPr/>
      <dgm:t>
        <a:bodyPr/>
        <a:lstStyle/>
        <a:p>
          <a:endParaRPr lang="sv-SE" sz="2000"/>
        </a:p>
      </dgm:t>
    </dgm:pt>
    <dgm:pt modelId="{4EAEE022-DEB8-4816-A454-EDEABD403188}">
      <dgm:prSet phldrT="[Text]" custT="1"/>
      <dgm:spPr/>
      <dgm:t>
        <a:bodyPr/>
        <a:lstStyle/>
        <a:p>
          <a:r>
            <a:rPr lang="en-US" sz="1400" dirty="0"/>
            <a:t>GANs</a:t>
          </a:r>
          <a:endParaRPr lang="sv-SE" sz="1400" dirty="0"/>
        </a:p>
      </dgm:t>
    </dgm:pt>
    <dgm:pt modelId="{BE5EA450-C20C-43D1-90AA-21F1A05D07D7}" type="parTrans" cxnId="{B903011A-1526-4CF0-A849-6F1535604D19}">
      <dgm:prSet/>
      <dgm:spPr/>
      <dgm:t>
        <a:bodyPr/>
        <a:lstStyle/>
        <a:p>
          <a:endParaRPr lang="sv-SE" sz="2000"/>
        </a:p>
      </dgm:t>
    </dgm:pt>
    <dgm:pt modelId="{9A6B9177-449A-4045-967A-50736E1615E5}" type="sibTrans" cxnId="{B903011A-1526-4CF0-A849-6F1535604D19}">
      <dgm:prSet/>
      <dgm:spPr/>
      <dgm:t>
        <a:bodyPr/>
        <a:lstStyle/>
        <a:p>
          <a:endParaRPr lang="sv-SE" sz="2000"/>
        </a:p>
      </dgm:t>
    </dgm:pt>
    <dgm:pt modelId="{0E83F22C-C83B-4307-890E-735A3E1329E8}">
      <dgm:prSet phldrT="[Text]" custT="1"/>
      <dgm:spPr/>
      <dgm:t>
        <a:bodyPr/>
        <a:lstStyle/>
        <a:p>
          <a:r>
            <a:rPr lang="en-US" sz="1400" dirty="0"/>
            <a:t>Transformers</a:t>
          </a:r>
          <a:endParaRPr lang="sv-SE" sz="1400" dirty="0"/>
        </a:p>
      </dgm:t>
    </dgm:pt>
    <dgm:pt modelId="{71159CF8-0349-46CD-BA6E-D836F42EAC4E}" type="parTrans" cxnId="{3E97F540-E852-4C0D-87B0-F8ED7E6761B1}">
      <dgm:prSet/>
      <dgm:spPr/>
      <dgm:t>
        <a:bodyPr/>
        <a:lstStyle/>
        <a:p>
          <a:endParaRPr lang="sv-SE" sz="2000"/>
        </a:p>
      </dgm:t>
    </dgm:pt>
    <dgm:pt modelId="{381973B1-59E2-44B8-A44F-4BD87B2C07DC}" type="sibTrans" cxnId="{3E97F540-E852-4C0D-87B0-F8ED7E6761B1}">
      <dgm:prSet/>
      <dgm:spPr/>
      <dgm:t>
        <a:bodyPr/>
        <a:lstStyle/>
        <a:p>
          <a:endParaRPr lang="sv-SE" sz="2000"/>
        </a:p>
      </dgm:t>
    </dgm:pt>
    <dgm:pt modelId="{CA0EAC23-B41F-46C7-ADB3-C6CFD2AA1C1C}">
      <dgm:prSet phldrT="[Text]" custT="1"/>
      <dgm:spPr/>
      <dgm:t>
        <a:bodyPr/>
        <a:lstStyle/>
        <a:p>
          <a:r>
            <a:rPr lang="en-US" sz="1400" dirty="0"/>
            <a:t>Strings</a:t>
          </a:r>
          <a:endParaRPr lang="sv-SE" sz="1400" dirty="0"/>
        </a:p>
      </dgm:t>
    </dgm:pt>
    <dgm:pt modelId="{4E7BDBE6-E5FC-4AA0-AF82-666E9D33008D}" type="parTrans" cxnId="{A28CFE8E-92C7-4DF3-A1AA-9A4523B7177F}">
      <dgm:prSet/>
      <dgm:spPr/>
      <dgm:t>
        <a:bodyPr/>
        <a:lstStyle/>
        <a:p>
          <a:endParaRPr lang="sv-SE" sz="2000"/>
        </a:p>
      </dgm:t>
    </dgm:pt>
    <dgm:pt modelId="{86C32966-5CE2-4872-A7C2-A70E95E5E2CC}" type="sibTrans" cxnId="{A28CFE8E-92C7-4DF3-A1AA-9A4523B7177F}">
      <dgm:prSet/>
      <dgm:spPr/>
      <dgm:t>
        <a:bodyPr/>
        <a:lstStyle/>
        <a:p>
          <a:endParaRPr lang="sv-SE" sz="2000"/>
        </a:p>
      </dgm:t>
    </dgm:pt>
    <dgm:pt modelId="{56A36799-AD1A-48DF-AD82-E66C93E22357}">
      <dgm:prSet phldrT="[Text]" custT="1"/>
      <dgm:spPr/>
      <dgm:t>
        <a:bodyPr/>
        <a:lstStyle/>
        <a:p>
          <a:r>
            <a:rPr lang="en-US" sz="1400" dirty="0"/>
            <a:t>Graphs</a:t>
          </a:r>
          <a:endParaRPr lang="sv-SE" sz="1400" dirty="0"/>
        </a:p>
      </dgm:t>
    </dgm:pt>
    <dgm:pt modelId="{9128A962-DC9E-4A06-B32E-8BC0C3BBEDCB}" type="parTrans" cxnId="{AFC542A8-BC3B-471F-B267-F32BE642517E}">
      <dgm:prSet/>
      <dgm:spPr/>
      <dgm:t>
        <a:bodyPr/>
        <a:lstStyle/>
        <a:p>
          <a:endParaRPr lang="sv-SE" sz="2000"/>
        </a:p>
      </dgm:t>
    </dgm:pt>
    <dgm:pt modelId="{4CBD198E-8450-4AAF-8C54-73C9E988EE7D}" type="sibTrans" cxnId="{AFC542A8-BC3B-471F-B267-F32BE642517E}">
      <dgm:prSet/>
      <dgm:spPr/>
      <dgm:t>
        <a:bodyPr/>
        <a:lstStyle/>
        <a:p>
          <a:endParaRPr lang="sv-SE" sz="2000"/>
        </a:p>
      </dgm:t>
    </dgm:pt>
    <dgm:pt modelId="{C78C40B9-CE77-43C4-BCE6-D93FA00182A1}">
      <dgm:prSet phldrT="[Text]" custT="1"/>
      <dgm:spPr/>
      <dgm:t>
        <a:bodyPr/>
        <a:lstStyle/>
        <a:p>
          <a:r>
            <a:rPr lang="en-US" sz="1400" dirty="0"/>
            <a:t>3D conformers</a:t>
          </a:r>
          <a:endParaRPr lang="sv-SE" sz="1400" dirty="0"/>
        </a:p>
      </dgm:t>
    </dgm:pt>
    <dgm:pt modelId="{C5EC68D0-0739-4BD0-8344-3AAECFC1C862}" type="parTrans" cxnId="{F1A283DC-F47D-4810-8998-D929E6742766}">
      <dgm:prSet/>
      <dgm:spPr/>
      <dgm:t>
        <a:bodyPr/>
        <a:lstStyle/>
        <a:p>
          <a:endParaRPr lang="sv-SE" sz="2000"/>
        </a:p>
      </dgm:t>
    </dgm:pt>
    <dgm:pt modelId="{3CEDA141-090E-4D76-9F6C-86B793D491AD}" type="sibTrans" cxnId="{F1A283DC-F47D-4810-8998-D929E6742766}">
      <dgm:prSet/>
      <dgm:spPr/>
      <dgm:t>
        <a:bodyPr/>
        <a:lstStyle/>
        <a:p>
          <a:endParaRPr lang="sv-SE" sz="2000"/>
        </a:p>
      </dgm:t>
    </dgm:pt>
    <dgm:pt modelId="{F67DCF82-A5E1-4860-8826-295A74E35880}">
      <dgm:prSet phldrT="[Text]" custT="1"/>
      <dgm:spPr/>
      <dgm:t>
        <a:bodyPr/>
        <a:lstStyle/>
        <a:p>
          <a:r>
            <a:rPr lang="en-US" sz="1400" dirty="0"/>
            <a:t>Fingerprints</a:t>
          </a:r>
          <a:endParaRPr lang="sv-SE" sz="1400" dirty="0"/>
        </a:p>
      </dgm:t>
    </dgm:pt>
    <dgm:pt modelId="{30CD3331-7612-48B7-8101-F9BBB7D784DF}" type="parTrans" cxnId="{5DCB993D-EEF4-40AA-B804-AF247966E4F1}">
      <dgm:prSet/>
      <dgm:spPr/>
      <dgm:t>
        <a:bodyPr/>
        <a:lstStyle/>
        <a:p>
          <a:endParaRPr lang="sv-SE" sz="2000"/>
        </a:p>
      </dgm:t>
    </dgm:pt>
    <dgm:pt modelId="{B4A2B0BB-C479-4733-8301-00931C7FE5E8}" type="sibTrans" cxnId="{5DCB993D-EEF4-40AA-B804-AF247966E4F1}">
      <dgm:prSet/>
      <dgm:spPr/>
      <dgm:t>
        <a:bodyPr/>
        <a:lstStyle/>
        <a:p>
          <a:endParaRPr lang="sv-SE" sz="2000"/>
        </a:p>
      </dgm:t>
    </dgm:pt>
    <dgm:pt modelId="{730114D8-2F54-4D6A-9E6F-6E36E345C00D}">
      <dgm:prSet phldrT="[Text]" custT="1"/>
      <dgm:spPr/>
      <dgm:t>
        <a:bodyPr/>
        <a:lstStyle/>
        <a:p>
          <a:r>
            <a:rPr lang="en-US" sz="1400" dirty="0"/>
            <a:t>…</a:t>
          </a:r>
          <a:endParaRPr lang="sv-SE" sz="1400" dirty="0"/>
        </a:p>
      </dgm:t>
    </dgm:pt>
    <dgm:pt modelId="{CC3DD505-2007-4664-A5E6-52D9011DA79B}" type="parTrans" cxnId="{E08C6B91-538A-4B56-93E4-B52722C373C1}">
      <dgm:prSet/>
      <dgm:spPr/>
      <dgm:t>
        <a:bodyPr/>
        <a:lstStyle/>
        <a:p>
          <a:endParaRPr lang="sv-SE" sz="2000"/>
        </a:p>
      </dgm:t>
    </dgm:pt>
    <dgm:pt modelId="{BEA25279-BF6D-4E8C-B04B-51014AFFB412}" type="sibTrans" cxnId="{E08C6B91-538A-4B56-93E4-B52722C373C1}">
      <dgm:prSet/>
      <dgm:spPr/>
      <dgm:t>
        <a:bodyPr/>
        <a:lstStyle/>
        <a:p>
          <a:endParaRPr lang="sv-SE" sz="2000"/>
        </a:p>
      </dgm:t>
    </dgm:pt>
    <dgm:pt modelId="{F8368EFA-9638-4276-967E-5269CC85A715}">
      <dgm:prSet phldrT="[Text]" custT="1"/>
      <dgm:spPr/>
      <dgm:t>
        <a:bodyPr/>
        <a:lstStyle/>
        <a:p>
          <a:r>
            <a:rPr lang="en-US" sz="1400" dirty="0"/>
            <a:t>…</a:t>
          </a:r>
          <a:endParaRPr lang="sv-SE" sz="1400" dirty="0"/>
        </a:p>
      </dgm:t>
    </dgm:pt>
    <dgm:pt modelId="{A7963F27-6A80-4B33-B480-3A0606DE4D70}" type="parTrans" cxnId="{7C14D6A9-DD15-4AB3-9264-E0E679971C59}">
      <dgm:prSet/>
      <dgm:spPr/>
      <dgm:t>
        <a:bodyPr/>
        <a:lstStyle/>
        <a:p>
          <a:endParaRPr lang="sv-SE" sz="2000"/>
        </a:p>
      </dgm:t>
    </dgm:pt>
    <dgm:pt modelId="{F7E2E3CF-F8F7-46F5-8C67-3AEFF5F0705B}" type="sibTrans" cxnId="{7C14D6A9-DD15-4AB3-9264-E0E679971C59}">
      <dgm:prSet/>
      <dgm:spPr/>
      <dgm:t>
        <a:bodyPr/>
        <a:lstStyle/>
        <a:p>
          <a:endParaRPr lang="sv-SE" sz="2000"/>
        </a:p>
      </dgm:t>
    </dgm:pt>
    <dgm:pt modelId="{BD091C7C-2D4C-4A8C-BD89-7E080E52C0A2}">
      <dgm:prSet phldrT="[Text]" custT="1"/>
      <dgm:spPr/>
      <dgm:t>
        <a:bodyPr/>
        <a:lstStyle/>
        <a:p>
          <a:r>
            <a:rPr lang="en-US" sz="1400" dirty="0"/>
            <a:t>…</a:t>
          </a:r>
          <a:endParaRPr lang="sv-SE" sz="1400" dirty="0"/>
        </a:p>
      </dgm:t>
    </dgm:pt>
    <dgm:pt modelId="{1820E5CC-CB7B-4388-AFDA-66C5F3AA06F9}" type="parTrans" cxnId="{6AFA8569-9E14-46E9-B8E2-ED9EA72F2A71}">
      <dgm:prSet/>
      <dgm:spPr/>
      <dgm:t>
        <a:bodyPr/>
        <a:lstStyle/>
        <a:p>
          <a:endParaRPr lang="sv-SE" sz="2000"/>
        </a:p>
      </dgm:t>
    </dgm:pt>
    <dgm:pt modelId="{CF10BACF-40FF-4AD1-861C-897C2FE9F260}" type="sibTrans" cxnId="{6AFA8569-9E14-46E9-B8E2-ED9EA72F2A71}">
      <dgm:prSet/>
      <dgm:spPr/>
      <dgm:t>
        <a:bodyPr/>
        <a:lstStyle/>
        <a:p>
          <a:endParaRPr lang="sv-SE" sz="2000"/>
        </a:p>
      </dgm:t>
    </dgm:pt>
    <dgm:pt modelId="{142438C7-E285-436E-845A-2C6BDFD031C4}" type="pres">
      <dgm:prSet presAssocID="{13E12C8D-ECF0-468D-A099-90388B706EA8}" presName="Name0" presStyleCnt="0">
        <dgm:presLayoutVars>
          <dgm:dir/>
          <dgm:resizeHandles val="exact"/>
        </dgm:presLayoutVars>
      </dgm:prSet>
      <dgm:spPr/>
    </dgm:pt>
    <dgm:pt modelId="{0D52C0CE-C6D5-4DC3-AB1A-5476ABD7A959}" type="pres">
      <dgm:prSet presAssocID="{13E12C8D-ECF0-468D-A099-90388B706EA8}" presName="fgShape" presStyleLbl="fgShp" presStyleIdx="0" presStyleCnt="1"/>
      <dgm:spPr/>
    </dgm:pt>
    <dgm:pt modelId="{EF5CAF8D-8977-4763-8011-EEB5456D14F3}" type="pres">
      <dgm:prSet presAssocID="{13E12C8D-ECF0-468D-A099-90388B706EA8}" presName="linComp" presStyleCnt="0"/>
      <dgm:spPr/>
    </dgm:pt>
    <dgm:pt modelId="{31267DA6-B895-47BD-B258-3DE57768766C}" type="pres">
      <dgm:prSet presAssocID="{D2DAA8CC-615B-4402-BC75-CA9A29E788A7}" presName="compNode" presStyleCnt="0"/>
      <dgm:spPr/>
    </dgm:pt>
    <dgm:pt modelId="{5E44AACA-AC2E-4BAA-8377-A93A5CCCA019}" type="pres">
      <dgm:prSet presAssocID="{D2DAA8CC-615B-4402-BC75-CA9A29E788A7}" presName="bkgdShape" presStyleLbl="node1" presStyleIdx="0" presStyleCnt="4" custLinFactX="100000" custLinFactNeighborX="106063"/>
      <dgm:spPr/>
    </dgm:pt>
    <dgm:pt modelId="{65DBC444-C9CE-439F-8622-60CD2C46002B}" type="pres">
      <dgm:prSet presAssocID="{D2DAA8CC-615B-4402-BC75-CA9A29E788A7}" presName="nodeTx" presStyleLbl="node1" presStyleIdx="0" presStyleCnt="4">
        <dgm:presLayoutVars>
          <dgm:bulletEnabled val="1"/>
        </dgm:presLayoutVars>
      </dgm:prSet>
      <dgm:spPr/>
    </dgm:pt>
    <dgm:pt modelId="{F1ADEA93-05AC-4C5D-B91F-D89FC5D53B86}" type="pres">
      <dgm:prSet presAssocID="{D2DAA8CC-615B-4402-BC75-CA9A29E788A7}" presName="invisiNode" presStyleLbl="node1" presStyleIdx="0" presStyleCnt="4"/>
      <dgm:spPr/>
    </dgm:pt>
    <dgm:pt modelId="{210B2015-EFC9-4D28-8D2D-79316F4FC420}" type="pres">
      <dgm:prSet presAssocID="{D2DAA8CC-615B-4402-BC75-CA9A29E788A7}" presName="imagNode" presStyleLbl="fgImgPlace1" presStyleIdx="0" presStyleCnt="4" custLinFactX="100000" custLinFactNeighborX="148162" custLinFactNeighborY="799"/>
      <dgm:spPr>
        <a:blipFill dpi="0" rotWithShape="1">
          <a:blip xmlns:r="http://schemas.openxmlformats.org/officeDocument/2006/relationships" r:embed="rId1"/>
          <a:srcRect/>
          <a:stretch>
            <a:fillRect l="-4818" t="498" r="-217182" b="-498"/>
          </a:stretch>
        </a:blipFill>
        <a:ln w="57150">
          <a:solidFill>
            <a:schemeClr val="accent6">
              <a:lumMod val="20000"/>
              <a:lumOff val="80000"/>
            </a:schemeClr>
          </a:solidFill>
        </a:ln>
      </dgm:spPr>
    </dgm:pt>
    <dgm:pt modelId="{8A04FB94-57A3-4712-94BB-8ECE01634CC2}" type="pres">
      <dgm:prSet presAssocID="{861A34C8-D415-4275-A616-C88252E0F492}" presName="sibTrans" presStyleLbl="sibTrans2D1" presStyleIdx="0" presStyleCnt="0"/>
      <dgm:spPr/>
    </dgm:pt>
    <dgm:pt modelId="{CCC57144-E08B-4894-9E90-E1F8D63F778D}" type="pres">
      <dgm:prSet presAssocID="{C62BECCE-BD41-4D5D-B732-38FFFA007B44}" presName="compNode" presStyleCnt="0"/>
      <dgm:spPr/>
    </dgm:pt>
    <dgm:pt modelId="{A849BA20-654D-410E-A5E8-C4AE257EC7B8}" type="pres">
      <dgm:prSet presAssocID="{C62BECCE-BD41-4D5D-B732-38FFFA007B44}" presName="bkgdShape" presStyleLbl="node1" presStyleIdx="1" presStyleCnt="4"/>
      <dgm:spPr/>
    </dgm:pt>
    <dgm:pt modelId="{CFA469B3-BB02-4DFB-A599-B8447E7249E7}" type="pres">
      <dgm:prSet presAssocID="{C62BECCE-BD41-4D5D-B732-38FFFA007B44}" presName="nodeTx" presStyleLbl="node1" presStyleIdx="1" presStyleCnt="4">
        <dgm:presLayoutVars>
          <dgm:bulletEnabled val="1"/>
        </dgm:presLayoutVars>
      </dgm:prSet>
      <dgm:spPr/>
    </dgm:pt>
    <dgm:pt modelId="{A7C21E31-D993-497D-881E-D075376DE467}" type="pres">
      <dgm:prSet presAssocID="{C62BECCE-BD41-4D5D-B732-38FFFA007B44}" presName="invisiNode" presStyleLbl="node1" presStyleIdx="1" presStyleCnt="4"/>
      <dgm:spPr/>
    </dgm:pt>
    <dgm:pt modelId="{484A2EE6-69AE-4FE3-B0DC-BEDE4DAD513A}" type="pres">
      <dgm:prSet presAssocID="{C62BECCE-BD41-4D5D-B732-38FFFA007B44}" presName="imagNode" presStyleLbl="fgImgPlace1" presStyleIdx="1" presStyleCnt="4"/>
      <dgm:spPr>
        <a:blipFill rotWithShape="1">
          <a:blip xmlns:r="http://schemas.openxmlformats.org/officeDocument/2006/relationships" r:embed="rId2"/>
          <a:srcRect/>
          <a:stretch>
            <a:fillRect l="-3000" r="-3000"/>
          </a:stretch>
        </a:blipFill>
        <a:ln w="57150">
          <a:solidFill>
            <a:schemeClr val="accent6">
              <a:lumMod val="20000"/>
              <a:lumOff val="80000"/>
            </a:schemeClr>
          </a:solidFill>
        </a:ln>
      </dgm:spPr>
    </dgm:pt>
    <dgm:pt modelId="{078B2F28-2F4D-408A-A295-3D61648E042B}" type="pres">
      <dgm:prSet presAssocID="{6D8D6E9E-00C8-4205-A274-AC12A3F63155}" presName="sibTrans" presStyleLbl="sibTrans2D1" presStyleIdx="0" presStyleCnt="0"/>
      <dgm:spPr/>
    </dgm:pt>
    <dgm:pt modelId="{8E326920-8191-4AD8-B22E-3D6A4FB92F06}" type="pres">
      <dgm:prSet presAssocID="{F28999F9-C8B0-4899-A008-7ACBDDDD5E5C}" presName="compNode" presStyleCnt="0"/>
      <dgm:spPr/>
    </dgm:pt>
    <dgm:pt modelId="{0DB2A0DA-8D0F-4A00-8F0F-C017417A173A}" type="pres">
      <dgm:prSet presAssocID="{F28999F9-C8B0-4899-A008-7ACBDDDD5E5C}" presName="bkgdShape" presStyleLbl="node1" presStyleIdx="2" presStyleCnt="4" custLinFactX="-100000" custLinFactNeighborX="-131542" custLinFactNeighborY="-1461"/>
      <dgm:spPr/>
    </dgm:pt>
    <dgm:pt modelId="{34255CBC-1C8F-40C0-9A5B-AC13EA6A69A9}" type="pres">
      <dgm:prSet presAssocID="{F28999F9-C8B0-4899-A008-7ACBDDDD5E5C}" presName="nodeTx" presStyleLbl="node1" presStyleIdx="2" presStyleCnt="4">
        <dgm:presLayoutVars>
          <dgm:bulletEnabled val="1"/>
        </dgm:presLayoutVars>
      </dgm:prSet>
      <dgm:spPr/>
    </dgm:pt>
    <dgm:pt modelId="{D5607971-2A47-4587-9F9F-27FDE28C6130}" type="pres">
      <dgm:prSet presAssocID="{F28999F9-C8B0-4899-A008-7ACBDDDD5E5C}" presName="invisiNode" presStyleLbl="node1" presStyleIdx="2" presStyleCnt="4"/>
      <dgm:spPr/>
    </dgm:pt>
    <dgm:pt modelId="{709000ED-06C2-4A7A-A780-186CDC55D99C}" type="pres">
      <dgm:prSet presAssocID="{F28999F9-C8B0-4899-A008-7ACBDDDD5E5C}" presName="imagNode" presStyleLbl="fgImgPlace1" presStyleIdx="2" presStyleCnt="4" custLinFactX="-100000" custLinFactNeighborX="-148697" custLinFactNeighborY="-129"/>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493" t="498" r="-56507" b="-498"/>
          </a:stretch>
        </a:blipFill>
        <a:ln w="57150">
          <a:solidFill>
            <a:schemeClr val="accent6">
              <a:lumMod val="20000"/>
              <a:lumOff val="80000"/>
            </a:schemeClr>
          </a:solidFill>
        </a:ln>
      </dgm:spPr>
    </dgm:pt>
    <dgm:pt modelId="{22A618B3-B31E-4B68-9B22-0124DD92543F}" type="pres">
      <dgm:prSet presAssocID="{4CB1C17A-FBF2-49D0-B4CC-00BC808735B3}" presName="sibTrans" presStyleLbl="sibTrans2D1" presStyleIdx="0" presStyleCnt="0"/>
      <dgm:spPr/>
    </dgm:pt>
    <dgm:pt modelId="{5E84A068-FD69-45D9-B26A-E28014EE699A}" type="pres">
      <dgm:prSet presAssocID="{1694E182-6A68-49B4-98E2-997F366BB165}" presName="compNode" presStyleCnt="0"/>
      <dgm:spPr/>
    </dgm:pt>
    <dgm:pt modelId="{17EF1EE4-F3A6-465E-8A88-6EADC2A48D19}" type="pres">
      <dgm:prSet presAssocID="{1694E182-6A68-49B4-98E2-997F366BB165}" presName="bkgdShape" presStyleLbl="node1" presStyleIdx="3" presStyleCnt="4"/>
      <dgm:spPr/>
    </dgm:pt>
    <dgm:pt modelId="{79A4FA7B-A8CC-425A-9BC0-D4EDA851026E}" type="pres">
      <dgm:prSet presAssocID="{1694E182-6A68-49B4-98E2-997F366BB165}" presName="nodeTx" presStyleLbl="node1" presStyleIdx="3" presStyleCnt="4">
        <dgm:presLayoutVars>
          <dgm:bulletEnabled val="1"/>
        </dgm:presLayoutVars>
      </dgm:prSet>
      <dgm:spPr/>
    </dgm:pt>
    <dgm:pt modelId="{E80DD4D6-2635-4BF5-A252-A616E60EC1D1}" type="pres">
      <dgm:prSet presAssocID="{1694E182-6A68-49B4-98E2-997F366BB165}" presName="invisiNode" presStyleLbl="node1" presStyleIdx="3" presStyleCnt="4"/>
      <dgm:spPr/>
    </dgm:pt>
    <dgm:pt modelId="{06BAC0EF-3DE7-4618-A47F-95C0AE8F7A6D}" type="pres">
      <dgm:prSet presAssocID="{1694E182-6A68-49B4-98E2-997F366BB165}" presName="imagNode" presStyleLbl="fgImgPlace1" presStyleIdx="3" presStyleCnt="4"/>
      <dgm:spPr>
        <a:blipFill dpi="0" rotWithShape="1">
          <a:blip xmlns:r="http://schemas.openxmlformats.org/officeDocument/2006/relationships" r:embed="rId4"/>
          <a:srcRect/>
          <a:stretch>
            <a:fillRect l="-91798" t="498" r="-202" b="-498"/>
          </a:stretch>
        </a:blipFill>
        <a:ln w="57150">
          <a:solidFill>
            <a:schemeClr val="accent6">
              <a:lumMod val="20000"/>
              <a:lumOff val="80000"/>
            </a:schemeClr>
          </a:solidFill>
        </a:ln>
      </dgm:spPr>
    </dgm:pt>
  </dgm:ptLst>
  <dgm:cxnLst>
    <dgm:cxn modelId="{9F3FDE02-DA44-4064-AD36-D4F186C8A3D1}" type="presOf" srcId="{6D8D6E9E-00C8-4205-A274-AC12A3F63155}" destId="{078B2F28-2F4D-408A-A295-3D61648E042B}" srcOrd="0" destOrd="0" presId="urn:microsoft.com/office/officeart/2005/8/layout/hList7"/>
    <dgm:cxn modelId="{28EF5307-4B48-4053-A2A4-A419B95696B6}" type="presOf" srcId="{BD091C7C-2D4C-4A8C-BD89-7E080E52C0A2}" destId="{A849BA20-654D-410E-A5E8-C4AE257EC7B8}" srcOrd="0" destOrd="5" presId="urn:microsoft.com/office/officeart/2005/8/layout/hList7"/>
    <dgm:cxn modelId="{F5AD4D15-9DD5-42C6-A472-31F76DC3D4FF}" srcId="{13E12C8D-ECF0-468D-A099-90388B706EA8}" destId="{C62BECCE-BD41-4D5D-B732-38FFFA007B44}" srcOrd="1" destOrd="0" parTransId="{FF30660F-5A7B-49FB-9A50-BAF4AAAAFABB}" sibTransId="{6D8D6E9E-00C8-4205-A274-AC12A3F63155}"/>
    <dgm:cxn modelId="{219E8415-ECFC-4ED3-8866-1EA393147961}" srcId="{13E12C8D-ECF0-468D-A099-90388B706EA8}" destId="{1694E182-6A68-49B4-98E2-997F366BB165}" srcOrd="3" destOrd="0" parTransId="{D1992265-0FCE-455A-84FF-2CD4A78059E1}" sibTransId="{4C2BFE89-EF4A-43C8-BB8F-14684EB034CB}"/>
    <dgm:cxn modelId="{B903011A-1526-4CF0-A849-6F1535604D19}" srcId="{F28999F9-C8B0-4899-A008-7ACBDDDD5E5C}" destId="{4EAEE022-DEB8-4816-A454-EDEABD403188}" srcOrd="3" destOrd="0" parTransId="{BE5EA450-C20C-43D1-90AA-21F1A05D07D7}" sibTransId="{9A6B9177-449A-4045-967A-50736E1615E5}"/>
    <dgm:cxn modelId="{6A055B1A-29AD-4BC6-B334-FDB67E1FDDA0}" type="presOf" srcId="{1694E182-6A68-49B4-98E2-997F366BB165}" destId="{17EF1EE4-F3A6-465E-8A88-6EADC2A48D19}" srcOrd="0" destOrd="0" presId="urn:microsoft.com/office/officeart/2005/8/layout/hList7"/>
    <dgm:cxn modelId="{CAE0BA1B-A0A9-47E8-A9DB-9C17F6740433}" type="presOf" srcId="{730114D8-2F54-4D6A-9E6F-6E36E345C00D}" destId="{17EF1EE4-F3A6-465E-8A88-6EADC2A48D19}" srcOrd="0" destOrd="3" presId="urn:microsoft.com/office/officeart/2005/8/layout/hList7"/>
    <dgm:cxn modelId="{30B93F1F-BC2A-4088-9B86-000A85577195}" srcId="{13E12C8D-ECF0-468D-A099-90388B706EA8}" destId="{D2DAA8CC-615B-4402-BC75-CA9A29E788A7}" srcOrd="0" destOrd="0" parTransId="{DB19E614-BC33-4CA9-A911-94D7964A5D61}" sibTransId="{861A34C8-D415-4275-A616-C88252E0F492}"/>
    <dgm:cxn modelId="{9BFBE121-1424-4241-A105-8CB316834EB8}" type="presOf" srcId="{CA0EAC23-B41F-46C7-ADB3-C6CFD2AA1C1C}" destId="{A849BA20-654D-410E-A5E8-C4AE257EC7B8}" srcOrd="0" destOrd="1" presId="urn:microsoft.com/office/officeart/2005/8/layout/hList7"/>
    <dgm:cxn modelId="{936C8F23-EFB4-46CD-BDA9-794D855A3D44}" type="presOf" srcId="{798B38D0-4C1B-44C7-9A1F-1A5F3AF1CD60}" destId="{5E44AACA-AC2E-4BAA-8377-A93A5CCCA019}" srcOrd="0" destOrd="2" presId="urn:microsoft.com/office/officeart/2005/8/layout/hList7"/>
    <dgm:cxn modelId="{A388BD25-105F-4D5D-B0F7-FC7F983CEA8F}" type="presOf" srcId="{1B487B30-A3C6-4ADA-AD9B-D0791AA7C94E}" destId="{17EF1EE4-F3A6-465E-8A88-6EADC2A48D19}" srcOrd="0" destOrd="2" presId="urn:microsoft.com/office/officeart/2005/8/layout/hList7"/>
    <dgm:cxn modelId="{741AFE2D-33AC-47C4-86FF-D72ED9885128}" srcId="{13E12C8D-ECF0-468D-A099-90388B706EA8}" destId="{F28999F9-C8B0-4899-A008-7ACBDDDD5E5C}" srcOrd="2" destOrd="0" parTransId="{1CE522BF-9FB6-4814-AD7A-C96540D72BBA}" sibTransId="{4CB1C17A-FBF2-49D0-B4CC-00BC808735B3}"/>
    <dgm:cxn modelId="{69B48B33-6344-4917-B1A2-A83EFBDFF166}" type="presOf" srcId="{D2DAA8CC-615B-4402-BC75-CA9A29E788A7}" destId="{5E44AACA-AC2E-4BAA-8377-A93A5CCCA019}" srcOrd="0" destOrd="0" presId="urn:microsoft.com/office/officeart/2005/8/layout/hList7"/>
    <dgm:cxn modelId="{8051FC34-992C-4E30-8370-EC928D5B383B}" srcId="{F28999F9-C8B0-4899-A008-7ACBDDDD5E5C}" destId="{D680CDE7-7AD6-46A0-ACC3-59A944519315}" srcOrd="2" destOrd="0" parTransId="{D6C96313-8378-40A3-88CA-4A259CC28D2F}" sibTransId="{7E0BD5E7-A6D2-4B4B-9B78-95F9AA20E9AB}"/>
    <dgm:cxn modelId="{6500073B-264A-4505-99B3-26ADF95D209E}" type="presOf" srcId="{C78C40B9-CE77-43C4-BCE6-D93FA00182A1}" destId="{A849BA20-654D-410E-A5E8-C4AE257EC7B8}" srcOrd="0" destOrd="3" presId="urn:microsoft.com/office/officeart/2005/8/layout/hList7"/>
    <dgm:cxn modelId="{5DCB993D-EEF4-40AA-B804-AF247966E4F1}" srcId="{C62BECCE-BD41-4D5D-B732-38FFFA007B44}" destId="{F67DCF82-A5E1-4860-8826-295A74E35880}" srcOrd="3" destOrd="0" parTransId="{30CD3331-7612-48B7-8101-F9BBB7D784DF}" sibTransId="{B4A2B0BB-C479-4733-8301-00931C7FE5E8}"/>
    <dgm:cxn modelId="{F1DA353F-9A46-4FA6-BE3B-23D7901CE35A}" type="presOf" srcId="{0E83F22C-C83B-4307-890E-735A3E1329E8}" destId="{0DB2A0DA-8D0F-4A00-8F0F-C017417A173A}" srcOrd="0" destOrd="5" presId="urn:microsoft.com/office/officeart/2005/8/layout/hList7"/>
    <dgm:cxn modelId="{3E97F540-E852-4C0D-87B0-F8ED7E6761B1}" srcId="{F28999F9-C8B0-4899-A008-7ACBDDDD5E5C}" destId="{0E83F22C-C83B-4307-890E-735A3E1329E8}" srcOrd="4" destOrd="0" parTransId="{71159CF8-0349-46CD-BA6E-D836F42EAC4E}" sibTransId="{381973B1-59E2-44B8-A44F-4BD87B2C07DC}"/>
    <dgm:cxn modelId="{90DBC060-0CD6-40EB-AD23-CECA343B01D2}" type="presOf" srcId="{1B487B30-A3C6-4ADA-AD9B-D0791AA7C94E}" destId="{79A4FA7B-A8CC-425A-9BC0-D4EDA851026E}" srcOrd="1" destOrd="2" presId="urn:microsoft.com/office/officeart/2005/8/layout/hList7"/>
    <dgm:cxn modelId="{236F9762-048B-44B8-9A78-EFC6F9D7AACC}" type="presOf" srcId="{C62BECCE-BD41-4D5D-B732-38FFFA007B44}" destId="{CFA469B3-BB02-4DFB-A599-B8447E7249E7}" srcOrd="1" destOrd="0" presId="urn:microsoft.com/office/officeart/2005/8/layout/hList7"/>
    <dgm:cxn modelId="{FB4BAC46-C3C9-47E7-AB5E-AD2F90602AB4}" type="presOf" srcId="{7D6F6F49-008E-49E4-B178-90652228CB0E}" destId="{0DB2A0DA-8D0F-4A00-8F0F-C017417A173A}" srcOrd="0" destOrd="1" presId="urn:microsoft.com/office/officeart/2005/8/layout/hList7"/>
    <dgm:cxn modelId="{7FE08868-290F-4F41-81BC-BDA014E29542}" type="presOf" srcId="{F8368EFA-9638-4276-967E-5269CC85A715}" destId="{0DB2A0DA-8D0F-4A00-8F0F-C017417A173A}" srcOrd="0" destOrd="6" presId="urn:microsoft.com/office/officeart/2005/8/layout/hList7"/>
    <dgm:cxn modelId="{43AC6369-2A09-41C0-98FE-92469EEAEE2A}" type="presOf" srcId="{C78C40B9-CE77-43C4-BCE6-D93FA00182A1}" destId="{CFA469B3-BB02-4DFB-A599-B8447E7249E7}" srcOrd="1" destOrd="3" presId="urn:microsoft.com/office/officeart/2005/8/layout/hList7"/>
    <dgm:cxn modelId="{6AFA8569-9E14-46E9-B8E2-ED9EA72F2A71}" srcId="{C62BECCE-BD41-4D5D-B732-38FFFA007B44}" destId="{BD091C7C-2D4C-4A8C-BD89-7E080E52C0A2}" srcOrd="4" destOrd="0" parTransId="{1820E5CC-CB7B-4388-AFDA-66C5F3AA06F9}" sibTransId="{CF10BACF-40FF-4AD1-861C-897C2FE9F260}"/>
    <dgm:cxn modelId="{595BB06B-8FB5-448A-A676-ACA20305C233}" type="presOf" srcId="{CA0EAC23-B41F-46C7-ADB3-C6CFD2AA1C1C}" destId="{CFA469B3-BB02-4DFB-A599-B8447E7249E7}" srcOrd="1" destOrd="1" presId="urn:microsoft.com/office/officeart/2005/8/layout/hList7"/>
    <dgm:cxn modelId="{D6C2554D-BA34-46E2-A4E8-3CEAC879BC5C}" type="presOf" srcId="{4EAEE022-DEB8-4816-A454-EDEABD403188}" destId="{0DB2A0DA-8D0F-4A00-8F0F-C017417A173A}" srcOrd="0" destOrd="4" presId="urn:microsoft.com/office/officeart/2005/8/layout/hList7"/>
    <dgm:cxn modelId="{7C38324E-7AB5-462F-88D4-95D4E4A0869B}" type="presOf" srcId="{D680CDE7-7AD6-46A0-ACC3-59A944519315}" destId="{34255CBC-1C8F-40C0-9A5B-AC13EA6A69A9}" srcOrd="1" destOrd="3" presId="urn:microsoft.com/office/officeart/2005/8/layout/hList7"/>
    <dgm:cxn modelId="{5053A56E-240C-49E2-8D85-9B19352DF418}" type="presOf" srcId="{8775E1ED-8CD1-4FF9-87BE-19C41D7B37F8}" destId="{79A4FA7B-A8CC-425A-9BC0-D4EDA851026E}" srcOrd="1" destOrd="1" presId="urn:microsoft.com/office/officeart/2005/8/layout/hList7"/>
    <dgm:cxn modelId="{919FD36E-BCCD-4CE9-BB8D-DF395442DA59}" type="presOf" srcId="{13E12C8D-ECF0-468D-A099-90388B706EA8}" destId="{142438C7-E285-436E-845A-2C6BDFD031C4}" srcOrd="0" destOrd="0" presId="urn:microsoft.com/office/officeart/2005/8/layout/hList7"/>
    <dgm:cxn modelId="{99A7D56F-AE47-422A-A8AC-CB2756E09A90}" type="presOf" srcId="{C62BECCE-BD41-4D5D-B732-38FFFA007B44}" destId="{A849BA20-654D-410E-A5E8-C4AE257EC7B8}" srcOrd="0" destOrd="0" presId="urn:microsoft.com/office/officeart/2005/8/layout/hList7"/>
    <dgm:cxn modelId="{C77B5550-199C-41A2-8444-9486B0B81166}" type="presOf" srcId="{BD091C7C-2D4C-4A8C-BD89-7E080E52C0A2}" destId="{CFA469B3-BB02-4DFB-A599-B8447E7249E7}" srcOrd="1" destOrd="5" presId="urn:microsoft.com/office/officeart/2005/8/layout/hList7"/>
    <dgm:cxn modelId="{8A3DBE71-1FC1-42CA-82C6-B21B5D733994}" type="presOf" srcId="{D680CDE7-7AD6-46A0-ACC3-59A944519315}" destId="{0DB2A0DA-8D0F-4A00-8F0F-C017417A173A}" srcOrd="0" destOrd="3" presId="urn:microsoft.com/office/officeart/2005/8/layout/hList7"/>
    <dgm:cxn modelId="{C915EE72-4C11-433D-8432-956FAB79A2BE}" type="presOf" srcId="{861A34C8-D415-4275-A616-C88252E0F492}" destId="{8A04FB94-57A3-4712-94BB-8ECE01634CC2}" srcOrd="0" destOrd="0" presId="urn:microsoft.com/office/officeart/2005/8/layout/hList7"/>
    <dgm:cxn modelId="{9CDD0073-D648-48EB-8152-B2826B0C0FDA}" srcId="{1694E182-6A68-49B4-98E2-997F366BB165}" destId="{1B487B30-A3C6-4ADA-AD9B-D0791AA7C94E}" srcOrd="1" destOrd="0" parTransId="{647E854C-0113-4745-81A4-211C2C8BAAD0}" sibTransId="{83C0BD7C-BB36-40F1-B155-9575C03F7F51}"/>
    <dgm:cxn modelId="{C25CBD54-9C52-4E44-B0E3-4ADA5DBB9EFB}" type="presOf" srcId="{E8257B4E-F5B4-468C-B682-35E561964284}" destId="{0DB2A0DA-8D0F-4A00-8F0F-C017417A173A}" srcOrd="0" destOrd="2" presId="urn:microsoft.com/office/officeart/2005/8/layout/hList7"/>
    <dgm:cxn modelId="{CD0F5877-9B72-48BC-990D-CD8C1F192E17}" type="presOf" srcId="{F28999F9-C8B0-4899-A008-7ACBDDDD5E5C}" destId="{34255CBC-1C8F-40C0-9A5B-AC13EA6A69A9}" srcOrd="1" destOrd="0" presId="urn:microsoft.com/office/officeart/2005/8/layout/hList7"/>
    <dgm:cxn modelId="{710CBE77-0039-4AD6-8903-69FA71B7A935}" type="presOf" srcId="{D2DAA8CC-615B-4402-BC75-CA9A29E788A7}" destId="{65DBC444-C9CE-439F-8622-60CD2C46002B}" srcOrd="1" destOrd="0" presId="urn:microsoft.com/office/officeart/2005/8/layout/hList7"/>
    <dgm:cxn modelId="{C161C978-68F0-4E75-AA04-15F59D9C373A}" type="presOf" srcId="{F28999F9-C8B0-4899-A008-7ACBDDDD5E5C}" destId="{0DB2A0DA-8D0F-4A00-8F0F-C017417A173A}" srcOrd="0" destOrd="0" presId="urn:microsoft.com/office/officeart/2005/8/layout/hList7"/>
    <dgm:cxn modelId="{18F8577A-E221-4988-B168-3650E4814BFF}" type="presOf" srcId="{56A36799-AD1A-48DF-AD82-E66C93E22357}" destId="{A849BA20-654D-410E-A5E8-C4AE257EC7B8}" srcOrd="0" destOrd="2" presId="urn:microsoft.com/office/officeart/2005/8/layout/hList7"/>
    <dgm:cxn modelId="{94B0757C-6F20-47AF-978E-E10A73158AEF}" type="presOf" srcId="{1694E182-6A68-49B4-98E2-997F366BB165}" destId="{79A4FA7B-A8CC-425A-9BC0-D4EDA851026E}" srcOrd="1" destOrd="0" presId="urn:microsoft.com/office/officeart/2005/8/layout/hList7"/>
    <dgm:cxn modelId="{CD3A017E-F72B-4CE3-A3E2-EBBBA63F7B23}" type="presOf" srcId="{F67DCF82-A5E1-4860-8826-295A74E35880}" destId="{A849BA20-654D-410E-A5E8-C4AE257EC7B8}" srcOrd="0" destOrd="4" presId="urn:microsoft.com/office/officeart/2005/8/layout/hList7"/>
    <dgm:cxn modelId="{D5388A82-8C3E-4436-A3A5-807FE7159B50}" type="presOf" srcId="{7D6F6F49-008E-49E4-B178-90652228CB0E}" destId="{34255CBC-1C8F-40C0-9A5B-AC13EA6A69A9}" srcOrd="1" destOrd="1" presId="urn:microsoft.com/office/officeart/2005/8/layout/hList7"/>
    <dgm:cxn modelId="{F54DBE83-C793-4223-A8D4-053439BE7DB6}" type="presOf" srcId="{4CB1C17A-FBF2-49D0-B4CC-00BC808735B3}" destId="{22A618B3-B31E-4B68-9B22-0124DD92543F}" srcOrd="0" destOrd="0" presId="urn:microsoft.com/office/officeart/2005/8/layout/hList7"/>
    <dgm:cxn modelId="{7DE2768A-C40D-4B43-8D39-B2EAB6A70FD6}" type="presOf" srcId="{56A36799-AD1A-48DF-AD82-E66C93E22357}" destId="{CFA469B3-BB02-4DFB-A599-B8447E7249E7}" srcOrd="1" destOrd="2" presId="urn:microsoft.com/office/officeart/2005/8/layout/hList7"/>
    <dgm:cxn modelId="{A28CFE8E-92C7-4DF3-A1AA-9A4523B7177F}" srcId="{C62BECCE-BD41-4D5D-B732-38FFFA007B44}" destId="{CA0EAC23-B41F-46C7-ADB3-C6CFD2AA1C1C}" srcOrd="0" destOrd="0" parTransId="{4E7BDBE6-E5FC-4AA0-AF82-666E9D33008D}" sibTransId="{86C32966-5CE2-4872-A7C2-A70E95E5E2CC}"/>
    <dgm:cxn modelId="{E08C6B91-538A-4B56-93E4-B52722C373C1}" srcId="{1694E182-6A68-49B4-98E2-997F366BB165}" destId="{730114D8-2F54-4D6A-9E6F-6E36E345C00D}" srcOrd="2" destOrd="0" parTransId="{CC3DD505-2007-4664-A5E6-52D9011DA79B}" sibTransId="{BEA25279-BF6D-4E8C-B04B-51014AFFB412}"/>
    <dgm:cxn modelId="{C67D4F94-5C6F-4131-901F-8F4E6FC23BA0}" type="presOf" srcId="{8775E1ED-8CD1-4FF9-87BE-19C41D7B37F8}" destId="{17EF1EE4-F3A6-465E-8A88-6EADC2A48D19}" srcOrd="0" destOrd="1" presId="urn:microsoft.com/office/officeart/2005/8/layout/hList7"/>
    <dgm:cxn modelId="{6F0E799D-BFB9-4244-A6F1-476D4F74B4E7}" type="presOf" srcId="{4EAEE022-DEB8-4816-A454-EDEABD403188}" destId="{34255CBC-1C8F-40C0-9A5B-AC13EA6A69A9}" srcOrd="1" destOrd="4" presId="urn:microsoft.com/office/officeart/2005/8/layout/hList7"/>
    <dgm:cxn modelId="{54ACD4A1-E59D-4245-9F18-7B778B0493C6}" type="presOf" srcId="{730114D8-2F54-4D6A-9E6F-6E36E345C00D}" destId="{79A4FA7B-A8CC-425A-9BC0-D4EDA851026E}" srcOrd="1" destOrd="3" presId="urn:microsoft.com/office/officeart/2005/8/layout/hList7"/>
    <dgm:cxn modelId="{AFC542A8-BC3B-471F-B267-F32BE642517E}" srcId="{C62BECCE-BD41-4D5D-B732-38FFFA007B44}" destId="{56A36799-AD1A-48DF-AD82-E66C93E22357}" srcOrd="1" destOrd="0" parTransId="{9128A962-DC9E-4A06-B32E-8BC0C3BBEDCB}" sibTransId="{4CBD198E-8450-4AAF-8C54-73C9E988EE7D}"/>
    <dgm:cxn modelId="{7C14D6A9-DD15-4AB3-9264-E0E679971C59}" srcId="{F28999F9-C8B0-4899-A008-7ACBDDDD5E5C}" destId="{F8368EFA-9638-4276-967E-5269CC85A715}" srcOrd="5" destOrd="0" parTransId="{A7963F27-6A80-4B33-B480-3A0606DE4D70}" sibTransId="{F7E2E3CF-F8F7-46F5-8C67-3AEFF5F0705B}"/>
    <dgm:cxn modelId="{D5BC47B4-763D-40DB-A86D-4C00A8CBB061}" srcId="{D2DAA8CC-615B-4402-BC75-CA9A29E788A7}" destId="{8FF55067-13D5-45B8-B817-2D8E525E9FE9}" srcOrd="0" destOrd="0" parTransId="{314AE02C-4BDE-430A-827F-72A655203C00}" sibTransId="{C01F03EF-9DEA-4ECF-BBD1-52602E180F20}"/>
    <dgm:cxn modelId="{DF29B2BE-47A8-4811-A56A-613B3C7E8C48}" type="presOf" srcId="{8FF55067-13D5-45B8-B817-2D8E525E9FE9}" destId="{65DBC444-C9CE-439F-8622-60CD2C46002B}" srcOrd="1" destOrd="1" presId="urn:microsoft.com/office/officeart/2005/8/layout/hList7"/>
    <dgm:cxn modelId="{0FF805C4-3D00-40EB-851C-CCDEF2055C06}" type="presOf" srcId="{F67DCF82-A5E1-4860-8826-295A74E35880}" destId="{CFA469B3-BB02-4DFB-A599-B8447E7249E7}" srcOrd="1" destOrd="4" presId="urn:microsoft.com/office/officeart/2005/8/layout/hList7"/>
    <dgm:cxn modelId="{A0608CD3-36E5-48AA-A9E9-86751806073E}" srcId="{1694E182-6A68-49B4-98E2-997F366BB165}" destId="{8775E1ED-8CD1-4FF9-87BE-19C41D7B37F8}" srcOrd="0" destOrd="0" parTransId="{0B68CFD5-C60C-4FB6-A074-AFB9085DC59A}" sibTransId="{B56A0A5F-617D-45A7-9DBE-E6FD3D3A4D96}"/>
    <dgm:cxn modelId="{DE1413DA-6664-4270-970B-4DA8BEBD4AC8}" srcId="{D2DAA8CC-615B-4402-BC75-CA9A29E788A7}" destId="{798B38D0-4C1B-44C7-9A1F-1A5F3AF1CD60}" srcOrd="1" destOrd="0" parTransId="{8CF3DF54-3DCF-470E-BB0B-149BA1CD79F0}" sibTransId="{8485652F-D5A1-4A34-8549-82B2E9FCF6A1}"/>
    <dgm:cxn modelId="{F1A283DC-F47D-4810-8998-D929E6742766}" srcId="{C62BECCE-BD41-4D5D-B732-38FFFA007B44}" destId="{C78C40B9-CE77-43C4-BCE6-D93FA00182A1}" srcOrd="2" destOrd="0" parTransId="{C5EC68D0-0739-4BD0-8344-3AAECFC1C862}" sibTransId="{3CEDA141-090E-4D76-9F6C-86B793D491AD}"/>
    <dgm:cxn modelId="{BC0D5CE1-C4AA-48A0-8288-F3034623D8A2}" type="presOf" srcId="{8FF55067-13D5-45B8-B817-2D8E525E9FE9}" destId="{5E44AACA-AC2E-4BAA-8377-A93A5CCCA019}" srcOrd="0" destOrd="1" presId="urn:microsoft.com/office/officeart/2005/8/layout/hList7"/>
    <dgm:cxn modelId="{FD558BE3-49B1-43D6-9327-FA8097797260}" srcId="{F28999F9-C8B0-4899-A008-7ACBDDDD5E5C}" destId="{7D6F6F49-008E-49E4-B178-90652228CB0E}" srcOrd="0" destOrd="0" parTransId="{122E04D9-DD18-404B-987B-18615EA2F43B}" sibTransId="{0047BA48-E74D-4862-BB06-18423B014454}"/>
    <dgm:cxn modelId="{C53372EB-CD54-4C71-8A60-C46E3883D0E9}" type="presOf" srcId="{0E83F22C-C83B-4307-890E-735A3E1329E8}" destId="{34255CBC-1C8F-40C0-9A5B-AC13EA6A69A9}" srcOrd="1" destOrd="5" presId="urn:microsoft.com/office/officeart/2005/8/layout/hList7"/>
    <dgm:cxn modelId="{258870EF-7780-44DD-8352-391E518599D7}" type="presOf" srcId="{E8257B4E-F5B4-468C-B682-35E561964284}" destId="{34255CBC-1C8F-40C0-9A5B-AC13EA6A69A9}" srcOrd="1" destOrd="2" presId="urn:microsoft.com/office/officeart/2005/8/layout/hList7"/>
    <dgm:cxn modelId="{CF747DF5-D4A1-40EE-B275-686E43669D93}" type="presOf" srcId="{798B38D0-4C1B-44C7-9A1F-1A5F3AF1CD60}" destId="{65DBC444-C9CE-439F-8622-60CD2C46002B}" srcOrd="1" destOrd="2" presId="urn:microsoft.com/office/officeart/2005/8/layout/hList7"/>
    <dgm:cxn modelId="{9BA8F3F8-A6C1-4353-8C09-B619A614ED51}" type="presOf" srcId="{F8368EFA-9638-4276-967E-5269CC85A715}" destId="{34255CBC-1C8F-40C0-9A5B-AC13EA6A69A9}" srcOrd="1" destOrd="6" presId="urn:microsoft.com/office/officeart/2005/8/layout/hList7"/>
    <dgm:cxn modelId="{BAA58BFC-8F9B-476B-9199-735738E4A3D9}" srcId="{F28999F9-C8B0-4899-A008-7ACBDDDD5E5C}" destId="{E8257B4E-F5B4-468C-B682-35E561964284}" srcOrd="1" destOrd="0" parTransId="{8A33C4B1-EF90-49FA-AEDC-3F17F0792680}" sibTransId="{D85D5F1C-6854-444F-83D1-D3D36160E30D}"/>
    <dgm:cxn modelId="{59DEA81E-9DB6-49FB-9354-1F254142417B}" type="presParOf" srcId="{142438C7-E285-436E-845A-2C6BDFD031C4}" destId="{0D52C0CE-C6D5-4DC3-AB1A-5476ABD7A959}" srcOrd="0" destOrd="0" presId="urn:microsoft.com/office/officeart/2005/8/layout/hList7"/>
    <dgm:cxn modelId="{FF7D8963-455C-474A-A88C-F2F7BE7DDD00}" type="presParOf" srcId="{142438C7-E285-436E-845A-2C6BDFD031C4}" destId="{EF5CAF8D-8977-4763-8011-EEB5456D14F3}" srcOrd="1" destOrd="0" presId="urn:microsoft.com/office/officeart/2005/8/layout/hList7"/>
    <dgm:cxn modelId="{CBBE8C40-48BB-474A-8712-F421B36AAAD6}" type="presParOf" srcId="{EF5CAF8D-8977-4763-8011-EEB5456D14F3}" destId="{31267DA6-B895-47BD-B258-3DE57768766C}" srcOrd="0" destOrd="0" presId="urn:microsoft.com/office/officeart/2005/8/layout/hList7"/>
    <dgm:cxn modelId="{ECFC4EEA-5358-45BA-A44F-A27CE4FC36C5}" type="presParOf" srcId="{31267DA6-B895-47BD-B258-3DE57768766C}" destId="{5E44AACA-AC2E-4BAA-8377-A93A5CCCA019}" srcOrd="0" destOrd="0" presId="urn:microsoft.com/office/officeart/2005/8/layout/hList7"/>
    <dgm:cxn modelId="{E4A2F00F-2B2D-459D-BDA5-9BB0D74102A9}" type="presParOf" srcId="{31267DA6-B895-47BD-B258-3DE57768766C}" destId="{65DBC444-C9CE-439F-8622-60CD2C46002B}" srcOrd="1" destOrd="0" presId="urn:microsoft.com/office/officeart/2005/8/layout/hList7"/>
    <dgm:cxn modelId="{37E09CFE-F638-4EAC-A293-69A152F04ACA}" type="presParOf" srcId="{31267DA6-B895-47BD-B258-3DE57768766C}" destId="{F1ADEA93-05AC-4C5D-B91F-D89FC5D53B86}" srcOrd="2" destOrd="0" presId="urn:microsoft.com/office/officeart/2005/8/layout/hList7"/>
    <dgm:cxn modelId="{D6187A80-5B4B-4145-B666-132860B1804C}" type="presParOf" srcId="{31267DA6-B895-47BD-B258-3DE57768766C}" destId="{210B2015-EFC9-4D28-8D2D-79316F4FC420}" srcOrd="3" destOrd="0" presId="urn:microsoft.com/office/officeart/2005/8/layout/hList7"/>
    <dgm:cxn modelId="{04E1C6DE-0291-4033-AEA5-2A7FEE0935F9}" type="presParOf" srcId="{EF5CAF8D-8977-4763-8011-EEB5456D14F3}" destId="{8A04FB94-57A3-4712-94BB-8ECE01634CC2}" srcOrd="1" destOrd="0" presId="urn:microsoft.com/office/officeart/2005/8/layout/hList7"/>
    <dgm:cxn modelId="{74230D4C-5C8F-4A0B-B98B-AC5A7383BB18}" type="presParOf" srcId="{EF5CAF8D-8977-4763-8011-EEB5456D14F3}" destId="{CCC57144-E08B-4894-9E90-E1F8D63F778D}" srcOrd="2" destOrd="0" presId="urn:microsoft.com/office/officeart/2005/8/layout/hList7"/>
    <dgm:cxn modelId="{B737C18D-2D0E-4A9F-BBF8-C88B47318260}" type="presParOf" srcId="{CCC57144-E08B-4894-9E90-E1F8D63F778D}" destId="{A849BA20-654D-410E-A5E8-C4AE257EC7B8}" srcOrd="0" destOrd="0" presId="urn:microsoft.com/office/officeart/2005/8/layout/hList7"/>
    <dgm:cxn modelId="{3024B4C5-625F-4544-ABBF-02F6F293DAFC}" type="presParOf" srcId="{CCC57144-E08B-4894-9E90-E1F8D63F778D}" destId="{CFA469B3-BB02-4DFB-A599-B8447E7249E7}" srcOrd="1" destOrd="0" presId="urn:microsoft.com/office/officeart/2005/8/layout/hList7"/>
    <dgm:cxn modelId="{FED145BD-73D5-41C3-8E32-5F698DC4549E}" type="presParOf" srcId="{CCC57144-E08B-4894-9E90-E1F8D63F778D}" destId="{A7C21E31-D993-497D-881E-D075376DE467}" srcOrd="2" destOrd="0" presId="urn:microsoft.com/office/officeart/2005/8/layout/hList7"/>
    <dgm:cxn modelId="{12104F43-4260-4ACC-9343-B419D53BDD37}" type="presParOf" srcId="{CCC57144-E08B-4894-9E90-E1F8D63F778D}" destId="{484A2EE6-69AE-4FE3-B0DC-BEDE4DAD513A}" srcOrd="3" destOrd="0" presId="urn:microsoft.com/office/officeart/2005/8/layout/hList7"/>
    <dgm:cxn modelId="{9F8A04F6-7EC8-4D4A-A9C2-94282C3FA1FF}" type="presParOf" srcId="{EF5CAF8D-8977-4763-8011-EEB5456D14F3}" destId="{078B2F28-2F4D-408A-A295-3D61648E042B}" srcOrd="3" destOrd="0" presId="urn:microsoft.com/office/officeart/2005/8/layout/hList7"/>
    <dgm:cxn modelId="{8E160C75-6E3C-409A-B5D4-974561CF8340}" type="presParOf" srcId="{EF5CAF8D-8977-4763-8011-EEB5456D14F3}" destId="{8E326920-8191-4AD8-B22E-3D6A4FB92F06}" srcOrd="4" destOrd="0" presId="urn:microsoft.com/office/officeart/2005/8/layout/hList7"/>
    <dgm:cxn modelId="{08F78C01-B2B3-4A44-A920-029FB4DCB263}" type="presParOf" srcId="{8E326920-8191-4AD8-B22E-3D6A4FB92F06}" destId="{0DB2A0DA-8D0F-4A00-8F0F-C017417A173A}" srcOrd="0" destOrd="0" presId="urn:microsoft.com/office/officeart/2005/8/layout/hList7"/>
    <dgm:cxn modelId="{45409BB8-7026-473A-B5B0-ED2CC51175C0}" type="presParOf" srcId="{8E326920-8191-4AD8-B22E-3D6A4FB92F06}" destId="{34255CBC-1C8F-40C0-9A5B-AC13EA6A69A9}" srcOrd="1" destOrd="0" presId="urn:microsoft.com/office/officeart/2005/8/layout/hList7"/>
    <dgm:cxn modelId="{22695B14-C735-4B29-8087-32F3A5A094A0}" type="presParOf" srcId="{8E326920-8191-4AD8-B22E-3D6A4FB92F06}" destId="{D5607971-2A47-4587-9F9F-27FDE28C6130}" srcOrd="2" destOrd="0" presId="urn:microsoft.com/office/officeart/2005/8/layout/hList7"/>
    <dgm:cxn modelId="{D40A3D9E-2BBA-42F4-8518-A4548C8890A8}" type="presParOf" srcId="{8E326920-8191-4AD8-B22E-3D6A4FB92F06}" destId="{709000ED-06C2-4A7A-A780-186CDC55D99C}" srcOrd="3" destOrd="0" presId="urn:microsoft.com/office/officeart/2005/8/layout/hList7"/>
    <dgm:cxn modelId="{E2EDC6DB-4B11-40CD-B206-6B67431FEE14}" type="presParOf" srcId="{EF5CAF8D-8977-4763-8011-EEB5456D14F3}" destId="{22A618B3-B31E-4B68-9B22-0124DD92543F}" srcOrd="5" destOrd="0" presId="urn:microsoft.com/office/officeart/2005/8/layout/hList7"/>
    <dgm:cxn modelId="{0B51CF61-F5D4-4ECC-AB75-30A692E19573}" type="presParOf" srcId="{EF5CAF8D-8977-4763-8011-EEB5456D14F3}" destId="{5E84A068-FD69-45D9-B26A-E28014EE699A}" srcOrd="6" destOrd="0" presId="urn:microsoft.com/office/officeart/2005/8/layout/hList7"/>
    <dgm:cxn modelId="{B37A8FF4-E00D-46EB-9077-E3F822871B13}" type="presParOf" srcId="{5E84A068-FD69-45D9-B26A-E28014EE699A}" destId="{17EF1EE4-F3A6-465E-8A88-6EADC2A48D19}" srcOrd="0" destOrd="0" presId="urn:microsoft.com/office/officeart/2005/8/layout/hList7"/>
    <dgm:cxn modelId="{2AD14A51-9EAF-45C7-A229-A4BA90550AA8}" type="presParOf" srcId="{5E84A068-FD69-45D9-B26A-E28014EE699A}" destId="{79A4FA7B-A8CC-425A-9BC0-D4EDA851026E}" srcOrd="1" destOrd="0" presId="urn:microsoft.com/office/officeart/2005/8/layout/hList7"/>
    <dgm:cxn modelId="{F9B9CE37-16B2-47FF-814A-CA23068E63C5}" type="presParOf" srcId="{5E84A068-FD69-45D9-B26A-E28014EE699A}" destId="{E80DD4D6-2635-4BF5-A252-A616E60EC1D1}" srcOrd="2" destOrd="0" presId="urn:microsoft.com/office/officeart/2005/8/layout/hList7"/>
    <dgm:cxn modelId="{CA67985C-044D-477B-B842-EA47B13AC8D8}" type="presParOf" srcId="{5E84A068-FD69-45D9-B26A-E28014EE699A}" destId="{06BAC0EF-3DE7-4618-A47F-95C0AE8F7A6D}"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dgm:t>
        <a:bodyPr/>
        <a:lstStyle/>
        <a:p>
          <a:r>
            <a:rPr lang="en-US" dirty="0"/>
            <a:t>Introduction</a:t>
          </a:r>
          <a:endParaRPr lang="sv-SE" dirty="0"/>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chemeClr val="bg2"/>
        </a:solidFill>
      </dgm:spPr>
      <dgm:t>
        <a:bodyPr/>
        <a:lstStyle/>
        <a:p>
          <a:r>
            <a:rPr lang="en-US" dirty="0">
              <a:solidFill>
                <a:schemeClr val="bg2">
                  <a:lumMod val="75000"/>
                </a:schemeClr>
              </a:solidFill>
            </a:rPr>
            <a:t>Methods</a:t>
          </a:r>
          <a:endParaRPr lang="sv-SE" dirty="0">
            <a:solidFill>
              <a:schemeClr val="bg2">
                <a:lumMod val="7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3E12C8D-ECF0-468D-A099-90388B706EA8}" type="doc">
      <dgm:prSet loTypeId="urn:microsoft.com/office/officeart/2005/8/layout/hList7" loCatId="list" qsTypeId="urn:microsoft.com/office/officeart/2005/8/quickstyle/simple1" qsCatId="simple" csTypeId="urn:microsoft.com/office/officeart/2005/8/colors/accent5_3" csCatId="accent5" phldr="1"/>
      <dgm:spPr/>
      <dgm:t>
        <a:bodyPr/>
        <a:lstStyle/>
        <a:p>
          <a:endParaRPr lang="sv-SE"/>
        </a:p>
      </dgm:t>
    </dgm:pt>
    <dgm:pt modelId="{D2DAA8CC-615B-4402-BC75-CA9A29E788A7}">
      <dgm:prSet phldrT="[Text]" custT="1"/>
      <dgm:spPr/>
      <dgm:t>
        <a:bodyPr/>
        <a:lstStyle/>
        <a:p>
          <a:r>
            <a:rPr lang="en-US" sz="1800" dirty="0"/>
            <a:t>Generation scheme</a:t>
          </a:r>
          <a:endParaRPr lang="sv-SE" sz="1800" dirty="0"/>
        </a:p>
      </dgm:t>
    </dgm:pt>
    <dgm:pt modelId="{DB19E614-BC33-4CA9-A911-94D7964A5D61}" type="parTrans" cxnId="{30B93F1F-BC2A-4088-9B86-000A85577195}">
      <dgm:prSet/>
      <dgm:spPr/>
      <dgm:t>
        <a:bodyPr/>
        <a:lstStyle/>
        <a:p>
          <a:endParaRPr lang="sv-SE" sz="2000"/>
        </a:p>
      </dgm:t>
    </dgm:pt>
    <dgm:pt modelId="{861A34C8-D415-4275-A616-C88252E0F492}" type="sibTrans" cxnId="{30B93F1F-BC2A-4088-9B86-000A85577195}">
      <dgm:prSet/>
      <dgm:spPr/>
      <dgm:t>
        <a:bodyPr/>
        <a:lstStyle/>
        <a:p>
          <a:endParaRPr lang="sv-SE" sz="2000"/>
        </a:p>
      </dgm:t>
    </dgm:pt>
    <dgm:pt modelId="{8FF55067-13D5-45B8-B817-2D8E525E9FE9}">
      <dgm:prSet phldrT="[Text]" custT="1"/>
      <dgm:spPr/>
      <dgm:t>
        <a:bodyPr/>
        <a:lstStyle/>
        <a:p>
          <a:r>
            <a:rPr lang="en-US" sz="1400" dirty="0"/>
            <a:t>Single-shot</a:t>
          </a:r>
          <a:endParaRPr lang="sv-SE" sz="1400" dirty="0"/>
        </a:p>
      </dgm:t>
    </dgm:pt>
    <dgm:pt modelId="{314AE02C-4BDE-430A-827F-72A655203C00}" type="parTrans" cxnId="{D5BC47B4-763D-40DB-A86D-4C00A8CBB061}">
      <dgm:prSet/>
      <dgm:spPr/>
      <dgm:t>
        <a:bodyPr/>
        <a:lstStyle/>
        <a:p>
          <a:endParaRPr lang="sv-SE" sz="2000"/>
        </a:p>
      </dgm:t>
    </dgm:pt>
    <dgm:pt modelId="{C01F03EF-9DEA-4ECF-BBD1-52602E180F20}" type="sibTrans" cxnId="{D5BC47B4-763D-40DB-A86D-4C00A8CBB061}">
      <dgm:prSet/>
      <dgm:spPr/>
      <dgm:t>
        <a:bodyPr/>
        <a:lstStyle/>
        <a:p>
          <a:endParaRPr lang="sv-SE" sz="2000"/>
        </a:p>
      </dgm:t>
    </dgm:pt>
    <dgm:pt modelId="{798B38D0-4C1B-44C7-9A1F-1A5F3AF1CD60}">
      <dgm:prSet phldrT="[Text]" custT="1"/>
      <dgm:spPr/>
      <dgm:t>
        <a:bodyPr/>
        <a:lstStyle/>
        <a:p>
          <a:r>
            <a:rPr lang="en-US" sz="1400" dirty="0"/>
            <a:t>Autoregressive</a:t>
          </a:r>
          <a:endParaRPr lang="sv-SE" sz="1400" dirty="0"/>
        </a:p>
      </dgm:t>
    </dgm:pt>
    <dgm:pt modelId="{8CF3DF54-3DCF-470E-BB0B-149BA1CD79F0}" type="parTrans" cxnId="{DE1413DA-6664-4270-970B-4DA8BEBD4AC8}">
      <dgm:prSet/>
      <dgm:spPr/>
      <dgm:t>
        <a:bodyPr/>
        <a:lstStyle/>
        <a:p>
          <a:endParaRPr lang="sv-SE" sz="2000"/>
        </a:p>
      </dgm:t>
    </dgm:pt>
    <dgm:pt modelId="{8485652F-D5A1-4A34-8549-82B2E9FCF6A1}" type="sibTrans" cxnId="{DE1413DA-6664-4270-970B-4DA8BEBD4AC8}">
      <dgm:prSet/>
      <dgm:spPr/>
      <dgm:t>
        <a:bodyPr/>
        <a:lstStyle/>
        <a:p>
          <a:endParaRPr lang="sv-SE" sz="2000"/>
        </a:p>
      </dgm:t>
    </dgm:pt>
    <dgm:pt modelId="{F28999F9-C8B0-4899-A008-7ACBDDDD5E5C}">
      <dgm:prSet phldrT="[Text]" custT="1"/>
      <dgm:spPr/>
      <dgm:t>
        <a:bodyPr/>
        <a:lstStyle/>
        <a:p>
          <a:r>
            <a:rPr lang="en-US" sz="1800" dirty="0"/>
            <a:t>Deep learning architecture</a:t>
          </a:r>
          <a:endParaRPr lang="sv-SE" sz="1800" dirty="0"/>
        </a:p>
      </dgm:t>
    </dgm:pt>
    <dgm:pt modelId="{1CE522BF-9FB6-4814-AD7A-C96540D72BBA}" type="parTrans" cxnId="{741AFE2D-33AC-47C4-86FF-D72ED9885128}">
      <dgm:prSet/>
      <dgm:spPr/>
      <dgm:t>
        <a:bodyPr/>
        <a:lstStyle/>
        <a:p>
          <a:endParaRPr lang="sv-SE" sz="2000"/>
        </a:p>
      </dgm:t>
    </dgm:pt>
    <dgm:pt modelId="{4CB1C17A-FBF2-49D0-B4CC-00BC808735B3}" type="sibTrans" cxnId="{741AFE2D-33AC-47C4-86FF-D72ED9885128}">
      <dgm:prSet/>
      <dgm:spPr/>
      <dgm:t>
        <a:bodyPr/>
        <a:lstStyle/>
        <a:p>
          <a:endParaRPr lang="sv-SE" sz="2000"/>
        </a:p>
      </dgm:t>
    </dgm:pt>
    <dgm:pt modelId="{7D6F6F49-008E-49E4-B178-90652228CB0E}">
      <dgm:prSet phldrT="[Text]" custT="1"/>
      <dgm:spPr/>
      <dgm:t>
        <a:bodyPr/>
        <a:lstStyle/>
        <a:p>
          <a:r>
            <a:rPr lang="en-US" sz="1400" dirty="0"/>
            <a:t>GNNs</a:t>
          </a:r>
          <a:endParaRPr lang="sv-SE" sz="1400" dirty="0"/>
        </a:p>
      </dgm:t>
    </dgm:pt>
    <dgm:pt modelId="{122E04D9-DD18-404B-987B-18615EA2F43B}" type="parTrans" cxnId="{FD558BE3-49B1-43D6-9327-FA8097797260}">
      <dgm:prSet/>
      <dgm:spPr/>
      <dgm:t>
        <a:bodyPr/>
        <a:lstStyle/>
        <a:p>
          <a:endParaRPr lang="sv-SE" sz="2000"/>
        </a:p>
      </dgm:t>
    </dgm:pt>
    <dgm:pt modelId="{0047BA48-E74D-4862-BB06-18423B014454}" type="sibTrans" cxnId="{FD558BE3-49B1-43D6-9327-FA8097797260}">
      <dgm:prSet/>
      <dgm:spPr/>
      <dgm:t>
        <a:bodyPr/>
        <a:lstStyle/>
        <a:p>
          <a:endParaRPr lang="sv-SE" sz="2000"/>
        </a:p>
      </dgm:t>
    </dgm:pt>
    <dgm:pt modelId="{E8257B4E-F5B4-468C-B682-35E561964284}">
      <dgm:prSet phldrT="[Text]" custT="1"/>
      <dgm:spPr/>
      <dgm:t>
        <a:bodyPr/>
        <a:lstStyle/>
        <a:p>
          <a:r>
            <a:rPr lang="en-US" sz="1400" dirty="0"/>
            <a:t>RNNs</a:t>
          </a:r>
          <a:endParaRPr lang="sv-SE" sz="1400" dirty="0"/>
        </a:p>
      </dgm:t>
    </dgm:pt>
    <dgm:pt modelId="{8A33C4B1-EF90-49FA-AEDC-3F17F0792680}" type="parTrans" cxnId="{BAA58BFC-8F9B-476B-9199-735738E4A3D9}">
      <dgm:prSet/>
      <dgm:spPr/>
      <dgm:t>
        <a:bodyPr/>
        <a:lstStyle/>
        <a:p>
          <a:endParaRPr lang="sv-SE" sz="2000"/>
        </a:p>
      </dgm:t>
    </dgm:pt>
    <dgm:pt modelId="{D85D5F1C-6854-444F-83D1-D3D36160E30D}" type="sibTrans" cxnId="{BAA58BFC-8F9B-476B-9199-735738E4A3D9}">
      <dgm:prSet/>
      <dgm:spPr/>
      <dgm:t>
        <a:bodyPr/>
        <a:lstStyle/>
        <a:p>
          <a:endParaRPr lang="sv-SE" sz="2000"/>
        </a:p>
      </dgm:t>
    </dgm:pt>
    <dgm:pt modelId="{1694E182-6A68-49B4-98E2-997F366BB165}">
      <dgm:prSet phldrT="[Text]" custT="1"/>
      <dgm:spPr/>
      <dgm:t>
        <a:bodyPr/>
        <a:lstStyle/>
        <a:p>
          <a:r>
            <a:rPr lang="en-US" sz="1800" dirty="0"/>
            <a:t>Optimization algorithm</a:t>
          </a:r>
          <a:endParaRPr lang="sv-SE" sz="1800" dirty="0"/>
        </a:p>
      </dgm:t>
    </dgm:pt>
    <dgm:pt modelId="{D1992265-0FCE-455A-84FF-2CD4A78059E1}" type="parTrans" cxnId="{219E8415-ECFC-4ED3-8866-1EA393147961}">
      <dgm:prSet/>
      <dgm:spPr/>
      <dgm:t>
        <a:bodyPr/>
        <a:lstStyle/>
        <a:p>
          <a:endParaRPr lang="sv-SE" sz="2000"/>
        </a:p>
      </dgm:t>
    </dgm:pt>
    <dgm:pt modelId="{4C2BFE89-EF4A-43C8-BB8F-14684EB034CB}" type="sibTrans" cxnId="{219E8415-ECFC-4ED3-8866-1EA393147961}">
      <dgm:prSet/>
      <dgm:spPr/>
      <dgm:t>
        <a:bodyPr/>
        <a:lstStyle/>
        <a:p>
          <a:endParaRPr lang="sv-SE" sz="2000"/>
        </a:p>
      </dgm:t>
    </dgm:pt>
    <dgm:pt modelId="{8775E1ED-8CD1-4FF9-87BE-19C41D7B37F8}">
      <dgm:prSet phldrT="[Text]" custT="1"/>
      <dgm:spPr/>
      <dgm:t>
        <a:bodyPr/>
        <a:lstStyle/>
        <a:p>
          <a:r>
            <a:rPr lang="en-US" sz="1400" dirty="0"/>
            <a:t>Reinforcement learning</a:t>
          </a:r>
          <a:endParaRPr lang="sv-SE" sz="1400" dirty="0"/>
        </a:p>
      </dgm:t>
    </dgm:pt>
    <dgm:pt modelId="{0B68CFD5-C60C-4FB6-A074-AFB9085DC59A}" type="parTrans" cxnId="{A0608CD3-36E5-48AA-A9E9-86751806073E}">
      <dgm:prSet/>
      <dgm:spPr/>
      <dgm:t>
        <a:bodyPr/>
        <a:lstStyle/>
        <a:p>
          <a:endParaRPr lang="sv-SE" sz="2000"/>
        </a:p>
      </dgm:t>
    </dgm:pt>
    <dgm:pt modelId="{B56A0A5F-617D-45A7-9DBE-E6FD3D3A4D96}" type="sibTrans" cxnId="{A0608CD3-36E5-48AA-A9E9-86751806073E}">
      <dgm:prSet/>
      <dgm:spPr/>
      <dgm:t>
        <a:bodyPr/>
        <a:lstStyle/>
        <a:p>
          <a:endParaRPr lang="sv-SE" sz="2000"/>
        </a:p>
      </dgm:t>
    </dgm:pt>
    <dgm:pt modelId="{1B487B30-A3C6-4ADA-AD9B-D0791AA7C94E}">
      <dgm:prSet phldrT="[Text]" custT="1"/>
      <dgm:spPr/>
      <dgm:t>
        <a:bodyPr/>
        <a:lstStyle/>
        <a:p>
          <a:r>
            <a:rPr lang="en-US" sz="1400" dirty="0"/>
            <a:t>Genetic algorithm</a:t>
          </a:r>
          <a:endParaRPr lang="sv-SE" sz="1400" dirty="0"/>
        </a:p>
      </dgm:t>
    </dgm:pt>
    <dgm:pt modelId="{647E854C-0113-4745-81A4-211C2C8BAAD0}" type="parTrans" cxnId="{9CDD0073-D648-48EB-8152-B2826B0C0FDA}">
      <dgm:prSet/>
      <dgm:spPr/>
      <dgm:t>
        <a:bodyPr/>
        <a:lstStyle/>
        <a:p>
          <a:endParaRPr lang="sv-SE" sz="2000"/>
        </a:p>
      </dgm:t>
    </dgm:pt>
    <dgm:pt modelId="{83C0BD7C-BB36-40F1-B155-9575C03F7F51}" type="sibTrans" cxnId="{9CDD0073-D648-48EB-8152-B2826B0C0FDA}">
      <dgm:prSet/>
      <dgm:spPr/>
      <dgm:t>
        <a:bodyPr/>
        <a:lstStyle/>
        <a:p>
          <a:endParaRPr lang="sv-SE" sz="2000"/>
        </a:p>
      </dgm:t>
    </dgm:pt>
    <dgm:pt modelId="{C62BECCE-BD41-4D5D-B732-38FFFA007B44}">
      <dgm:prSet phldrT="[Text]" custT="1"/>
      <dgm:spPr/>
      <dgm:t>
        <a:bodyPr/>
        <a:lstStyle/>
        <a:p>
          <a:r>
            <a:rPr lang="en-US" sz="1800" dirty="0"/>
            <a:t>Molecular representation</a:t>
          </a:r>
          <a:endParaRPr lang="sv-SE" sz="1800" dirty="0"/>
        </a:p>
      </dgm:t>
    </dgm:pt>
    <dgm:pt modelId="{FF30660F-5A7B-49FB-9A50-BAF4AAAAFABB}" type="parTrans" cxnId="{F5AD4D15-9DD5-42C6-A472-31F76DC3D4FF}">
      <dgm:prSet/>
      <dgm:spPr/>
      <dgm:t>
        <a:bodyPr/>
        <a:lstStyle/>
        <a:p>
          <a:endParaRPr lang="sv-SE" sz="2000"/>
        </a:p>
      </dgm:t>
    </dgm:pt>
    <dgm:pt modelId="{6D8D6E9E-00C8-4205-A274-AC12A3F63155}" type="sibTrans" cxnId="{F5AD4D15-9DD5-42C6-A472-31F76DC3D4FF}">
      <dgm:prSet/>
      <dgm:spPr/>
      <dgm:t>
        <a:bodyPr/>
        <a:lstStyle/>
        <a:p>
          <a:endParaRPr lang="sv-SE" sz="2000"/>
        </a:p>
      </dgm:t>
    </dgm:pt>
    <dgm:pt modelId="{D680CDE7-7AD6-46A0-ACC3-59A944519315}">
      <dgm:prSet phldrT="[Text]" custT="1"/>
      <dgm:spPr/>
      <dgm:t>
        <a:bodyPr/>
        <a:lstStyle/>
        <a:p>
          <a:r>
            <a:rPr lang="en-US" sz="1400" dirty="0"/>
            <a:t>VAEs</a:t>
          </a:r>
          <a:endParaRPr lang="sv-SE" sz="1400" dirty="0"/>
        </a:p>
      </dgm:t>
    </dgm:pt>
    <dgm:pt modelId="{D6C96313-8378-40A3-88CA-4A259CC28D2F}" type="parTrans" cxnId="{8051FC34-992C-4E30-8370-EC928D5B383B}">
      <dgm:prSet/>
      <dgm:spPr/>
      <dgm:t>
        <a:bodyPr/>
        <a:lstStyle/>
        <a:p>
          <a:endParaRPr lang="sv-SE" sz="2000"/>
        </a:p>
      </dgm:t>
    </dgm:pt>
    <dgm:pt modelId="{7E0BD5E7-A6D2-4B4B-9B78-95F9AA20E9AB}" type="sibTrans" cxnId="{8051FC34-992C-4E30-8370-EC928D5B383B}">
      <dgm:prSet/>
      <dgm:spPr/>
      <dgm:t>
        <a:bodyPr/>
        <a:lstStyle/>
        <a:p>
          <a:endParaRPr lang="sv-SE" sz="2000"/>
        </a:p>
      </dgm:t>
    </dgm:pt>
    <dgm:pt modelId="{4EAEE022-DEB8-4816-A454-EDEABD403188}">
      <dgm:prSet phldrT="[Text]" custT="1"/>
      <dgm:spPr/>
      <dgm:t>
        <a:bodyPr/>
        <a:lstStyle/>
        <a:p>
          <a:r>
            <a:rPr lang="en-US" sz="1400" dirty="0"/>
            <a:t>GANs</a:t>
          </a:r>
          <a:endParaRPr lang="sv-SE" sz="1400" dirty="0"/>
        </a:p>
      </dgm:t>
    </dgm:pt>
    <dgm:pt modelId="{BE5EA450-C20C-43D1-90AA-21F1A05D07D7}" type="parTrans" cxnId="{B903011A-1526-4CF0-A849-6F1535604D19}">
      <dgm:prSet/>
      <dgm:spPr/>
      <dgm:t>
        <a:bodyPr/>
        <a:lstStyle/>
        <a:p>
          <a:endParaRPr lang="sv-SE" sz="2000"/>
        </a:p>
      </dgm:t>
    </dgm:pt>
    <dgm:pt modelId="{9A6B9177-449A-4045-967A-50736E1615E5}" type="sibTrans" cxnId="{B903011A-1526-4CF0-A849-6F1535604D19}">
      <dgm:prSet/>
      <dgm:spPr/>
      <dgm:t>
        <a:bodyPr/>
        <a:lstStyle/>
        <a:p>
          <a:endParaRPr lang="sv-SE" sz="2000"/>
        </a:p>
      </dgm:t>
    </dgm:pt>
    <dgm:pt modelId="{0E83F22C-C83B-4307-890E-735A3E1329E8}">
      <dgm:prSet phldrT="[Text]" custT="1"/>
      <dgm:spPr/>
      <dgm:t>
        <a:bodyPr/>
        <a:lstStyle/>
        <a:p>
          <a:r>
            <a:rPr lang="en-US" sz="1400" dirty="0"/>
            <a:t>Transformers</a:t>
          </a:r>
          <a:endParaRPr lang="sv-SE" sz="1400" dirty="0"/>
        </a:p>
      </dgm:t>
    </dgm:pt>
    <dgm:pt modelId="{71159CF8-0349-46CD-BA6E-D836F42EAC4E}" type="parTrans" cxnId="{3E97F540-E852-4C0D-87B0-F8ED7E6761B1}">
      <dgm:prSet/>
      <dgm:spPr/>
      <dgm:t>
        <a:bodyPr/>
        <a:lstStyle/>
        <a:p>
          <a:endParaRPr lang="sv-SE" sz="2000"/>
        </a:p>
      </dgm:t>
    </dgm:pt>
    <dgm:pt modelId="{381973B1-59E2-44B8-A44F-4BD87B2C07DC}" type="sibTrans" cxnId="{3E97F540-E852-4C0D-87B0-F8ED7E6761B1}">
      <dgm:prSet/>
      <dgm:spPr/>
      <dgm:t>
        <a:bodyPr/>
        <a:lstStyle/>
        <a:p>
          <a:endParaRPr lang="sv-SE" sz="2000"/>
        </a:p>
      </dgm:t>
    </dgm:pt>
    <dgm:pt modelId="{CA0EAC23-B41F-46C7-ADB3-C6CFD2AA1C1C}">
      <dgm:prSet phldrT="[Text]" custT="1"/>
      <dgm:spPr/>
      <dgm:t>
        <a:bodyPr/>
        <a:lstStyle/>
        <a:p>
          <a:r>
            <a:rPr lang="en-US" sz="1400" dirty="0"/>
            <a:t>Strings</a:t>
          </a:r>
          <a:endParaRPr lang="sv-SE" sz="1400" dirty="0"/>
        </a:p>
      </dgm:t>
    </dgm:pt>
    <dgm:pt modelId="{4E7BDBE6-E5FC-4AA0-AF82-666E9D33008D}" type="parTrans" cxnId="{A28CFE8E-92C7-4DF3-A1AA-9A4523B7177F}">
      <dgm:prSet/>
      <dgm:spPr/>
      <dgm:t>
        <a:bodyPr/>
        <a:lstStyle/>
        <a:p>
          <a:endParaRPr lang="sv-SE" sz="2000"/>
        </a:p>
      </dgm:t>
    </dgm:pt>
    <dgm:pt modelId="{86C32966-5CE2-4872-A7C2-A70E95E5E2CC}" type="sibTrans" cxnId="{A28CFE8E-92C7-4DF3-A1AA-9A4523B7177F}">
      <dgm:prSet/>
      <dgm:spPr/>
      <dgm:t>
        <a:bodyPr/>
        <a:lstStyle/>
        <a:p>
          <a:endParaRPr lang="sv-SE" sz="2000"/>
        </a:p>
      </dgm:t>
    </dgm:pt>
    <dgm:pt modelId="{56A36799-AD1A-48DF-AD82-E66C93E22357}">
      <dgm:prSet phldrT="[Text]" custT="1"/>
      <dgm:spPr/>
      <dgm:t>
        <a:bodyPr/>
        <a:lstStyle/>
        <a:p>
          <a:r>
            <a:rPr lang="en-US" sz="1400" dirty="0"/>
            <a:t>Graphs</a:t>
          </a:r>
          <a:endParaRPr lang="sv-SE" sz="1400" dirty="0"/>
        </a:p>
      </dgm:t>
    </dgm:pt>
    <dgm:pt modelId="{9128A962-DC9E-4A06-B32E-8BC0C3BBEDCB}" type="parTrans" cxnId="{AFC542A8-BC3B-471F-B267-F32BE642517E}">
      <dgm:prSet/>
      <dgm:spPr/>
      <dgm:t>
        <a:bodyPr/>
        <a:lstStyle/>
        <a:p>
          <a:endParaRPr lang="sv-SE" sz="2000"/>
        </a:p>
      </dgm:t>
    </dgm:pt>
    <dgm:pt modelId="{4CBD198E-8450-4AAF-8C54-73C9E988EE7D}" type="sibTrans" cxnId="{AFC542A8-BC3B-471F-B267-F32BE642517E}">
      <dgm:prSet/>
      <dgm:spPr/>
      <dgm:t>
        <a:bodyPr/>
        <a:lstStyle/>
        <a:p>
          <a:endParaRPr lang="sv-SE" sz="2000"/>
        </a:p>
      </dgm:t>
    </dgm:pt>
    <dgm:pt modelId="{C78C40B9-CE77-43C4-BCE6-D93FA00182A1}">
      <dgm:prSet phldrT="[Text]" custT="1"/>
      <dgm:spPr/>
      <dgm:t>
        <a:bodyPr/>
        <a:lstStyle/>
        <a:p>
          <a:r>
            <a:rPr lang="en-US" sz="1400" dirty="0"/>
            <a:t>3D conformers</a:t>
          </a:r>
          <a:endParaRPr lang="sv-SE" sz="1400" dirty="0"/>
        </a:p>
      </dgm:t>
    </dgm:pt>
    <dgm:pt modelId="{C5EC68D0-0739-4BD0-8344-3AAECFC1C862}" type="parTrans" cxnId="{F1A283DC-F47D-4810-8998-D929E6742766}">
      <dgm:prSet/>
      <dgm:spPr/>
      <dgm:t>
        <a:bodyPr/>
        <a:lstStyle/>
        <a:p>
          <a:endParaRPr lang="sv-SE" sz="2000"/>
        </a:p>
      </dgm:t>
    </dgm:pt>
    <dgm:pt modelId="{3CEDA141-090E-4D76-9F6C-86B793D491AD}" type="sibTrans" cxnId="{F1A283DC-F47D-4810-8998-D929E6742766}">
      <dgm:prSet/>
      <dgm:spPr/>
      <dgm:t>
        <a:bodyPr/>
        <a:lstStyle/>
        <a:p>
          <a:endParaRPr lang="sv-SE" sz="2000"/>
        </a:p>
      </dgm:t>
    </dgm:pt>
    <dgm:pt modelId="{F67DCF82-A5E1-4860-8826-295A74E35880}">
      <dgm:prSet phldrT="[Text]" custT="1"/>
      <dgm:spPr/>
      <dgm:t>
        <a:bodyPr/>
        <a:lstStyle/>
        <a:p>
          <a:r>
            <a:rPr lang="en-US" sz="1400" dirty="0"/>
            <a:t>Fingerprints</a:t>
          </a:r>
          <a:endParaRPr lang="sv-SE" sz="1400" dirty="0"/>
        </a:p>
      </dgm:t>
    </dgm:pt>
    <dgm:pt modelId="{30CD3331-7612-48B7-8101-F9BBB7D784DF}" type="parTrans" cxnId="{5DCB993D-EEF4-40AA-B804-AF247966E4F1}">
      <dgm:prSet/>
      <dgm:spPr/>
      <dgm:t>
        <a:bodyPr/>
        <a:lstStyle/>
        <a:p>
          <a:endParaRPr lang="sv-SE" sz="2000"/>
        </a:p>
      </dgm:t>
    </dgm:pt>
    <dgm:pt modelId="{B4A2B0BB-C479-4733-8301-00931C7FE5E8}" type="sibTrans" cxnId="{5DCB993D-EEF4-40AA-B804-AF247966E4F1}">
      <dgm:prSet/>
      <dgm:spPr/>
      <dgm:t>
        <a:bodyPr/>
        <a:lstStyle/>
        <a:p>
          <a:endParaRPr lang="sv-SE" sz="2000"/>
        </a:p>
      </dgm:t>
    </dgm:pt>
    <dgm:pt modelId="{730114D8-2F54-4D6A-9E6F-6E36E345C00D}">
      <dgm:prSet phldrT="[Text]" custT="1"/>
      <dgm:spPr/>
      <dgm:t>
        <a:bodyPr/>
        <a:lstStyle/>
        <a:p>
          <a:r>
            <a:rPr lang="en-US" sz="1400" dirty="0"/>
            <a:t>…</a:t>
          </a:r>
          <a:endParaRPr lang="sv-SE" sz="1400" dirty="0"/>
        </a:p>
      </dgm:t>
    </dgm:pt>
    <dgm:pt modelId="{CC3DD505-2007-4664-A5E6-52D9011DA79B}" type="parTrans" cxnId="{E08C6B91-538A-4B56-93E4-B52722C373C1}">
      <dgm:prSet/>
      <dgm:spPr/>
      <dgm:t>
        <a:bodyPr/>
        <a:lstStyle/>
        <a:p>
          <a:endParaRPr lang="sv-SE" sz="2000"/>
        </a:p>
      </dgm:t>
    </dgm:pt>
    <dgm:pt modelId="{BEA25279-BF6D-4E8C-B04B-51014AFFB412}" type="sibTrans" cxnId="{E08C6B91-538A-4B56-93E4-B52722C373C1}">
      <dgm:prSet/>
      <dgm:spPr/>
      <dgm:t>
        <a:bodyPr/>
        <a:lstStyle/>
        <a:p>
          <a:endParaRPr lang="sv-SE" sz="2000"/>
        </a:p>
      </dgm:t>
    </dgm:pt>
    <dgm:pt modelId="{F8368EFA-9638-4276-967E-5269CC85A715}">
      <dgm:prSet phldrT="[Text]" custT="1"/>
      <dgm:spPr/>
      <dgm:t>
        <a:bodyPr/>
        <a:lstStyle/>
        <a:p>
          <a:r>
            <a:rPr lang="en-US" sz="1400" dirty="0"/>
            <a:t>…</a:t>
          </a:r>
          <a:endParaRPr lang="sv-SE" sz="1400" dirty="0"/>
        </a:p>
      </dgm:t>
    </dgm:pt>
    <dgm:pt modelId="{A7963F27-6A80-4B33-B480-3A0606DE4D70}" type="parTrans" cxnId="{7C14D6A9-DD15-4AB3-9264-E0E679971C59}">
      <dgm:prSet/>
      <dgm:spPr/>
      <dgm:t>
        <a:bodyPr/>
        <a:lstStyle/>
        <a:p>
          <a:endParaRPr lang="sv-SE" sz="2000"/>
        </a:p>
      </dgm:t>
    </dgm:pt>
    <dgm:pt modelId="{F7E2E3CF-F8F7-46F5-8C67-3AEFF5F0705B}" type="sibTrans" cxnId="{7C14D6A9-DD15-4AB3-9264-E0E679971C59}">
      <dgm:prSet/>
      <dgm:spPr/>
      <dgm:t>
        <a:bodyPr/>
        <a:lstStyle/>
        <a:p>
          <a:endParaRPr lang="sv-SE" sz="2000"/>
        </a:p>
      </dgm:t>
    </dgm:pt>
    <dgm:pt modelId="{BD091C7C-2D4C-4A8C-BD89-7E080E52C0A2}">
      <dgm:prSet phldrT="[Text]" custT="1"/>
      <dgm:spPr/>
      <dgm:t>
        <a:bodyPr/>
        <a:lstStyle/>
        <a:p>
          <a:r>
            <a:rPr lang="en-US" sz="1400" dirty="0"/>
            <a:t>…</a:t>
          </a:r>
          <a:endParaRPr lang="sv-SE" sz="1400" dirty="0"/>
        </a:p>
      </dgm:t>
    </dgm:pt>
    <dgm:pt modelId="{1820E5CC-CB7B-4388-AFDA-66C5F3AA06F9}" type="parTrans" cxnId="{6AFA8569-9E14-46E9-B8E2-ED9EA72F2A71}">
      <dgm:prSet/>
      <dgm:spPr/>
      <dgm:t>
        <a:bodyPr/>
        <a:lstStyle/>
        <a:p>
          <a:endParaRPr lang="sv-SE" sz="2000"/>
        </a:p>
      </dgm:t>
    </dgm:pt>
    <dgm:pt modelId="{CF10BACF-40FF-4AD1-861C-897C2FE9F260}" type="sibTrans" cxnId="{6AFA8569-9E14-46E9-B8E2-ED9EA72F2A71}">
      <dgm:prSet/>
      <dgm:spPr/>
      <dgm:t>
        <a:bodyPr/>
        <a:lstStyle/>
        <a:p>
          <a:endParaRPr lang="sv-SE" sz="2000"/>
        </a:p>
      </dgm:t>
    </dgm:pt>
    <dgm:pt modelId="{142438C7-E285-436E-845A-2C6BDFD031C4}" type="pres">
      <dgm:prSet presAssocID="{13E12C8D-ECF0-468D-A099-90388B706EA8}" presName="Name0" presStyleCnt="0">
        <dgm:presLayoutVars>
          <dgm:dir/>
          <dgm:resizeHandles val="exact"/>
        </dgm:presLayoutVars>
      </dgm:prSet>
      <dgm:spPr/>
    </dgm:pt>
    <dgm:pt modelId="{0D52C0CE-C6D5-4DC3-AB1A-5476ABD7A959}" type="pres">
      <dgm:prSet presAssocID="{13E12C8D-ECF0-468D-A099-90388B706EA8}" presName="fgShape" presStyleLbl="fgShp" presStyleIdx="0" presStyleCnt="1"/>
      <dgm:spPr/>
    </dgm:pt>
    <dgm:pt modelId="{EF5CAF8D-8977-4763-8011-EEB5456D14F3}" type="pres">
      <dgm:prSet presAssocID="{13E12C8D-ECF0-468D-A099-90388B706EA8}" presName="linComp" presStyleCnt="0"/>
      <dgm:spPr/>
    </dgm:pt>
    <dgm:pt modelId="{31267DA6-B895-47BD-B258-3DE57768766C}" type="pres">
      <dgm:prSet presAssocID="{D2DAA8CC-615B-4402-BC75-CA9A29E788A7}" presName="compNode" presStyleCnt="0"/>
      <dgm:spPr/>
    </dgm:pt>
    <dgm:pt modelId="{5E44AACA-AC2E-4BAA-8377-A93A5CCCA019}" type="pres">
      <dgm:prSet presAssocID="{D2DAA8CC-615B-4402-BC75-CA9A29E788A7}" presName="bkgdShape" presStyleLbl="node1" presStyleIdx="0" presStyleCnt="4" custLinFactX="100000" custLinFactNeighborX="106063"/>
      <dgm:spPr/>
    </dgm:pt>
    <dgm:pt modelId="{65DBC444-C9CE-439F-8622-60CD2C46002B}" type="pres">
      <dgm:prSet presAssocID="{D2DAA8CC-615B-4402-BC75-CA9A29E788A7}" presName="nodeTx" presStyleLbl="node1" presStyleIdx="0" presStyleCnt="4">
        <dgm:presLayoutVars>
          <dgm:bulletEnabled val="1"/>
        </dgm:presLayoutVars>
      </dgm:prSet>
      <dgm:spPr/>
    </dgm:pt>
    <dgm:pt modelId="{F1ADEA93-05AC-4C5D-B91F-D89FC5D53B86}" type="pres">
      <dgm:prSet presAssocID="{D2DAA8CC-615B-4402-BC75-CA9A29E788A7}" presName="invisiNode" presStyleLbl="node1" presStyleIdx="0" presStyleCnt="4"/>
      <dgm:spPr/>
    </dgm:pt>
    <dgm:pt modelId="{210B2015-EFC9-4D28-8D2D-79316F4FC420}" type="pres">
      <dgm:prSet presAssocID="{D2DAA8CC-615B-4402-BC75-CA9A29E788A7}" presName="imagNode" presStyleLbl="fgImgPlace1" presStyleIdx="0" presStyleCnt="4" custLinFactX="100000" custLinFactNeighborX="148162" custLinFactNeighborY="799"/>
      <dgm:spPr>
        <a:blipFill dpi="0" rotWithShape="1">
          <a:blip xmlns:r="http://schemas.openxmlformats.org/officeDocument/2006/relationships" r:embed="rId1"/>
          <a:srcRect/>
          <a:stretch>
            <a:fillRect l="-4818" t="498" r="-217182" b="-498"/>
          </a:stretch>
        </a:blipFill>
        <a:ln w="57150">
          <a:solidFill>
            <a:schemeClr val="accent6">
              <a:lumMod val="20000"/>
              <a:lumOff val="80000"/>
            </a:schemeClr>
          </a:solidFill>
        </a:ln>
      </dgm:spPr>
    </dgm:pt>
    <dgm:pt modelId="{8A04FB94-57A3-4712-94BB-8ECE01634CC2}" type="pres">
      <dgm:prSet presAssocID="{861A34C8-D415-4275-A616-C88252E0F492}" presName="sibTrans" presStyleLbl="sibTrans2D1" presStyleIdx="0" presStyleCnt="0"/>
      <dgm:spPr/>
    </dgm:pt>
    <dgm:pt modelId="{CCC57144-E08B-4894-9E90-E1F8D63F778D}" type="pres">
      <dgm:prSet presAssocID="{C62BECCE-BD41-4D5D-B732-38FFFA007B44}" presName="compNode" presStyleCnt="0"/>
      <dgm:spPr/>
    </dgm:pt>
    <dgm:pt modelId="{A849BA20-654D-410E-A5E8-C4AE257EC7B8}" type="pres">
      <dgm:prSet presAssocID="{C62BECCE-BD41-4D5D-B732-38FFFA007B44}" presName="bkgdShape" presStyleLbl="node1" presStyleIdx="1" presStyleCnt="4"/>
      <dgm:spPr/>
    </dgm:pt>
    <dgm:pt modelId="{CFA469B3-BB02-4DFB-A599-B8447E7249E7}" type="pres">
      <dgm:prSet presAssocID="{C62BECCE-BD41-4D5D-B732-38FFFA007B44}" presName="nodeTx" presStyleLbl="node1" presStyleIdx="1" presStyleCnt="4">
        <dgm:presLayoutVars>
          <dgm:bulletEnabled val="1"/>
        </dgm:presLayoutVars>
      </dgm:prSet>
      <dgm:spPr/>
    </dgm:pt>
    <dgm:pt modelId="{A7C21E31-D993-497D-881E-D075376DE467}" type="pres">
      <dgm:prSet presAssocID="{C62BECCE-BD41-4D5D-B732-38FFFA007B44}" presName="invisiNode" presStyleLbl="node1" presStyleIdx="1" presStyleCnt="4"/>
      <dgm:spPr/>
    </dgm:pt>
    <dgm:pt modelId="{484A2EE6-69AE-4FE3-B0DC-BEDE4DAD513A}" type="pres">
      <dgm:prSet presAssocID="{C62BECCE-BD41-4D5D-B732-38FFFA007B44}" presName="imagNode" presStyleLbl="fgImgPlace1" presStyleIdx="1" presStyleCnt="4"/>
      <dgm:spPr>
        <a:blipFill rotWithShape="1">
          <a:blip xmlns:r="http://schemas.openxmlformats.org/officeDocument/2006/relationships" r:embed="rId2"/>
          <a:srcRect/>
          <a:stretch>
            <a:fillRect l="-3000" r="-3000"/>
          </a:stretch>
        </a:blipFill>
        <a:ln w="57150">
          <a:solidFill>
            <a:schemeClr val="accent6">
              <a:lumMod val="20000"/>
              <a:lumOff val="80000"/>
            </a:schemeClr>
          </a:solidFill>
        </a:ln>
      </dgm:spPr>
    </dgm:pt>
    <dgm:pt modelId="{078B2F28-2F4D-408A-A295-3D61648E042B}" type="pres">
      <dgm:prSet presAssocID="{6D8D6E9E-00C8-4205-A274-AC12A3F63155}" presName="sibTrans" presStyleLbl="sibTrans2D1" presStyleIdx="0" presStyleCnt="0"/>
      <dgm:spPr/>
    </dgm:pt>
    <dgm:pt modelId="{8E326920-8191-4AD8-B22E-3D6A4FB92F06}" type="pres">
      <dgm:prSet presAssocID="{F28999F9-C8B0-4899-A008-7ACBDDDD5E5C}" presName="compNode" presStyleCnt="0"/>
      <dgm:spPr/>
    </dgm:pt>
    <dgm:pt modelId="{0DB2A0DA-8D0F-4A00-8F0F-C017417A173A}" type="pres">
      <dgm:prSet presAssocID="{F28999F9-C8B0-4899-A008-7ACBDDDD5E5C}" presName="bkgdShape" presStyleLbl="node1" presStyleIdx="2" presStyleCnt="4" custLinFactX="-100000" custLinFactNeighborX="-131542" custLinFactNeighborY="-1461"/>
      <dgm:spPr/>
    </dgm:pt>
    <dgm:pt modelId="{34255CBC-1C8F-40C0-9A5B-AC13EA6A69A9}" type="pres">
      <dgm:prSet presAssocID="{F28999F9-C8B0-4899-A008-7ACBDDDD5E5C}" presName="nodeTx" presStyleLbl="node1" presStyleIdx="2" presStyleCnt="4">
        <dgm:presLayoutVars>
          <dgm:bulletEnabled val="1"/>
        </dgm:presLayoutVars>
      </dgm:prSet>
      <dgm:spPr/>
    </dgm:pt>
    <dgm:pt modelId="{D5607971-2A47-4587-9F9F-27FDE28C6130}" type="pres">
      <dgm:prSet presAssocID="{F28999F9-C8B0-4899-A008-7ACBDDDD5E5C}" presName="invisiNode" presStyleLbl="node1" presStyleIdx="2" presStyleCnt="4"/>
      <dgm:spPr/>
    </dgm:pt>
    <dgm:pt modelId="{709000ED-06C2-4A7A-A780-186CDC55D99C}" type="pres">
      <dgm:prSet presAssocID="{F28999F9-C8B0-4899-A008-7ACBDDDD5E5C}" presName="imagNode" presStyleLbl="fgImgPlace1" presStyleIdx="2" presStyleCnt="4" custLinFactX="-100000" custLinFactNeighborX="-148697" custLinFactNeighborY="-129"/>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493" t="498" r="-56507" b="-498"/>
          </a:stretch>
        </a:blipFill>
        <a:ln w="57150">
          <a:solidFill>
            <a:schemeClr val="accent6">
              <a:lumMod val="20000"/>
              <a:lumOff val="80000"/>
            </a:schemeClr>
          </a:solidFill>
        </a:ln>
      </dgm:spPr>
    </dgm:pt>
    <dgm:pt modelId="{22A618B3-B31E-4B68-9B22-0124DD92543F}" type="pres">
      <dgm:prSet presAssocID="{4CB1C17A-FBF2-49D0-B4CC-00BC808735B3}" presName="sibTrans" presStyleLbl="sibTrans2D1" presStyleIdx="0" presStyleCnt="0"/>
      <dgm:spPr/>
    </dgm:pt>
    <dgm:pt modelId="{5E84A068-FD69-45D9-B26A-E28014EE699A}" type="pres">
      <dgm:prSet presAssocID="{1694E182-6A68-49B4-98E2-997F366BB165}" presName="compNode" presStyleCnt="0"/>
      <dgm:spPr/>
    </dgm:pt>
    <dgm:pt modelId="{17EF1EE4-F3A6-465E-8A88-6EADC2A48D19}" type="pres">
      <dgm:prSet presAssocID="{1694E182-6A68-49B4-98E2-997F366BB165}" presName="bkgdShape" presStyleLbl="node1" presStyleIdx="3" presStyleCnt="4"/>
      <dgm:spPr/>
    </dgm:pt>
    <dgm:pt modelId="{79A4FA7B-A8CC-425A-9BC0-D4EDA851026E}" type="pres">
      <dgm:prSet presAssocID="{1694E182-6A68-49B4-98E2-997F366BB165}" presName="nodeTx" presStyleLbl="node1" presStyleIdx="3" presStyleCnt="4">
        <dgm:presLayoutVars>
          <dgm:bulletEnabled val="1"/>
        </dgm:presLayoutVars>
      </dgm:prSet>
      <dgm:spPr/>
    </dgm:pt>
    <dgm:pt modelId="{E80DD4D6-2635-4BF5-A252-A616E60EC1D1}" type="pres">
      <dgm:prSet presAssocID="{1694E182-6A68-49B4-98E2-997F366BB165}" presName="invisiNode" presStyleLbl="node1" presStyleIdx="3" presStyleCnt="4"/>
      <dgm:spPr/>
    </dgm:pt>
    <dgm:pt modelId="{06BAC0EF-3DE7-4618-A47F-95C0AE8F7A6D}" type="pres">
      <dgm:prSet presAssocID="{1694E182-6A68-49B4-98E2-997F366BB165}" presName="imagNode" presStyleLbl="fgImgPlace1" presStyleIdx="3" presStyleCnt="4"/>
      <dgm:spPr>
        <a:blipFill dpi="0" rotWithShape="1">
          <a:blip xmlns:r="http://schemas.openxmlformats.org/officeDocument/2006/relationships" r:embed="rId4"/>
          <a:srcRect/>
          <a:stretch>
            <a:fillRect l="-91798" t="498" r="-202" b="-498"/>
          </a:stretch>
        </a:blipFill>
        <a:ln w="57150">
          <a:solidFill>
            <a:schemeClr val="accent6">
              <a:lumMod val="20000"/>
              <a:lumOff val="80000"/>
            </a:schemeClr>
          </a:solidFill>
        </a:ln>
      </dgm:spPr>
    </dgm:pt>
  </dgm:ptLst>
  <dgm:cxnLst>
    <dgm:cxn modelId="{9F3FDE02-DA44-4064-AD36-D4F186C8A3D1}" type="presOf" srcId="{6D8D6E9E-00C8-4205-A274-AC12A3F63155}" destId="{078B2F28-2F4D-408A-A295-3D61648E042B}" srcOrd="0" destOrd="0" presId="urn:microsoft.com/office/officeart/2005/8/layout/hList7"/>
    <dgm:cxn modelId="{28EF5307-4B48-4053-A2A4-A419B95696B6}" type="presOf" srcId="{BD091C7C-2D4C-4A8C-BD89-7E080E52C0A2}" destId="{A849BA20-654D-410E-A5E8-C4AE257EC7B8}" srcOrd="0" destOrd="5" presId="urn:microsoft.com/office/officeart/2005/8/layout/hList7"/>
    <dgm:cxn modelId="{F5AD4D15-9DD5-42C6-A472-31F76DC3D4FF}" srcId="{13E12C8D-ECF0-468D-A099-90388B706EA8}" destId="{C62BECCE-BD41-4D5D-B732-38FFFA007B44}" srcOrd="1" destOrd="0" parTransId="{FF30660F-5A7B-49FB-9A50-BAF4AAAAFABB}" sibTransId="{6D8D6E9E-00C8-4205-A274-AC12A3F63155}"/>
    <dgm:cxn modelId="{219E8415-ECFC-4ED3-8866-1EA393147961}" srcId="{13E12C8D-ECF0-468D-A099-90388B706EA8}" destId="{1694E182-6A68-49B4-98E2-997F366BB165}" srcOrd="3" destOrd="0" parTransId="{D1992265-0FCE-455A-84FF-2CD4A78059E1}" sibTransId="{4C2BFE89-EF4A-43C8-BB8F-14684EB034CB}"/>
    <dgm:cxn modelId="{B903011A-1526-4CF0-A849-6F1535604D19}" srcId="{F28999F9-C8B0-4899-A008-7ACBDDDD5E5C}" destId="{4EAEE022-DEB8-4816-A454-EDEABD403188}" srcOrd="3" destOrd="0" parTransId="{BE5EA450-C20C-43D1-90AA-21F1A05D07D7}" sibTransId="{9A6B9177-449A-4045-967A-50736E1615E5}"/>
    <dgm:cxn modelId="{6A055B1A-29AD-4BC6-B334-FDB67E1FDDA0}" type="presOf" srcId="{1694E182-6A68-49B4-98E2-997F366BB165}" destId="{17EF1EE4-F3A6-465E-8A88-6EADC2A48D19}" srcOrd="0" destOrd="0" presId="urn:microsoft.com/office/officeart/2005/8/layout/hList7"/>
    <dgm:cxn modelId="{CAE0BA1B-A0A9-47E8-A9DB-9C17F6740433}" type="presOf" srcId="{730114D8-2F54-4D6A-9E6F-6E36E345C00D}" destId="{17EF1EE4-F3A6-465E-8A88-6EADC2A48D19}" srcOrd="0" destOrd="3" presId="urn:microsoft.com/office/officeart/2005/8/layout/hList7"/>
    <dgm:cxn modelId="{30B93F1F-BC2A-4088-9B86-000A85577195}" srcId="{13E12C8D-ECF0-468D-A099-90388B706EA8}" destId="{D2DAA8CC-615B-4402-BC75-CA9A29E788A7}" srcOrd="0" destOrd="0" parTransId="{DB19E614-BC33-4CA9-A911-94D7964A5D61}" sibTransId="{861A34C8-D415-4275-A616-C88252E0F492}"/>
    <dgm:cxn modelId="{9BFBE121-1424-4241-A105-8CB316834EB8}" type="presOf" srcId="{CA0EAC23-B41F-46C7-ADB3-C6CFD2AA1C1C}" destId="{A849BA20-654D-410E-A5E8-C4AE257EC7B8}" srcOrd="0" destOrd="1" presId="urn:microsoft.com/office/officeart/2005/8/layout/hList7"/>
    <dgm:cxn modelId="{936C8F23-EFB4-46CD-BDA9-794D855A3D44}" type="presOf" srcId="{798B38D0-4C1B-44C7-9A1F-1A5F3AF1CD60}" destId="{5E44AACA-AC2E-4BAA-8377-A93A5CCCA019}" srcOrd="0" destOrd="2" presId="urn:microsoft.com/office/officeart/2005/8/layout/hList7"/>
    <dgm:cxn modelId="{A388BD25-105F-4D5D-B0F7-FC7F983CEA8F}" type="presOf" srcId="{1B487B30-A3C6-4ADA-AD9B-D0791AA7C94E}" destId="{17EF1EE4-F3A6-465E-8A88-6EADC2A48D19}" srcOrd="0" destOrd="2" presId="urn:microsoft.com/office/officeart/2005/8/layout/hList7"/>
    <dgm:cxn modelId="{741AFE2D-33AC-47C4-86FF-D72ED9885128}" srcId="{13E12C8D-ECF0-468D-A099-90388B706EA8}" destId="{F28999F9-C8B0-4899-A008-7ACBDDDD5E5C}" srcOrd="2" destOrd="0" parTransId="{1CE522BF-9FB6-4814-AD7A-C96540D72BBA}" sibTransId="{4CB1C17A-FBF2-49D0-B4CC-00BC808735B3}"/>
    <dgm:cxn modelId="{69B48B33-6344-4917-B1A2-A83EFBDFF166}" type="presOf" srcId="{D2DAA8CC-615B-4402-BC75-CA9A29E788A7}" destId="{5E44AACA-AC2E-4BAA-8377-A93A5CCCA019}" srcOrd="0" destOrd="0" presId="urn:microsoft.com/office/officeart/2005/8/layout/hList7"/>
    <dgm:cxn modelId="{8051FC34-992C-4E30-8370-EC928D5B383B}" srcId="{F28999F9-C8B0-4899-A008-7ACBDDDD5E5C}" destId="{D680CDE7-7AD6-46A0-ACC3-59A944519315}" srcOrd="2" destOrd="0" parTransId="{D6C96313-8378-40A3-88CA-4A259CC28D2F}" sibTransId="{7E0BD5E7-A6D2-4B4B-9B78-95F9AA20E9AB}"/>
    <dgm:cxn modelId="{6500073B-264A-4505-99B3-26ADF95D209E}" type="presOf" srcId="{C78C40B9-CE77-43C4-BCE6-D93FA00182A1}" destId="{A849BA20-654D-410E-A5E8-C4AE257EC7B8}" srcOrd="0" destOrd="3" presId="urn:microsoft.com/office/officeart/2005/8/layout/hList7"/>
    <dgm:cxn modelId="{5DCB993D-EEF4-40AA-B804-AF247966E4F1}" srcId="{C62BECCE-BD41-4D5D-B732-38FFFA007B44}" destId="{F67DCF82-A5E1-4860-8826-295A74E35880}" srcOrd="3" destOrd="0" parTransId="{30CD3331-7612-48B7-8101-F9BBB7D784DF}" sibTransId="{B4A2B0BB-C479-4733-8301-00931C7FE5E8}"/>
    <dgm:cxn modelId="{F1DA353F-9A46-4FA6-BE3B-23D7901CE35A}" type="presOf" srcId="{0E83F22C-C83B-4307-890E-735A3E1329E8}" destId="{0DB2A0DA-8D0F-4A00-8F0F-C017417A173A}" srcOrd="0" destOrd="5" presId="urn:microsoft.com/office/officeart/2005/8/layout/hList7"/>
    <dgm:cxn modelId="{3E97F540-E852-4C0D-87B0-F8ED7E6761B1}" srcId="{F28999F9-C8B0-4899-A008-7ACBDDDD5E5C}" destId="{0E83F22C-C83B-4307-890E-735A3E1329E8}" srcOrd="4" destOrd="0" parTransId="{71159CF8-0349-46CD-BA6E-D836F42EAC4E}" sibTransId="{381973B1-59E2-44B8-A44F-4BD87B2C07DC}"/>
    <dgm:cxn modelId="{90DBC060-0CD6-40EB-AD23-CECA343B01D2}" type="presOf" srcId="{1B487B30-A3C6-4ADA-AD9B-D0791AA7C94E}" destId="{79A4FA7B-A8CC-425A-9BC0-D4EDA851026E}" srcOrd="1" destOrd="2" presId="urn:microsoft.com/office/officeart/2005/8/layout/hList7"/>
    <dgm:cxn modelId="{236F9762-048B-44B8-9A78-EFC6F9D7AACC}" type="presOf" srcId="{C62BECCE-BD41-4D5D-B732-38FFFA007B44}" destId="{CFA469B3-BB02-4DFB-A599-B8447E7249E7}" srcOrd="1" destOrd="0" presId="urn:microsoft.com/office/officeart/2005/8/layout/hList7"/>
    <dgm:cxn modelId="{FB4BAC46-C3C9-47E7-AB5E-AD2F90602AB4}" type="presOf" srcId="{7D6F6F49-008E-49E4-B178-90652228CB0E}" destId="{0DB2A0DA-8D0F-4A00-8F0F-C017417A173A}" srcOrd="0" destOrd="1" presId="urn:microsoft.com/office/officeart/2005/8/layout/hList7"/>
    <dgm:cxn modelId="{7FE08868-290F-4F41-81BC-BDA014E29542}" type="presOf" srcId="{F8368EFA-9638-4276-967E-5269CC85A715}" destId="{0DB2A0DA-8D0F-4A00-8F0F-C017417A173A}" srcOrd="0" destOrd="6" presId="urn:microsoft.com/office/officeart/2005/8/layout/hList7"/>
    <dgm:cxn modelId="{43AC6369-2A09-41C0-98FE-92469EEAEE2A}" type="presOf" srcId="{C78C40B9-CE77-43C4-BCE6-D93FA00182A1}" destId="{CFA469B3-BB02-4DFB-A599-B8447E7249E7}" srcOrd="1" destOrd="3" presId="urn:microsoft.com/office/officeart/2005/8/layout/hList7"/>
    <dgm:cxn modelId="{6AFA8569-9E14-46E9-B8E2-ED9EA72F2A71}" srcId="{C62BECCE-BD41-4D5D-B732-38FFFA007B44}" destId="{BD091C7C-2D4C-4A8C-BD89-7E080E52C0A2}" srcOrd="4" destOrd="0" parTransId="{1820E5CC-CB7B-4388-AFDA-66C5F3AA06F9}" sibTransId="{CF10BACF-40FF-4AD1-861C-897C2FE9F260}"/>
    <dgm:cxn modelId="{595BB06B-8FB5-448A-A676-ACA20305C233}" type="presOf" srcId="{CA0EAC23-B41F-46C7-ADB3-C6CFD2AA1C1C}" destId="{CFA469B3-BB02-4DFB-A599-B8447E7249E7}" srcOrd="1" destOrd="1" presId="urn:microsoft.com/office/officeart/2005/8/layout/hList7"/>
    <dgm:cxn modelId="{D6C2554D-BA34-46E2-A4E8-3CEAC879BC5C}" type="presOf" srcId="{4EAEE022-DEB8-4816-A454-EDEABD403188}" destId="{0DB2A0DA-8D0F-4A00-8F0F-C017417A173A}" srcOrd="0" destOrd="4" presId="urn:microsoft.com/office/officeart/2005/8/layout/hList7"/>
    <dgm:cxn modelId="{7C38324E-7AB5-462F-88D4-95D4E4A0869B}" type="presOf" srcId="{D680CDE7-7AD6-46A0-ACC3-59A944519315}" destId="{34255CBC-1C8F-40C0-9A5B-AC13EA6A69A9}" srcOrd="1" destOrd="3" presId="urn:microsoft.com/office/officeart/2005/8/layout/hList7"/>
    <dgm:cxn modelId="{5053A56E-240C-49E2-8D85-9B19352DF418}" type="presOf" srcId="{8775E1ED-8CD1-4FF9-87BE-19C41D7B37F8}" destId="{79A4FA7B-A8CC-425A-9BC0-D4EDA851026E}" srcOrd="1" destOrd="1" presId="urn:microsoft.com/office/officeart/2005/8/layout/hList7"/>
    <dgm:cxn modelId="{919FD36E-BCCD-4CE9-BB8D-DF395442DA59}" type="presOf" srcId="{13E12C8D-ECF0-468D-A099-90388B706EA8}" destId="{142438C7-E285-436E-845A-2C6BDFD031C4}" srcOrd="0" destOrd="0" presId="urn:microsoft.com/office/officeart/2005/8/layout/hList7"/>
    <dgm:cxn modelId="{99A7D56F-AE47-422A-A8AC-CB2756E09A90}" type="presOf" srcId="{C62BECCE-BD41-4D5D-B732-38FFFA007B44}" destId="{A849BA20-654D-410E-A5E8-C4AE257EC7B8}" srcOrd="0" destOrd="0" presId="urn:microsoft.com/office/officeart/2005/8/layout/hList7"/>
    <dgm:cxn modelId="{C77B5550-199C-41A2-8444-9486B0B81166}" type="presOf" srcId="{BD091C7C-2D4C-4A8C-BD89-7E080E52C0A2}" destId="{CFA469B3-BB02-4DFB-A599-B8447E7249E7}" srcOrd="1" destOrd="5" presId="urn:microsoft.com/office/officeart/2005/8/layout/hList7"/>
    <dgm:cxn modelId="{8A3DBE71-1FC1-42CA-82C6-B21B5D733994}" type="presOf" srcId="{D680CDE7-7AD6-46A0-ACC3-59A944519315}" destId="{0DB2A0DA-8D0F-4A00-8F0F-C017417A173A}" srcOrd="0" destOrd="3" presId="urn:microsoft.com/office/officeart/2005/8/layout/hList7"/>
    <dgm:cxn modelId="{C915EE72-4C11-433D-8432-956FAB79A2BE}" type="presOf" srcId="{861A34C8-D415-4275-A616-C88252E0F492}" destId="{8A04FB94-57A3-4712-94BB-8ECE01634CC2}" srcOrd="0" destOrd="0" presId="urn:microsoft.com/office/officeart/2005/8/layout/hList7"/>
    <dgm:cxn modelId="{9CDD0073-D648-48EB-8152-B2826B0C0FDA}" srcId="{1694E182-6A68-49B4-98E2-997F366BB165}" destId="{1B487B30-A3C6-4ADA-AD9B-D0791AA7C94E}" srcOrd="1" destOrd="0" parTransId="{647E854C-0113-4745-81A4-211C2C8BAAD0}" sibTransId="{83C0BD7C-BB36-40F1-B155-9575C03F7F51}"/>
    <dgm:cxn modelId="{C25CBD54-9C52-4E44-B0E3-4ADA5DBB9EFB}" type="presOf" srcId="{E8257B4E-F5B4-468C-B682-35E561964284}" destId="{0DB2A0DA-8D0F-4A00-8F0F-C017417A173A}" srcOrd="0" destOrd="2" presId="urn:microsoft.com/office/officeart/2005/8/layout/hList7"/>
    <dgm:cxn modelId="{CD0F5877-9B72-48BC-990D-CD8C1F192E17}" type="presOf" srcId="{F28999F9-C8B0-4899-A008-7ACBDDDD5E5C}" destId="{34255CBC-1C8F-40C0-9A5B-AC13EA6A69A9}" srcOrd="1" destOrd="0" presId="urn:microsoft.com/office/officeart/2005/8/layout/hList7"/>
    <dgm:cxn modelId="{710CBE77-0039-4AD6-8903-69FA71B7A935}" type="presOf" srcId="{D2DAA8CC-615B-4402-BC75-CA9A29E788A7}" destId="{65DBC444-C9CE-439F-8622-60CD2C46002B}" srcOrd="1" destOrd="0" presId="urn:microsoft.com/office/officeart/2005/8/layout/hList7"/>
    <dgm:cxn modelId="{C161C978-68F0-4E75-AA04-15F59D9C373A}" type="presOf" srcId="{F28999F9-C8B0-4899-A008-7ACBDDDD5E5C}" destId="{0DB2A0DA-8D0F-4A00-8F0F-C017417A173A}" srcOrd="0" destOrd="0" presId="urn:microsoft.com/office/officeart/2005/8/layout/hList7"/>
    <dgm:cxn modelId="{18F8577A-E221-4988-B168-3650E4814BFF}" type="presOf" srcId="{56A36799-AD1A-48DF-AD82-E66C93E22357}" destId="{A849BA20-654D-410E-A5E8-C4AE257EC7B8}" srcOrd="0" destOrd="2" presId="urn:microsoft.com/office/officeart/2005/8/layout/hList7"/>
    <dgm:cxn modelId="{94B0757C-6F20-47AF-978E-E10A73158AEF}" type="presOf" srcId="{1694E182-6A68-49B4-98E2-997F366BB165}" destId="{79A4FA7B-A8CC-425A-9BC0-D4EDA851026E}" srcOrd="1" destOrd="0" presId="urn:microsoft.com/office/officeart/2005/8/layout/hList7"/>
    <dgm:cxn modelId="{CD3A017E-F72B-4CE3-A3E2-EBBBA63F7B23}" type="presOf" srcId="{F67DCF82-A5E1-4860-8826-295A74E35880}" destId="{A849BA20-654D-410E-A5E8-C4AE257EC7B8}" srcOrd="0" destOrd="4" presId="urn:microsoft.com/office/officeart/2005/8/layout/hList7"/>
    <dgm:cxn modelId="{D5388A82-8C3E-4436-A3A5-807FE7159B50}" type="presOf" srcId="{7D6F6F49-008E-49E4-B178-90652228CB0E}" destId="{34255CBC-1C8F-40C0-9A5B-AC13EA6A69A9}" srcOrd="1" destOrd="1" presId="urn:microsoft.com/office/officeart/2005/8/layout/hList7"/>
    <dgm:cxn modelId="{F54DBE83-C793-4223-A8D4-053439BE7DB6}" type="presOf" srcId="{4CB1C17A-FBF2-49D0-B4CC-00BC808735B3}" destId="{22A618B3-B31E-4B68-9B22-0124DD92543F}" srcOrd="0" destOrd="0" presId="urn:microsoft.com/office/officeart/2005/8/layout/hList7"/>
    <dgm:cxn modelId="{7DE2768A-C40D-4B43-8D39-B2EAB6A70FD6}" type="presOf" srcId="{56A36799-AD1A-48DF-AD82-E66C93E22357}" destId="{CFA469B3-BB02-4DFB-A599-B8447E7249E7}" srcOrd="1" destOrd="2" presId="urn:microsoft.com/office/officeart/2005/8/layout/hList7"/>
    <dgm:cxn modelId="{A28CFE8E-92C7-4DF3-A1AA-9A4523B7177F}" srcId="{C62BECCE-BD41-4D5D-B732-38FFFA007B44}" destId="{CA0EAC23-B41F-46C7-ADB3-C6CFD2AA1C1C}" srcOrd="0" destOrd="0" parTransId="{4E7BDBE6-E5FC-4AA0-AF82-666E9D33008D}" sibTransId="{86C32966-5CE2-4872-A7C2-A70E95E5E2CC}"/>
    <dgm:cxn modelId="{E08C6B91-538A-4B56-93E4-B52722C373C1}" srcId="{1694E182-6A68-49B4-98E2-997F366BB165}" destId="{730114D8-2F54-4D6A-9E6F-6E36E345C00D}" srcOrd="2" destOrd="0" parTransId="{CC3DD505-2007-4664-A5E6-52D9011DA79B}" sibTransId="{BEA25279-BF6D-4E8C-B04B-51014AFFB412}"/>
    <dgm:cxn modelId="{C67D4F94-5C6F-4131-901F-8F4E6FC23BA0}" type="presOf" srcId="{8775E1ED-8CD1-4FF9-87BE-19C41D7B37F8}" destId="{17EF1EE4-F3A6-465E-8A88-6EADC2A48D19}" srcOrd="0" destOrd="1" presId="urn:microsoft.com/office/officeart/2005/8/layout/hList7"/>
    <dgm:cxn modelId="{6F0E799D-BFB9-4244-A6F1-476D4F74B4E7}" type="presOf" srcId="{4EAEE022-DEB8-4816-A454-EDEABD403188}" destId="{34255CBC-1C8F-40C0-9A5B-AC13EA6A69A9}" srcOrd="1" destOrd="4" presId="urn:microsoft.com/office/officeart/2005/8/layout/hList7"/>
    <dgm:cxn modelId="{54ACD4A1-E59D-4245-9F18-7B778B0493C6}" type="presOf" srcId="{730114D8-2F54-4D6A-9E6F-6E36E345C00D}" destId="{79A4FA7B-A8CC-425A-9BC0-D4EDA851026E}" srcOrd="1" destOrd="3" presId="urn:microsoft.com/office/officeart/2005/8/layout/hList7"/>
    <dgm:cxn modelId="{AFC542A8-BC3B-471F-B267-F32BE642517E}" srcId="{C62BECCE-BD41-4D5D-B732-38FFFA007B44}" destId="{56A36799-AD1A-48DF-AD82-E66C93E22357}" srcOrd="1" destOrd="0" parTransId="{9128A962-DC9E-4A06-B32E-8BC0C3BBEDCB}" sibTransId="{4CBD198E-8450-4AAF-8C54-73C9E988EE7D}"/>
    <dgm:cxn modelId="{7C14D6A9-DD15-4AB3-9264-E0E679971C59}" srcId="{F28999F9-C8B0-4899-A008-7ACBDDDD5E5C}" destId="{F8368EFA-9638-4276-967E-5269CC85A715}" srcOrd="5" destOrd="0" parTransId="{A7963F27-6A80-4B33-B480-3A0606DE4D70}" sibTransId="{F7E2E3CF-F8F7-46F5-8C67-3AEFF5F0705B}"/>
    <dgm:cxn modelId="{D5BC47B4-763D-40DB-A86D-4C00A8CBB061}" srcId="{D2DAA8CC-615B-4402-BC75-CA9A29E788A7}" destId="{8FF55067-13D5-45B8-B817-2D8E525E9FE9}" srcOrd="0" destOrd="0" parTransId="{314AE02C-4BDE-430A-827F-72A655203C00}" sibTransId="{C01F03EF-9DEA-4ECF-BBD1-52602E180F20}"/>
    <dgm:cxn modelId="{DF29B2BE-47A8-4811-A56A-613B3C7E8C48}" type="presOf" srcId="{8FF55067-13D5-45B8-B817-2D8E525E9FE9}" destId="{65DBC444-C9CE-439F-8622-60CD2C46002B}" srcOrd="1" destOrd="1" presId="urn:microsoft.com/office/officeart/2005/8/layout/hList7"/>
    <dgm:cxn modelId="{0FF805C4-3D00-40EB-851C-CCDEF2055C06}" type="presOf" srcId="{F67DCF82-A5E1-4860-8826-295A74E35880}" destId="{CFA469B3-BB02-4DFB-A599-B8447E7249E7}" srcOrd="1" destOrd="4" presId="urn:microsoft.com/office/officeart/2005/8/layout/hList7"/>
    <dgm:cxn modelId="{A0608CD3-36E5-48AA-A9E9-86751806073E}" srcId="{1694E182-6A68-49B4-98E2-997F366BB165}" destId="{8775E1ED-8CD1-4FF9-87BE-19C41D7B37F8}" srcOrd="0" destOrd="0" parTransId="{0B68CFD5-C60C-4FB6-A074-AFB9085DC59A}" sibTransId="{B56A0A5F-617D-45A7-9DBE-E6FD3D3A4D96}"/>
    <dgm:cxn modelId="{DE1413DA-6664-4270-970B-4DA8BEBD4AC8}" srcId="{D2DAA8CC-615B-4402-BC75-CA9A29E788A7}" destId="{798B38D0-4C1B-44C7-9A1F-1A5F3AF1CD60}" srcOrd="1" destOrd="0" parTransId="{8CF3DF54-3DCF-470E-BB0B-149BA1CD79F0}" sibTransId="{8485652F-D5A1-4A34-8549-82B2E9FCF6A1}"/>
    <dgm:cxn modelId="{F1A283DC-F47D-4810-8998-D929E6742766}" srcId="{C62BECCE-BD41-4D5D-B732-38FFFA007B44}" destId="{C78C40B9-CE77-43C4-BCE6-D93FA00182A1}" srcOrd="2" destOrd="0" parTransId="{C5EC68D0-0739-4BD0-8344-3AAECFC1C862}" sibTransId="{3CEDA141-090E-4D76-9F6C-86B793D491AD}"/>
    <dgm:cxn modelId="{BC0D5CE1-C4AA-48A0-8288-F3034623D8A2}" type="presOf" srcId="{8FF55067-13D5-45B8-B817-2D8E525E9FE9}" destId="{5E44AACA-AC2E-4BAA-8377-A93A5CCCA019}" srcOrd="0" destOrd="1" presId="urn:microsoft.com/office/officeart/2005/8/layout/hList7"/>
    <dgm:cxn modelId="{FD558BE3-49B1-43D6-9327-FA8097797260}" srcId="{F28999F9-C8B0-4899-A008-7ACBDDDD5E5C}" destId="{7D6F6F49-008E-49E4-B178-90652228CB0E}" srcOrd="0" destOrd="0" parTransId="{122E04D9-DD18-404B-987B-18615EA2F43B}" sibTransId="{0047BA48-E74D-4862-BB06-18423B014454}"/>
    <dgm:cxn modelId="{C53372EB-CD54-4C71-8A60-C46E3883D0E9}" type="presOf" srcId="{0E83F22C-C83B-4307-890E-735A3E1329E8}" destId="{34255CBC-1C8F-40C0-9A5B-AC13EA6A69A9}" srcOrd="1" destOrd="5" presId="urn:microsoft.com/office/officeart/2005/8/layout/hList7"/>
    <dgm:cxn modelId="{258870EF-7780-44DD-8352-391E518599D7}" type="presOf" srcId="{E8257B4E-F5B4-468C-B682-35E561964284}" destId="{34255CBC-1C8F-40C0-9A5B-AC13EA6A69A9}" srcOrd="1" destOrd="2" presId="urn:microsoft.com/office/officeart/2005/8/layout/hList7"/>
    <dgm:cxn modelId="{CF747DF5-D4A1-40EE-B275-686E43669D93}" type="presOf" srcId="{798B38D0-4C1B-44C7-9A1F-1A5F3AF1CD60}" destId="{65DBC444-C9CE-439F-8622-60CD2C46002B}" srcOrd="1" destOrd="2" presId="urn:microsoft.com/office/officeart/2005/8/layout/hList7"/>
    <dgm:cxn modelId="{9BA8F3F8-A6C1-4353-8C09-B619A614ED51}" type="presOf" srcId="{F8368EFA-9638-4276-967E-5269CC85A715}" destId="{34255CBC-1C8F-40C0-9A5B-AC13EA6A69A9}" srcOrd="1" destOrd="6" presId="urn:microsoft.com/office/officeart/2005/8/layout/hList7"/>
    <dgm:cxn modelId="{BAA58BFC-8F9B-476B-9199-735738E4A3D9}" srcId="{F28999F9-C8B0-4899-A008-7ACBDDDD5E5C}" destId="{E8257B4E-F5B4-468C-B682-35E561964284}" srcOrd="1" destOrd="0" parTransId="{8A33C4B1-EF90-49FA-AEDC-3F17F0792680}" sibTransId="{D85D5F1C-6854-444F-83D1-D3D36160E30D}"/>
    <dgm:cxn modelId="{59DEA81E-9DB6-49FB-9354-1F254142417B}" type="presParOf" srcId="{142438C7-E285-436E-845A-2C6BDFD031C4}" destId="{0D52C0CE-C6D5-4DC3-AB1A-5476ABD7A959}" srcOrd="0" destOrd="0" presId="urn:microsoft.com/office/officeart/2005/8/layout/hList7"/>
    <dgm:cxn modelId="{FF7D8963-455C-474A-A88C-F2F7BE7DDD00}" type="presParOf" srcId="{142438C7-E285-436E-845A-2C6BDFD031C4}" destId="{EF5CAF8D-8977-4763-8011-EEB5456D14F3}" srcOrd="1" destOrd="0" presId="urn:microsoft.com/office/officeart/2005/8/layout/hList7"/>
    <dgm:cxn modelId="{CBBE8C40-48BB-474A-8712-F421B36AAAD6}" type="presParOf" srcId="{EF5CAF8D-8977-4763-8011-EEB5456D14F3}" destId="{31267DA6-B895-47BD-B258-3DE57768766C}" srcOrd="0" destOrd="0" presId="urn:microsoft.com/office/officeart/2005/8/layout/hList7"/>
    <dgm:cxn modelId="{ECFC4EEA-5358-45BA-A44F-A27CE4FC36C5}" type="presParOf" srcId="{31267DA6-B895-47BD-B258-3DE57768766C}" destId="{5E44AACA-AC2E-4BAA-8377-A93A5CCCA019}" srcOrd="0" destOrd="0" presId="urn:microsoft.com/office/officeart/2005/8/layout/hList7"/>
    <dgm:cxn modelId="{E4A2F00F-2B2D-459D-BDA5-9BB0D74102A9}" type="presParOf" srcId="{31267DA6-B895-47BD-B258-3DE57768766C}" destId="{65DBC444-C9CE-439F-8622-60CD2C46002B}" srcOrd="1" destOrd="0" presId="urn:microsoft.com/office/officeart/2005/8/layout/hList7"/>
    <dgm:cxn modelId="{37E09CFE-F638-4EAC-A293-69A152F04ACA}" type="presParOf" srcId="{31267DA6-B895-47BD-B258-3DE57768766C}" destId="{F1ADEA93-05AC-4C5D-B91F-D89FC5D53B86}" srcOrd="2" destOrd="0" presId="urn:microsoft.com/office/officeart/2005/8/layout/hList7"/>
    <dgm:cxn modelId="{D6187A80-5B4B-4145-B666-132860B1804C}" type="presParOf" srcId="{31267DA6-B895-47BD-B258-3DE57768766C}" destId="{210B2015-EFC9-4D28-8D2D-79316F4FC420}" srcOrd="3" destOrd="0" presId="urn:microsoft.com/office/officeart/2005/8/layout/hList7"/>
    <dgm:cxn modelId="{04E1C6DE-0291-4033-AEA5-2A7FEE0935F9}" type="presParOf" srcId="{EF5CAF8D-8977-4763-8011-EEB5456D14F3}" destId="{8A04FB94-57A3-4712-94BB-8ECE01634CC2}" srcOrd="1" destOrd="0" presId="urn:microsoft.com/office/officeart/2005/8/layout/hList7"/>
    <dgm:cxn modelId="{74230D4C-5C8F-4A0B-B98B-AC5A7383BB18}" type="presParOf" srcId="{EF5CAF8D-8977-4763-8011-EEB5456D14F3}" destId="{CCC57144-E08B-4894-9E90-E1F8D63F778D}" srcOrd="2" destOrd="0" presId="urn:microsoft.com/office/officeart/2005/8/layout/hList7"/>
    <dgm:cxn modelId="{B737C18D-2D0E-4A9F-BBF8-C88B47318260}" type="presParOf" srcId="{CCC57144-E08B-4894-9E90-E1F8D63F778D}" destId="{A849BA20-654D-410E-A5E8-C4AE257EC7B8}" srcOrd="0" destOrd="0" presId="urn:microsoft.com/office/officeart/2005/8/layout/hList7"/>
    <dgm:cxn modelId="{3024B4C5-625F-4544-ABBF-02F6F293DAFC}" type="presParOf" srcId="{CCC57144-E08B-4894-9E90-E1F8D63F778D}" destId="{CFA469B3-BB02-4DFB-A599-B8447E7249E7}" srcOrd="1" destOrd="0" presId="urn:microsoft.com/office/officeart/2005/8/layout/hList7"/>
    <dgm:cxn modelId="{FED145BD-73D5-41C3-8E32-5F698DC4549E}" type="presParOf" srcId="{CCC57144-E08B-4894-9E90-E1F8D63F778D}" destId="{A7C21E31-D993-497D-881E-D075376DE467}" srcOrd="2" destOrd="0" presId="urn:microsoft.com/office/officeart/2005/8/layout/hList7"/>
    <dgm:cxn modelId="{12104F43-4260-4ACC-9343-B419D53BDD37}" type="presParOf" srcId="{CCC57144-E08B-4894-9E90-E1F8D63F778D}" destId="{484A2EE6-69AE-4FE3-B0DC-BEDE4DAD513A}" srcOrd="3" destOrd="0" presId="urn:microsoft.com/office/officeart/2005/8/layout/hList7"/>
    <dgm:cxn modelId="{9F8A04F6-7EC8-4D4A-A9C2-94282C3FA1FF}" type="presParOf" srcId="{EF5CAF8D-8977-4763-8011-EEB5456D14F3}" destId="{078B2F28-2F4D-408A-A295-3D61648E042B}" srcOrd="3" destOrd="0" presId="urn:microsoft.com/office/officeart/2005/8/layout/hList7"/>
    <dgm:cxn modelId="{8E160C75-6E3C-409A-B5D4-974561CF8340}" type="presParOf" srcId="{EF5CAF8D-8977-4763-8011-EEB5456D14F3}" destId="{8E326920-8191-4AD8-B22E-3D6A4FB92F06}" srcOrd="4" destOrd="0" presId="urn:microsoft.com/office/officeart/2005/8/layout/hList7"/>
    <dgm:cxn modelId="{08F78C01-B2B3-4A44-A920-029FB4DCB263}" type="presParOf" srcId="{8E326920-8191-4AD8-B22E-3D6A4FB92F06}" destId="{0DB2A0DA-8D0F-4A00-8F0F-C017417A173A}" srcOrd="0" destOrd="0" presId="urn:microsoft.com/office/officeart/2005/8/layout/hList7"/>
    <dgm:cxn modelId="{45409BB8-7026-473A-B5B0-ED2CC51175C0}" type="presParOf" srcId="{8E326920-8191-4AD8-B22E-3D6A4FB92F06}" destId="{34255CBC-1C8F-40C0-9A5B-AC13EA6A69A9}" srcOrd="1" destOrd="0" presId="urn:microsoft.com/office/officeart/2005/8/layout/hList7"/>
    <dgm:cxn modelId="{22695B14-C735-4B29-8087-32F3A5A094A0}" type="presParOf" srcId="{8E326920-8191-4AD8-B22E-3D6A4FB92F06}" destId="{D5607971-2A47-4587-9F9F-27FDE28C6130}" srcOrd="2" destOrd="0" presId="urn:microsoft.com/office/officeart/2005/8/layout/hList7"/>
    <dgm:cxn modelId="{D40A3D9E-2BBA-42F4-8518-A4548C8890A8}" type="presParOf" srcId="{8E326920-8191-4AD8-B22E-3D6A4FB92F06}" destId="{709000ED-06C2-4A7A-A780-186CDC55D99C}" srcOrd="3" destOrd="0" presId="urn:microsoft.com/office/officeart/2005/8/layout/hList7"/>
    <dgm:cxn modelId="{E2EDC6DB-4B11-40CD-B206-6B67431FEE14}" type="presParOf" srcId="{EF5CAF8D-8977-4763-8011-EEB5456D14F3}" destId="{22A618B3-B31E-4B68-9B22-0124DD92543F}" srcOrd="5" destOrd="0" presId="urn:microsoft.com/office/officeart/2005/8/layout/hList7"/>
    <dgm:cxn modelId="{0B51CF61-F5D4-4ECC-AB75-30A692E19573}" type="presParOf" srcId="{EF5CAF8D-8977-4763-8011-EEB5456D14F3}" destId="{5E84A068-FD69-45D9-B26A-E28014EE699A}" srcOrd="6" destOrd="0" presId="urn:microsoft.com/office/officeart/2005/8/layout/hList7"/>
    <dgm:cxn modelId="{B37A8FF4-E00D-46EB-9077-E3F822871B13}" type="presParOf" srcId="{5E84A068-FD69-45D9-B26A-E28014EE699A}" destId="{17EF1EE4-F3A6-465E-8A88-6EADC2A48D19}" srcOrd="0" destOrd="0" presId="urn:microsoft.com/office/officeart/2005/8/layout/hList7"/>
    <dgm:cxn modelId="{2AD14A51-9EAF-45C7-A229-A4BA90550AA8}" type="presParOf" srcId="{5E84A068-FD69-45D9-B26A-E28014EE699A}" destId="{79A4FA7B-A8CC-425A-9BC0-D4EDA851026E}" srcOrd="1" destOrd="0" presId="urn:microsoft.com/office/officeart/2005/8/layout/hList7"/>
    <dgm:cxn modelId="{F9B9CE37-16B2-47FF-814A-CA23068E63C5}" type="presParOf" srcId="{5E84A068-FD69-45D9-B26A-E28014EE699A}" destId="{E80DD4D6-2635-4BF5-A252-A616E60EC1D1}" srcOrd="2" destOrd="0" presId="urn:microsoft.com/office/officeart/2005/8/layout/hList7"/>
    <dgm:cxn modelId="{CA67985C-044D-477B-B842-EA47B13AC8D8}" type="presParOf" srcId="{5E84A068-FD69-45D9-B26A-E28014EE699A}" destId="{06BAC0EF-3DE7-4618-A47F-95C0AE8F7A6D}"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DCF1C5-1A01-460E-9264-BFCCAC24C6B6}" type="doc">
      <dgm:prSet loTypeId="urn:microsoft.com/office/officeart/2011/layout/CircleProcess" loCatId="process" qsTypeId="urn:microsoft.com/office/officeart/2005/8/quickstyle/simple1" qsCatId="simple" csTypeId="urn:microsoft.com/office/officeart/2005/8/colors/accent5_4" csCatId="accent5" phldr="1"/>
      <dgm:spPr/>
      <dgm:t>
        <a:bodyPr/>
        <a:lstStyle/>
        <a:p>
          <a:endParaRPr lang="sv-SE"/>
        </a:p>
      </dgm:t>
    </dgm:pt>
    <dgm:pt modelId="{01083F55-7D5C-483E-90E5-42F6D604DF7B}">
      <dgm:prSet phldrT="[Text]"/>
      <dgm:spPr/>
      <dgm:t>
        <a:bodyPr/>
        <a:lstStyle/>
        <a:p>
          <a:r>
            <a:rPr lang="sv-SE" b="1" dirty="0"/>
            <a:t>BSc Chemistry</a:t>
          </a:r>
        </a:p>
        <a:p>
          <a:r>
            <a:rPr lang="sv-SE" dirty="0"/>
            <a:t>2009 -2013</a:t>
          </a:r>
        </a:p>
      </dgm:t>
    </dgm:pt>
    <dgm:pt modelId="{2F0E5AB7-D568-40EA-923A-98CCE51F9785}" type="parTrans" cxnId="{BFCA307F-8817-4A6F-AC6B-F0B24FE6B90E}">
      <dgm:prSet/>
      <dgm:spPr/>
      <dgm:t>
        <a:bodyPr/>
        <a:lstStyle/>
        <a:p>
          <a:endParaRPr lang="sv-SE"/>
        </a:p>
      </dgm:t>
    </dgm:pt>
    <dgm:pt modelId="{A387F266-AEBB-46D8-89A2-9E9052502C8B}" type="sibTrans" cxnId="{BFCA307F-8817-4A6F-AC6B-F0B24FE6B90E}">
      <dgm:prSet/>
      <dgm:spPr/>
      <dgm:t>
        <a:bodyPr/>
        <a:lstStyle/>
        <a:p>
          <a:endParaRPr lang="sv-SE"/>
        </a:p>
      </dgm:t>
    </dgm:pt>
    <dgm:pt modelId="{E526C16B-1047-43D6-B132-BA95B728350E}">
      <dgm:prSet phldrT="[Text]"/>
      <dgm:spPr/>
      <dgm:t>
        <a:bodyPr/>
        <a:lstStyle/>
        <a:p>
          <a:r>
            <a:rPr lang="sv-SE" b="1" dirty="0"/>
            <a:t>PhD Chemistry</a:t>
          </a:r>
        </a:p>
        <a:p>
          <a:r>
            <a:rPr lang="sv-SE" dirty="0"/>
            <a:t>2013 - 2018</a:t>
          </a:r>
        </a:p>
      </dgm:t>
    </dgm:pt>
    <dgm:pt modelId="{D0AD467A-A4CD-4BC6-A249-DBCE76B8157A}" type="parTrans" cxnId="{E841FA5A-7641-497F-B44D-B635F1AF4390}">
      <dgm:prSet/>
      <dgm:spPr/>
      <dgm:t>
        <a:bodyPr/>
        <a:lstStyle/>
        <a:p>
          <a:endParaRPr lang="sv-SE"/>
        </a:p>
      </dgm:t>
    </dgm:pt>
    <dgm:pt modelId="{A4A62B44-71A0-4493-8B6F-5386134CF4F5}" type="sibTrans" cxnId="{E841FA5A-7641-497F-B44D-B635F1AF4390}">
      <dgm:prSet/>
      <dgm:spPr/>
      <dgm:t>
        <a:bodyPr/>
        <a:lstStyle/>
        <a:p>
          <a:endParaRPr lang="sv-SE"/>
        </a:p>
      </dgm:t>
    </dgm:pt>
    <dgm:pt modelId="{3AAF6F0C-51E4-4C5A-8333-9ACF992FBF97}">
      <dgm:prSet phldrT="[Text]"/>
      <dgm:spPr/>
      <dgm:t>
        <a:bodyPr/>
        <a:lstStyle/>
        <a:p>
          <a:r>
            <a:rPr lang="sv-SE" b="1" dirty="0"/>
            <a:t>Industry postdoc</a:t>
          </a:r>
        </a:p>
        <a:p>
          <a:r>
            <a:rPr lang="sv-SE" dirty="0"/>
            <a:t>2018 - 2021</a:t>
          </a:r>
        </a:p>
      </dgm:t>
    </dgm:pt>
    <dgm:pt modelId="{FF8CA5F3-3614-486C-8A96-CEB46C398471}" type="parTrans" cxnId="{F8862CE4-4E6A-4F27-A346-04B998D6F001}">
      <dgm:prSet/>
      <dgm:spPr/>
      <dgm:t>
        <a:bodyPr/>
        <a:lstStyle/>
        <a:p>
          <a:endParaRPr lang="sv-SE"/>
        </a:p>
      </dgm:t>
    </dgm:pt>
    <dgm:pt modelId="{229422DF-80D3-4BB3-920D-B0930F07572D}" type="sibTrans" cxnId="{F8862CE4-4E6A-4F27-A346-04B998D6F001}">
      <dgm:prSet/>
      <dgm:spPr/>
      <dgm:t>
        <a:bodyPr/>
        <a:lstStyle/>
        <a:p>
          <a:endParaRPr lang="sv-SE"/>
        </a:p>
      </dgm:t>
    </dgm:pt>
    <dgm:pt modelId="{6B6BE220-0A59-4F00-A677-D8531A141B1A}">
      <dgm:prSet/>
      <dgm:spPr/>
      <dgm:t>
        <a:bodyPr/>
        <a:lstStyle/>
        <a:p>
          <a:r>
            <a:rPr lang="sv-SE" b="1" dirty="0"/>
            <a:t>Academic postdoc</a:t>
          </a:r>
        </a:p>
        <a:p>
          <a:r>
            <a:rPr lang="sv-SE" dirty="0"/>
            <a:t>2021 -</a:t>
          </a:r>
          <a:endParaRPr lang="sv-SE" i="1" dirty="0"/>
        </a:p>
      </dgm:t>
    </dgm:pt>
    <dgm:pt modelId="{6A715F63-B069-4069-AAFB-D64F2F0F5E86}" type="parTrans" cxnId="{126BBD10-F2BF-410C-A1E6-6FF89195032F}">
      <dgm:prSet/>
      <dgm:spPr/>
      <dgm:t>
        <a:bodyPr/>
        <a:lstStyle/>
        <a:p>
          <a:endParaRPr lang="sv-SE"/>
        </a:p>
      </dgm:t>
    </dgm:pt>
    <dgm:pt modelId="{8B46A1CF-1C31-4DD2-8104-85A2921455E9}" type="sibTrans" cxnId="{126BBD10-F2BF-410C-A1E6-6FF89195032F}">
      <dgm:prSet/>
      <dgm:spPr/>
      <dgm:t>
        <a:bodyPr/>
        <a:lstStyle/>
        <a:p>
          <a:endParaRPr lang="sv-SE"/>
        </a:p>
      </dgm:t>
    </dgm:pt>
    <dgm:pt modelId="{9E889715-F084-42E3-885D-CB6BB908E939}" type="pres">
      <dgm:prSet presAssocID="{F9DCF1C5-1A01-460E-9264-BFCCAC24C6B6}" presName="Name0" presStyleCnt="0">
        <dgm:presLayoutVars>
          <dgm:chMax val="11"/>
          <dgm:chPref val="11"/>
          <dgm:dir/>
          <dgm:resizeHandles/>
        </dgm:presLayoutVars>
      </dgm:prSet>
      <dgm:spPr/>
    </dgm:pt>
    <dgm:pt modelId="{097EE4A6-9357-46AD-B9B7-D0BAD0BA90F9}" type="pres">
      <dgm:prSet presAssocID="{6B6BE220-0A59-4F00-A677-D8531A141B1A}" presName="Accent4" presStyleCnt="0"/>
      <dgm:spPr/>
    </dgm:pt>
    <dgm:pt modelId="{734D3169-DDB6-41CB-80A0-04CDB3765EDC}" type="pres">
      <dgm:prSet presAssocID="{6B6BE220-0A59-4F00-A677-D8531A141B1A}" presName="Accent" presStyleLbl="node1" presStyleIdx="0" presStyleCnt="4"/>
      <dgm:spPr/>
    </dgm:pt>
    <dgm:pt modelId="{28E9AAB7-0CDC-4CDB-B80A-F067EF7CC223}" type="pres">
      <dgm:prSet presAssocID="{6B6BE220-0A59-4F00-A677-D8531A141B1A}" presName="ParentBackground4" presStyleCnt="0"/>
      <dgm:spPr/>
    </dgm:pt>
    <dgm:pt modelId="{31EDDAE9-27C0-4009-997C-FE739B6912FF}" type="pres">
      <dgm:prSet presAssocID="{6B6BE220-0A59-4F00-A677-D8531A141B1A}" presName="ParentBackground" presStyleLbl="fgAcc1" presStyleIdx="0" presStyleCnt="4"/>
      <dgm:spPr/>
    </dgm:pt>
    <dgm:pt modelId="{654ADE88-4308-43A1-8AA2-6688DFB8D59F}" type="pres">
      <dgm:prSet presAssocID="{6B6BE220-0A59-4F00-A677-D8531A141B1A}" presName="Parent4" presStyleLbl="revTx" presStyleIdx="0" presStyleCnt="0">
        <dgm:presLayoutVars>
          <dgm:chMax val="1"/>
          <dgm:chPref val="1"/>
          <dgm:bulletEnabled val="1"/>
        </dgm:presLayoutVars>
      </dgm:prSet>
      <dgm:spPr/>
    </dgm:pt>
    <dgm:pt modelId="{37532DCB-31B8-4AD1-8E35-87E6A4C1A613}" type="pres">
      <dgm:prSet presAssocID="{3AAF6F0C-51E4-4C5A-8333-9ACF992FBF97}" presName="Accent3" presStyleCnt="0"/>
      <dgm:spPr/>
    </dgm:pt>
    <dgm:pt modelId="{76B9E490-3269-4C7E-B40F-2333945FBE95}" type="pres">
      <dgm:prSet presAssocID="{3AAF6F0C-51E4-4C5A-8333-9ACF992FBF97}" presName="Accent" presStyleLbl="node1" presStyleIdx="1" presStyleCnt="4"/>
      <dgm:spPr/>
    </dgm:pt>
    <dgm:pt modelId="{99584734-4E0A-4D4A-BA67-384EC2E4B49E}" type="pres">
      <dgm:prSet presAssocID="{3AAF6F0C-51E4-4C5A-8333-9ACF992FBF97}" presName="ParentBackground3" presStyleCnt="0"/>
      <dgm:spPr/>
    </dgm:pt>
    <dgm:pt modelId="{5C765D06-9283-4A72-B701-4896B42ABBC5}" type="pres">
      <dgm:prSet presAssocID="{3AAF6F0C-51E4-4C5A-8333-9ACF992FBF97}" presName="ParentBackground" presStyleLbl="fgAcc1" presStyleIdx="1" presStyleCnt="4"/>
      <dgm:spPr/>
    </dgm:pt>
    <dgm:pt modelId="{9A480D59-5091-4A9A-9984-D64541B53169}" type="pres">
      <dgm:prSet presAssocID="{3AAF6F0C-51E4-4C5A-8333-9ACF992FBF97}" presName="Parent3" presStyleLbl="revTx" presStyleIdx="0" presStyleCnt="0">
        <dgm:presLayoutVars>
          <dgm:chMax val="1"/>
          <dgm:chPref val="1"/>
          <dgm:bulletEnabled val="1"/>
        </dgm:presLayoutVars>
      </dgm:prSet>
      <dgm:spPr/>
    </dgm:pt>
    <dgm:pt modelId="{BB2F2346-6F53-4B70-B155-37A45321AF0D}" type="pres">
      <dgm:prSet presAssocID="{E526C16B-1047-43D6-B132-BA95B728350E}" presName="Accent2" presStyleCnt="0"/>
      <dgm:spPr/>
    </dgm:pt>
    <dgm:pt modelId="{8074852D-553C-47A8-B917-39F96E91E770}" type="pres">
      <dgm:prSet presAssocID="{E526C16B-1047-43D6-B132-BA95B728350E}" presName="Accent" presStyleLbl="node1" presStyleIdx="2" presStyleCnt="4"/>
      <dgm:spPr/>
    </dgm:pt>
    <dgm:pt modelId="{6DAC0520-6BB7-4038-8BF7-005BEA952E32}" type="pres">
      <dgm:prSet presAssocID="{E526C16B-1047-43D6-B132-BA95B728350E}" presName="ParentBackground2" presStyleCnt="0"/>
      <dgm:spPr/>
    </dgm:pt>
    <dgm:pt modelId="{9BA9E010-4078-4782-B1CA-D033D62B9728}" type="pres">
      <dgm:prSet presAssocID="{E526C16B-1047-43D6-B132-BA95B728350E}" presName="ParentBackground" presStyleLbl="fgAcc1" presStyleIdx="2" presStyleCnt="4"/>
      <dgm:spPr/>
    </dgm:pt>
    <dgm:pt modelId="{55F6A652-CD79-4A3C-8DF5-78F1A32F4AD1}" type="pres">
      <dgm:prSet presAssocID="{E526C16B-1047-43D6-B132-BA95B728350E}" presName="Parent2" presStyleLbl="revTx" presStyleIdx="0" presStyleCnt="0">
        <dgm:presLayoutVars>
          <dgm:chMax val="1"/>
          <dgm:chPref val="1"/>
          <dgm:bulletEnabled val="1"/>
        </dgm:presLayoutVars>
      </dgm:prSet>
      <dgm:spPr/>
    </dgm:pt>
    <dgm:pt modelId="{5661358F-F24E-4835-8E1A-899AC154CBE4}" type="pres">
      <dgm:prSet presAssocID="{01083F55-7D5C-483E-90E5-42F6D604DF7B}" presName="Accent1" presStyleCnt="0"/>
      <dgm:spPr/>
    </dgm:pt>
    <dgm:pt modelId="{B9F2E1BD-F1C4-469B-90D3-3473B994111A}" type="pres">
      <dgm:prSet presAssocID="{01083F55-7D5C-483E-90E5-42F6D604DF7B}" presName="Accent" presStyleLbl="node1" presStyleIdx="3" presStyleCnt="4"/>
      <dgm:spPr/>
    </dgm:pt>
    <dgm:pt modelId="{D50AD6E3-600D-452E-8B00-7622B2797DC4}" type="pres">
      <dgm:prSet presAssocID="{01083F55-7D5C-483E-90E5-42F6D604DF7B}" presName="ParentBackground1" presStyleCnt="0"/>
      <dgm:spPr/>
    </dgm:pt>
    <dgm:pt modelId="{AA42EF01-5098-472F-8D0D-470163014954}" type="pres">
      <dgm:prSet presAssocID="{01083F55-7D5C-483E-90E5-42F6D604DF7B}" presName="ParentBackground" presStyleLbl="fgAcc1" presStyleIdx="3" presStyleCnt="4"/>
      <dgm:spPr/>
    </dgm:pt>
    <dgm:pt modelId="{3BED833A-2CC1-4A04-ACC0-284B18C9A279}" type="pres">
      <dgm:prSet presAssocID="{01083F55-7D5C-483E-90E5-42F6D604DF7B}" presName="Parent1" presStyleLbl="revTx" presStyleIdx="0" presStyleCnt="0">
        <dgm:presLayoutVars>
          <dgm:chMax val="1"/>
          <dgm:chPref val="1"/>
          <dgm:bulletEnabled val="1"/>
        </dgm:presLayoutVars>
      </dgm:prSet>
      <dgm:spPr/>
    </dgm:pt>
  </dgm:ptLst>
  <dgm:cxnLst>
    <dgm:cxn modelId="{126BBD10-F2BF-410C-A1E6-6FF89195032F}" srcId="{F9DCF1C5-1A01-460E-9264-BFCCAC24C6B6}" destId="{6B6BE220-0A59-4F00-A677-D8531A141B1A}" srcOrd="3" destOrd="0" parTransId="{6A715F63-B069-4069-AAFB-D64F2F0F5E86}" sibTransId="{8B46A1CF-1C31-4DD2-8104-85A2921455E9}"/>
    <dgm:cxn modelId="{7EA72A1F-9270-40CA-8A69-B899A1049CAB}" type="presOf" srcId="{F9DCF1C5-1A01-460E-9264-BFCCAC24C6B6}" destId="{9E889715-F084-42E3-885D-CB6BB908E939}" srcOrd="0" destOrd="0" presId="urn:microsoft.com/office/officeart/2011/layout/CircleProcess"/>
    <dgm:cxn modelId="{1E5D1D2E-C79B-4D71-9C1B-D23F980BC967}" type="presOf" srcId="{01083F55-7D5C-483E-90E5-42F6D604DF7B}" destId="{3BED833A-2CC1-4A04-ACC0-284B18C9A279}" srcOrd="1" destOrd="0" presId="urn:microsoft.com/office/officeart/2011/layout/CircleProcess"/>
    <dgm:cxn modelId="{F5CA516C-DB59-4F85-8724-235C171C7A62}" type="presOf" srcId="{3AAF6F0C-51E4-4C5A-8333-9ACF992FBF97}" destId="{9A480D59-5091-4A9A-9984-D64541B53169}" srcOrd="1" destOrd="0" presId="urn:microsoft.com/office/officeart/2011/layout/CircleProcess"/>
    <dgm:cxn modelId="{24D4AC76-3308-4CAD-992C-B5E990ED17F9}" type="presOf" srcId="{01083F55-7D5C-483E-90E5-42F6D604DF7B}" destId="{AA42EF01-5098-472F-8D0D-470163014954}" srcOrd="0" destOrd="0" presId="urn:microsoft.com/office/officeart/2011/layout/CircleProcess"/>
    <dgm:cxn modelId="{E841FA5A-7641-497F-B44D-B635F1AF4390}" srcId="{F9DCF1C5-1A01-460E-9264-BFCCAC24C6B6}" destId="{E526C16B-1047-43D6-B132-BA95B728350E}" srcOrd="1" destOrd="0" parTransId="{D0AD467A-A4CD-4BC6-A249-DBCE76B8157A}" sibTransId="{A4A62B44-71A0-4493-8B6F-5386134CF4F5}"/>
    <dgm:cxn modelId="{BFCA307F-8817-4A6F-AC6B-F0B24FE6B90E}" srcId="{F9DCF1C5-1A01-460E-9264-BFCCAC24C6B6}" destId="{01083F55-7D5C-483E-90E5-42F6D604DF7B}" srcOrd="0" destOrd="0" parTransId="{2F0E5AB7-D568-40EA-923A-98CCE51F9785}" sibTransId="{A387F266-AEBB-46D8-89A2-9E9052502C8B}"/>
    <dgm:cxn modelId="{A7742E96-FA81-4234-B5A8-EFC7F30E2893}" type="presOf" srcId="{3AAF6F0C-51E4-4C5A-8333-9ACF992FBF97}" destId="{5C765D06-9283-4A72-B701-4896B42ABBC5}" srcOrd="0" destOrd="0" presId="urn:microsoft.com/office/officeart/2011/layout/CircleProcess"/>
    <dgm:cxn modelId="{3AB3519B-A198-45FE-A84D-3CFEFC157B3C}" type="presOf" srcId="{6B6BE220-0A59-4F00-A677-D8531A141B1A}" destId="{654ADE88-4308-43A1-8AA2-6688DFB8D59F}" srcOrd="1" destOrd="0" presId="urn:microsoft.com/office/officeart/2011/layout/CircleProcess"/>
    <dgm:cxn modelId="{131BCEC7-2C66-4627-B2D8-4FF72E7CFE64}" type="presOf" srcId="{6B6BE220-0A59-4F00-A677-D8531A141B1A}" destId="{31EDDAE9-27C0-4009-997C-FE739B6912FF}" srcOrd="0" destOrd="0" presId="urn:microsoft.com/office/officeart/2011/layout/CircleProcess"/>
    <dgm:cxn modelId="{F8862CE4-4E6A-4F27-A346-04B998D6F001}" srcId="{F9DCF1C5-1A01-460E-9264-BFCCAC24C6B6}" destId="{3AAF6F0C-51E4-4C5A-8333-9ACF992FBF97}" srcOrd="2" destOrd="0" parTransId="{FF8CA5F3-3614-486C-8A96-CEB46C398471}" sibTransId="{229422DF-80D3-4BB3-920D-B0930F07572D}"/>
    <dgm:cxn modelId="{AC9DF8F2-D11F-431F-A11F-8371E771436B}" type="presOf" srcId="{E526C16B-1047-43D6-B132-BA95B728350E}" destId="{55F6A652-CD79-4A3C-8DF5-78F1A32F4AD1}" srcOrd="1" destOrd="0" presId="urn:microsoft.com/office/officeart/2011/layout/CircleProcess"/>
    <dgm:cxn modelId="{995250F5-FF69-4CE8-9DA2-D15663FDF24E}" type="presOf" srcId="{E526C16B-1047-43D6-B132-BA95B728350E}" destId="{9BA9E010-4078-4782-B1CA-D033D62B9728}" srcOrd="0" destOrd="0" presId="urn:microsoft.com/office/officeart/2011/layout/CircleProcess"/>
    <dgm:cxn modelId="{23BE9733-DF2F-4849-B6D7-2D19D186823B}" type="presParOf" srcId="{9E889715-F084-42E3-885D-CB6BB908E939}" destId="{097EE4A6-9357-46AD-B9B7-D0BAD0BA90F9}" srcOrd="0" destOrd="0" presId="urn:microsoft.com/office/officeart/2011/layout/CircleProcess"/>
    <dgm:cxn modelId="{85A867CF-E44D-41CB-A129-940764FDFA79}" type="presParOf" srcId="{097EE4A6-9357-46AD-B9B7-D0BAD0BA90F9}" destId="{734D3169-DDB6-41CB-80A0-04CDB3765EDC}" srcOrd="0" destOrd="0" presId="urn:microsoft.com/office/officeart/2011/layout/CircleProcess"/>
    <dgm:cxn modelId="{DFCDE8C3-6391-479B-BBC2-8E1F7CA5FA63}" type="presParOf" srcId="{9E889715-F084-42E3-885D-CB6BB908E939}" destId="{28E9AAB7-0CDC-4CDB-B80A-F067EF7CC223}" srcOrd="1" destOrd="0" presId="urn:microsoft.com/office/officeart/2011/layout/CircleProcess"/>
    <dgm:cxn modelId="{88B46468-535B-4C4A-91D4-667921B927AF}" type="presParOf" srcId="{28E9AAB7-0CDC-4CDB-B80A-F067EF7CC223}" destId="{31EDDAE9-27C0-4009-997C-FE739B6912FF}" srcOrd="0" destOrd="0" presId="urn:microsoft.com/office/officeart/2011/layout/CircleProcess"/>
    <dgm:cxn modelId="{C67008FF-B8D1-476C-BB3B-D40047594CB3}" type="presParOf" srcId="{9E889715-F084-42E3-885D-CB6BB908E939}" destId="{654ADE88-4308-43A1-8AA2-6688DFB8D59F}" srcOrd="2" destOrd="0" presId="urn:microsoft.com/office/officeart/2011/layout/CircleProcess"/>
    <dgm:cxn modelId="{C817FD90-1E58-45C5-9CF4-288E432749ED}" type="presParOf" srcId="{9E889715-F084-42E3-885D-CB6BB908E939}" destId="{37532DCB-31B8-4AD1-8E35-87E6A4C1A613}" srcOrd="3" destOrd="0" presId="urn:microsoft.com/office/officeart/2011/layout/CircleProcess"/>
    <dgm:cxn modelId="{8EF32CE6-0B13-4C51-AE0C-1C22E34852AA}" type="presParOf" srcId="{37532DCB-31B8-4AD1-8E35-87E6A4C1A613}" destId="{76B9E490-3269-4C7E-B40F-2333945FBE95}" srcOrd="0" destOrd="0" presId="urn:microsoft.com/office/officeart/2011/layout/CircleProcess"/>
    <dgm:cxn modelId="{A7F6E110-3FDD-4873-BDD1-B796A0C75974}" type="presParOf" srcId="{9E889715-F084-42E3-885D-CB6BB908E939}" destId="{99584734-4E0A-4D4A-BA67-384EC2E4B49E}" srcOrd="4" destOrd="0" presId="urn:microsoft.com/office/officeart/2011/layout/CircleProcess"/>
    <dgm:cxn modelId="{B2BE8CBB-6704-4D18-B37B-F8826E63F705}" type="presParOf" srcId="{99584734-4E0A-4D4A-BA67-384EC2E4B49E}" destId="{5C765D06-9283-4A72-B701-4896B42ABBC5}" srcOrd="0" destOrd="0" presId="urn:microsoft.com/office/officeart/2011/layout/CircleProcess"/>
    <dgm:cxn modelId="{372C57CB-7BEC-4353-BACD-975FF7BC3215}" type="presParOf" srcId="{9E889715-F084-42E3-885D-CB6BB908E939}" destId="{9A480D59-5091-4A9A-9984-D64541B53169}" srcOrd="5" destOrd="0" presId="urn:microsoft.com/office/officeart/2011/layout/CircleProcess"/>
    <dgm:cxn modelId="{6B631683-915D-49E8-B8DD-0F3F64969780}" type="presParOf" srcId="{9E889715-F084-42E3-885D-CB6BB908E939}" destId="{BB2F2346-6F53-4B70-B155-37A45321AF0D}" srcOrd="6" destOrd="0" presId="urn:microsoft.com/office/officeart/2011/layout/CircleProcess"/>
    <dgm:cxn modelId="{C833CD59-BFF6-45B1-A513-55FDEC9B00CF}" type="presParOf" srcId="{BB2F2346-6F53-4B70-B155-37A45321AF0D}" destId="{8074852D-553C-47A8-B917-39F96E91E770}" srcOrd="0" destOrd="0" presId="urn:microsoft.com/office/officeart/2011/layout/CircleProcess"/>
    <dgm:cxn modelId="{B9216435-F152-4946-9B7B-F5F0004A50BD}" type="presParOf" srcId="{9E889715-F084-42E3-885D-CB6BB908E939}" destId="{6DAC0520-6BB7-4038-8BF7-005BEA952E32}" srcOrd="7" destOrd="0" presId="urn:microsoft.com/office/officeart/2011/layout/CircleProcess"/>
    <dgm:cxn modelId="{BCAE54BD-631D-4026-B810-0DAFD03B7CBC}" type="presParOf" srcId="{6DAC0520-6BB7-4038-8BF7-005BEA952E32}" destId="{9BA9E010-4078-4782-B1CA-D033D62B9728}" srcOrd="0" destOrd="0" presId="urn:microsoft.com/office/officeart/2011/layout/CircleProcess"/>
    <dgm:cxn modelId="{B5144D76-5C69-4002-A453-1F288B130451}" type="presParOf" srcId="{9E889715-F084-42E3-885D-CB6BB908E939}" destId="{55F6A652-CD79-4A3C-8DF5-78F1A32F4AD1}" srcOrd="8" destOrd="0" presId="urn:microsoft.com/office/officeart/2011/layout/CircleProcess"/>
    <dgm:cxn modelId="{CDDAF4C7-58AD-4E14-AA1E-387281C2C953}" type="presParOf" srcId="{9E889715-F084-42E3-885D-CB6BB908E939}" destId="{5661358F-F24E-4835-8E1A-899AC154CBE4}" srcOrd="9" destOrd="0" presId="urn:microsoft.com/office/officeart/2011/layout/CircleProcess"/>
    <dgm:cxn modelId="{604991C7-A9E5-4777-AE50-976A29CD02D7}" type="presParOf" srcId="{5661358F-F24E-4835-8E1A-899AC154CBE4}" destId="{B9F2E1BD-F1C4-469B-90D3-3473B994111A}" srcOrd="0" destOrd="0" presId="urn:microsoft.com/office/officeart/2011/layout/CircleProcess"/>
    <dgm:cxn modelId="{22FA5B32-B621-448E-A4D6-6CCDE9DAA58A}" type="presParOf" srcId="{9E889715-F084-42E3-885D-CB6BB908E939}" destId="{D50AD6E3-600D-452E-8B00-7622B2797DC4}" srcOrd="10" destOrd="0" presId="urn:microsoft.com/office/officeart/2011/layout/CircleProcess"/>
    <dgm:cxn modelId="{117FC0C4-2D0D-423D-BB61-CD6D3523B5A6}" type="presParOf" srcId="{D50AD6E3-600D-452E-8B00-7622B2797DC4}" destId="{AA42EF01-5098-472F-8D0D-470163014954}" srcOrd="0" destOrd="0" presId="urn:microsoft.com/office/officeart/2011/layout/CircleProcess"/>
    <dgm:cxn modelId="{CDE59302-E25D-47B3-92C3-E3476A982613}" type="presParOf" srcId="{9E889715-F084-42E3-885D-CB6BB908E939}" destId="{3BED833A-2CC1-4A04-ACC0-284B18C9A279}"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dgm:t>
        <a:bodyPr/>
        <a:lstStyle/>
        <a:p>
          <a:r>
            <a:rPr lang="en-US" dirty="0"/>
            <a:t>Introduction</a:t>
          </a:r>
          <a:endParaRPr lang="sv-SE" dirty="0"/>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chemeClr val="bg2"/>
        </a:solidFill>
      </dgm:spPr>
      <dgm:t>
        <a:bodyPr/>
        <a:lstStyle/>
        <a:p>
          <a:r>
            <a:rPr lang="en-US" dirty="0">
              <a:solidFill>
                <a:schemeClr val="bg2">
                  <a:lumMod val="75000"/>
                </a:schemeClr>
              </a:solidFill>
            </a:rPr>
            <a:t>Methods</a:t>
          </a:r>
          <a:endParaRPr lang="sv-SE" dirty="0">
            <a:solidFill>
              <a:schemeClr val="bg2">
                <a:lumMod val="7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dgm:t>
        <a:bodyPr/>
        <a:lstStyle/>
        <a:p>
          <a:r>
            <a:rPr lang="en-US" dirty="0"/>
            <a:t>Introduction</a:t>
          </a:r>
          <a:endParaRPr lang="sv-SE" dirty="0"/>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chemeClr val="bg2"/>
        </a:solidFill>
      </dgm:spPr>
      <dgm:t>
        <a:bodyPr/>
        <a:lstStyle/>
        <a:p>
          <a:r>
            <a:rPr lang="en-US" dirty="0">
              <a:solidFill>
                <a:schemeClr val="bg2">
                  <a:lumMod val="75000"/>
                </a:schemeClr>
              </a:solidFill>
            </a:rPr>
            <a:t>Methods</a:t>
          </a:r>
          <a:endParaRPr lang="sv-SE" dirty="0">
            <a:solidFill>
              <a:schemeClr val="bg2">
                <a:lumMod val="7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13E12C8D-ECF0-468D-A099-90388B706EA8}" type="doc">
      <dgm:prSet loTypeId="urn:microsoft.com/office/officeart/2005/8/layout/hList7" loCatId="list" qsTypeId="urn:microsoft.com/office/officeart/2005/8/quickstyle/simple1" qsCatId="simple" csTypeId="urn:microsoft.com/office/officeart/2005/8/colors/accent5_3" csCatId="accent5" phldr="1"/>
      <dgm:spPr/>
      <dgm:t>
        <a:bodyPr/>
        <a:lstStyle/>
        <a:p>
          <a:endParaRPr lang="sv-SE"/>
        </a:p>
      </dgm:t>
    </dgm:pt>
    <dgm:pt modelId="{D2DAA8CC-615B-4402-BC75-CA9A29E788A7}">
      <dgm:prSet phldrT="[Text]" custT="1"/>
      <dgm:spPr/>
      <dgm:t>
        <a:bodyPr/>
        <a:lstStyle/>
        <a:p>
          <a:r>
            <a:rPr lang="en-US" sz="1800" dirty="0"/>
            <a:t>Generation scheme</a:t>
          </a:r>
          <a:endParaRPr lang="sv-SE" sz="1800" dirty="0"/>
        </a:p>
      </dgm:t>
    </dgm:pt>
    <dgm:pt modelId="{DB19E614-BC33-4CA9-A911-94D7964A5D61}" type="parTrans" cxnId="{30B93F1F-BC2A-4088-9B86-000A85577195}">
      <dgm:prSet/>
      <dgm:spPr/>
      <dgm:t>
        <a:bodyPr/>
        <a:lstStyle/>
        <a:p>
          <a:endParaRPr lang="sv-SE" sz="2000"/>
        </a:p>
      </dgm:t>
    </dgm:pt>
    <dgm:pt modelId="{861A34C8-D415-4275-A616-C88252E0F492}" type="sibTrans" cxnId="{30B93F1F-BC2A-4088-9B86-000A85577195}">
      <dgm:prSet/>
      <dgm:spPr/>
      <dgm:t>
        <a:bodyPr/>
        <a:lstStyle/>
        <a:p>
          <a:endParaRPr lang="sv-SE" sz="2000"/>
        </a:p>
      </dgm:t>
    </dgm:pt>
    <dgm:pt modelId="{8FF55067-13D5-45B8-B817-2D8E525E9FE9}">
      <dgm:prSet phldrT="[Text]" custT="1"/>
      <dgm:spPr/>
      <dgm:t>
        <a:bodyPr/>
        <a:lstStyle/>
        <a:p>
          <a:r>
            <a:rPr lang="en-US" sz="1400" dirty="0"/>
            <a:t>Single-shot</a:t>
          </a:r>
          <a:endParaRPr lang="sv-SE" sz="1400" dirty="0"/>
        </a:p>
      </dgm:t>
    </dgm:pt>
    <dgm:pt modelId="{314AE02C-4BDE-430A-827F-72A655203C00}" type="parTrans" cxnId="{D5BC47B4-763D-40DB-A86D-4C00A8CBB061}">
      <dgm:prSet/>
      <dgm:spPr/>
      <dgm:t>
        <a:bodyPr/>
        <a:lstStyle/>
        <a:p>
          <a:endParaRPr lang="sv-SE" sz="2000"/>
        </a:p>
      </dgm:t>
    </dgm:pt>
    <dgm:pt modelId="{C01F03EF-9DEA-4ECF-BBD1-52602E180F20}" type="sibTrans" cxnId="{D5BC47B4-763D-40DB-A86D-4C00A8CBB061}">
      <dgm:prSet/>
      <dgm:spPr/>
      <dgm:t>
        <a:bodyPr/>
        <a:lstStyle/>
        <a:p>
          <a:endParaRPr lang="sv-SE" sz="2000"/>
        </a:p>
      </dgm:t>
    </dgm:pt>
    <dgm:pt modelId="{798B38D0-4C1B-44C7-9A1F-1A5F3AF1CD60}">
      <dgm:prSet phldrT="[Text]" custT="1"/>
      <dgm:spPr/>
      <dgm:t>
        <a:bodyPr/>
        <a:lstStyle/>
        <a:p>
          <a:r>
            <a:rPr lang="en-US" sz="1400" dirty="0"/>
            <a:t>Autoregressive</a:t>
          </a:r>
          <a:endParaRPr lang="sv-SE" sz="1400" dirty="0"/>
        </a:p>
      </dgm:t>
    </dgm:pt>
    <dgm:pt modelId="{8CF3DF54-3DCF-470E-BB0B-149BA1CD79F0}" type="parTrans" cxnId="{DE1413DA-6664-4270-970B-4DA8BEBD4AC8}">
      <dgm:prSet/>
      <dgm:spPr/>
      <dgm:t>
        <a:bodyPr/>
        <a:lstStyle/>
        <a:p>
          <a:endParaRPr lang="sv-SE" sz="2000"/>
        </a:p>
      </dgm:t>
    </dgm:pt>
    <dgm:pt modelId="{8485652F-D5A1-4A34-8549-82B2E9FCF6A1}" type="sibTrans" cxnId="{DE1413DA-6664-4270-970B-4DA8BEBD4AC8}">
      <dgm:prSet/>
      <dgm:spPr/>
      <dgm:t>
        <a:bodyPr/>
        <a:lstStyle/>
        <a:p>
          <a:endParaRPr lang="sv-SE" sz="2000"/>
        </a:p>
      </dgm:t>
    </dgm:pt>
    <dgm:pt modelId="{F28999F9-C8B0-4899-A008-7ACBDDDD5E5C}">
      <dgm:prSet phldrT="[Text]" custT="1"/>
      <dgm:spPr/>
      <dgm:t>
        <a:bodyPr/>
        <a:lstStyle/>
        <a:p>
          <a:r>
            <a:rPr lang="en-US" sz="1800" dirty="0"/>
            <a:t>Deep learning architecture</a:t>
          </a:r>
          <a:endParaRPr lang="sv-SE" sz="1800" dirty="0"/>
        </a:p>
      </dgm:t>
    </dgm:pt>
    <dgm:pt modelId="{1CE522BF-9FB6-4814-AD7A-C96540D72BBA}" type="parTrans" cxnId="{741AFE2D-33AC-47C4-86FF-D72ED9885128}">
      <dgm:prSet/>
      <dgm:spPr/>
      <dgm:t>
        <a:bodyPr/>
        <a:lstStyle/>
        <a:p>
          <a:endParaRPr lang="sv-SE" sz="2000"/>
        </a:p>
      </dgm:t>
    </dgm:pt>
    <dgm:pt modelId="{4CB1C17A-FBF2-49D0-B4CC-00BC808735B3}" type="sibTrans" cxnId="{741AFE2D-33AC-47C4-86FF-D72ED9885128}">
      <dgm:prSet/>
      <dgm:spPr/>
      <dgm:t>
        <a:bodyPr/>
        <a:lstStyle/>
        <a:p>
          <a:endParaRPr lang="sv-SE" sz="2000"/>
        </a:p>
      </dgm:t>
    </dgm:pt>
    <dgm:pt modelId="{7D6F6F49-008E-49E4-B178-90652228CB0E}">
      <dgm:prSet phldrT="[Text]" custT="1"/>
      <dgm:spPr/>
      <dgm:t>
        <a:bodyPr/>
        <a:lstStyle/>
        <a:p>
          <a:r>
            <a:rPr lang="en-US" sz="1400" dirty="0"/>
            <a:t>GNNs</a:t>
          </a:r>
          <a:endParaRPr lang="sv-SE" sz="1400" dirty="0"/>
        </a:p>
      </dgm:t>
    </dgm:pt>
    <dgm:pt modelId="{122E04D9-DD18-404B-987B-18615EA2F43B}" type="parTrans" cxnId="{FD558BE3-49B1-43D6-9327-FA8097797260}">
      <dgm:prSet/>
      <dgm:spPr/>
      <dgm:t>
        <a:bodyPr/>
        <a:lstStyle/>
        <a:p>
          <a:endParaRPr lang="sv-SE" sz="2000"/>
        </a:p>
      </dgm:t>
    </dgm:pt>
    <dgm:pt modelId="{0047BA48-E74D-4862-BB06-18423B014454}" type="sibTrans" cxnId="{FD558BE3-49B1-43D6-9327-FA8097797260}">
      <dgm:prSet/>
      <dgm:spPr/>
      <dgm:t>
        <a:bodyPr/>
        <a:lstStyle/>
        <a:p>
          <a:endParaRPr lang="sv-SE" sz="2000"/>
        </a:p>
      </dgm:t>
    </dgm:pt>
    <dgm:pt modelId="{E8257B4E-F5B4-468C-B682-35E561964284}">
      <dgm:prSet phldrT="[Text]" custT="1"/>
      <dgm:spPr/>
      <dgm:t>
        <a:bodyPr/>
        <a:lstStyle/>
        <a:p>
          <a:r>
            <a:rPr lang="en-US" sz="1400" dirty="0"/>
            <a:t>RNNs</a:t>
          </a:r>
          <a:endParaRPr lang="sv-SE" sz="1400" dirty="0"/>
        </a:p>
      </dgm:t>
    </dgm:pt>
    <dgm:pt modelId="{8A33C4B1-EF90-49FA-AEDC-3F17F0792680}" type="parTrans" cxnId="{BAA58BFC-8F9B-476B-9199-735738E4A3D9}">
      <dgm:prSet/>
      <dgm:spPr/>
      <dgm:t>
        <a:bodyPr/>
        <a:lstStyle/>
        <a:p>
          <a:endParaRPr lang="sv-SE" sz="2000"/>
        </a:p>
      </dgm:t>
    </dgm:pt>
    <dgm:pt modelId="{D85D5F1C-6854-444F-83D1-D3D36160E30D}" type="sibTrans" cxnId="{BAA58BFC-8F9B-476B-9199-735738E4A3D9}">
      <dgm:prSet/>
      <dgm:spPr/>
      <dgm:t>
        <a:bodyPr/>
        <a:lstStyle/>
        <a:p>
          <a:endParaRPr lang="sv-SE" sz="2000"/>
        </a:p>
      </dgm:t>
    </dgm:pt>
    <dgm:pt modelId="{1694E182-6A68-49B4-98E2-997F366BB165}">
      <dgm:prSet phldrT="[Text]" custT="1"/>
      <dgm:spPr/>
      <dgm:t>
        <a:bodyPr/>
        <a:lstStyle/>
        <a:p>
          <a:r>
            <a:rPr lang="en-US" sz="1800" dirty="0"/>
            <a:t>Optimization algorithm</a:t>
          </a:r>
          <a:endParaRPr lang="sv-SE" sz="1800" dirty="0"/>
        </a:p>
      </dgm:t>
    </dgm:pt>
    <dgm:pt modelId="{D1992265-0FCE-455A-84FF-2CD4A78059E1}" type="parTrans" cxnId="{219E8415-ECFC-4ED3-8866-1EA393147961}">
      <dgm:prSet/>
      <dgm:spPr/>
      <dgm:t>
        <a:bodyPr/>
        <a:lstStyle/>
        <a:p>
          <a:endParaRPr lang="sv-SE" sz="2000"/>
        </a:p>
      </dgm:t>
    </dgm:pt>
    <dgm:pt modelId="{4C2BFE89-EF4A-43C8-BB8F-14684EB034CB}" type="sibTrans" cxnId="{219E8415-ECFC-4ED3-8866-1EA393147961}">
      <dgm:prSet/>
      <dgm:spPr/>
      <dgm:t>
        <a:bodyPr/>
        <a:lstStyle/>
        <a:p>
          <a:endParaRPr lang="sv-SE" sz="2000"/>
        </a:p>
      </dgm:t>
    </dgm:pt>
    <dgm:pt modelId="{8775E1ED-8CD1-4FF9-87BE-19C41D7B37F8}">
      <dgm:prSet phldrT="[Text]" custT="1"/>
      <dgm:spPr/>
      <dgm:t>
        <a:bodyPr/>
        <a:lstStyle/>
        <a:p>
          <a:r>
            <a:rPr lang="en-US" sz="1400" dirty="0"/>
            <a:t>Reinforcement learning</a:t>
          </a:r>
          <a:endParaRPr lang="sv-SE" sz="1400" dirty="0"/>
        </a:p>
      </dgm:t>
    </dgm:pt>
    <dgm:pt modelId="{0B68CFD5-C60C-4FB6-A074-AFB9085DC59A}" type="parTrans" cxnId="{A0608CD3-36E5-48AA-A9E9-86751806073E}">
      <dgm:prSet/>
      <dgm:spPr/>
      <dgm:t>
        <a:bodyPr/>
        <a:lstStyle/>
        <a:p>
          <a:endParaRPr lang="sv-SE" sz="2000"/>
        </a:p>
      </dgm:t>
    </dgm:pt>
    <dgm:pt modelId="{B56A0A5F-617D-45A7-9DBE-E6FD3D3A4D96}" type="sibTrans" cxnId="{A0608CD3-36E5-48AA-A9E9-86751806073E}">
      <dgm:prSet/>
      <dgm:spPr/>
      <dgm:t>
        <a:bodyPr/>
        <a:lstStyle/>
        <a:p>
          <a:endParaRPr lang="sv-SE" sz="2000"/>
        </a:p>
      </dgm:t>
    </dgm:pt>
    <dgm:pt modelId="{1B487B30-A3C6-4ADA-AD9B-D0791AA7C94E}">
      <dgm:prSet phldrT="[Text]" custT="1"/>
      <dgm:spPr/>
      <dgm:t>
        <a:bodyPr/>
        <a:lstStyle/>
        <a:p>
          <a:r>
            <a:rPr lang="en-US" sz="1400" dirty="0"/>
            <a:t>Genetic algorithm</a:t>
          </a:r>
          <a:endParaRPr lang="sv-SE" sz="1400" dirty="0"/>
        </a:p>
      </dgm:t>
    </dgm:pt>
    <dgm:pt modelId="{647E854C-0113-4745-81A4-211C2C8BAAD0}" type="parTrans" cxnId="{9CDD0073-D648-48EB-8152-B2826B0C0FDA}">
      <dgm:prSet/>
      <dgm:spPr/>
      <dgm:t>
        <a:bodyPr/>
        <a:lstStyle/>
        <a:p>
          <a:endParaRPr lang="sv-SE" sz="2000"/>
        </a:p>
      </dgm:t>
    </dgm:pt>
    <dgm:pt modelId="{83C0BD7C-BB36-40F1-B155-9575C03F7F51}" type="sibTrans" cxnId="{9CDD0073-D648-48EB-8152-B2826B0C0FDA}">
      <dgm:prSet/>
      <dgm:spPr/>
      <dgm:t>
        <a:bodyPr/>
        <a:lstStyle/>
        <a:p>
          <a:endParaRPr lang="sv-SE" sz="2000"/>
        </a:p>
      </dgm:t>
    </dgm:pt>
    <dgm:pt modelId="{C62BECCE-BD41-4D5D-B732-38FFFA007B44}">
      <dgm:prSet phldrT="[Text]" custT="1"/>
      <dgm:spPr/>
      <dgm:t>
        <a:bodyPr/>
        <a:lstStyle/>
        <a:p>
          <a:r>
            <a:rPr lang="en-US" sz="1800" dirty="0"/>
            <a:t>Molecular representation</a:t>
          </a:r>
          <a:endParaRPr lang="sv-SE" sz="1800" dirty="0"/>
        </a:p>
      </dgm:t>
    </dgm:pt>
    <dgm:pt modelId="{FF30660F-5A7B-49FB-9A50-BAF4AAAAFABB}" type="parTrans" cxnId="{F5AD4D15-9DD5-42C6-A472-31F76DC3D4FF}">
      <dgm:prSet/>
      <dgm:spPr/>
      <dgm:t>
        <a:bodyPr/>
        <a:lstStyle/>
        <a:p>
          <a:endParaRPr lang="sv-SE" sz="2000"/>
        </a:p>
      </dgm:t>
    </dgm:pt>
    <dgm:pt modelId="{6D8D6E9E-00C8-4205-A274-AC12A3F63155}" type="sibTrans" cxnId="{F5AD4D15-9DD5-42C6-A472-31F76DC3D4FF}">
      <dgm:prSet/>
      <dgm:spPr/>
      <dgm:t>
        <a:bodyPr/>
        <a:lstStyle/>
        <a:p>
          <a:endParaRPr lang="sv-SE" sz="2000"/>
        </a:p>
      </dgm:t>
    </dgm:pt>
    <dgm:pt modelId="{D680CDE7-7AD6-46A0-ACC3-59A944519315}">
      <dgm:prSet phldrT="[Text]" custT="1"/>
      <dgm:spPr/>
      <dgm:t>
        <a:bodyPr/>
        <a:lstStyle/>
        <a:p>
          <a:r>
            <a:rPr lang="en-US" sz="1400" dirty="0"/>
            <a:t>VAEs</a:t>
          </a:r>
          <a:endParaRPr lang="sv-SE" sz="1400" dirty="0"/>
        </a:p>
      </dgm:t>
    </dgm:pt>
    <dgm:pt modelId="{D6C96313-8378-40A3-88CA-4A259CC28D2F}" type="parTrans" cxnId="{8051FC34-992C-4E30-8370-EC928D5B383B}">
      <dgm:prSet/>
      <dgm:spPr/>
      <dgm:t>
        <a:bodyPr/>
        <a:lstStyle/>
        <a:p>
          <a:endParaRPr lang="sv-SE" sz="2000"/>
        </a:p>
      </dgm:t>
    </dgm:pt>
    <dgm:pt modelId="{7E0BD5E7-A6D2-4B4B-9B78-95F9AA20E9AB}" type="sibTrans" cxnId="{8051FC34-992C-4E30-8370-EC928D5B383B}">
      <dgm:prSet/>
      <dgm:spPr/>
      <dgm:t>
        <a:bodyPr/>
        <a:lstStyle/>
        <a:p>
          <a:endParaRPr lang="sv-SE" sz="2000"/>
        </a:p>
      </dgm:t>
    </dgm:pt>
    <dgm:pt modelId="{4EAEE022-DEB8-4816-A454-EDEABD403188}">
      <dgm:prSet phldrT="[Text]" custT="1"/>
      <dgm:spPr/>
      <dgm:t>
        <a:bodyPr/>
        <a:lstStyle/>
        <a:p>
          <a:r>
            <a:rPr lang="en-US" sz="1400" dirty="0"/>
            <a:t>GANs</a:t>
          </a:r>
          <a:endParaRPr lang="sv-SE" sz="1400" dirty="0"/>
        </a:p>
      </dgm:t>
    </dgm:pt>
    <dgm:pt modelId="{BE5EA450-C20C-43D1-90AA-21F1A05D07D7}" type="parTrans" cxnId="{B903011A-1526-4CF0-A849-6F1535604D19}">
      <dgm:prSet/>
      <dgm:spPr/>
      <dgm:t>
        <a:bodyPr/>
        <a:lstStyle/>
        <a:p>
          <a:endParaRPr lang="sv-SE" sz="2000"/>
        </a:p>
      </dgm:t>
    </dgm:pt>
    <dgm:pt modelId="{9A6B9177-449A-4045-967A-50736E1615E5}" type="sibTrans" cxnId="{B903011A-1526-4CF0-A849-6F1535604D19}">
      <dgm:prSet/>
      <dgm:spPr/>
      <dgm:t>
        <a:bodyPr/>
        <a:lstStyle/>
        <a:p>
          <a:endParaRPr lang="sv-SE" sz="2000"/>
        </a:p>
      </dgm:t>
    </dgm:pt>
    <dgm:pt modelId="{0E83F22C-C83B-4307-890E-735A3E1329E8}">
      <dgm:prSet phldrT="[Text]" custT="1"/>
      <dgm:spPr/>
      <dgm:t>
        <a:bodyPr/>
        <a:lstStyle/>
        <a:p>
          <a:r>
            <a:rPr lang="en-US" sz="1400" dirty="0"/>
            <a:t>Transformers</a:t>
          </a:r>
          <a:endParaRPr lang="sv-SE" sz="1400" dirty="0"/>
        </a:p>
      </dgm:t>
    </dgm:pt>
    <dgm:pt modelId="{71159CF8-0349-46CD-BA6E-D836F42EAC4E}" type="parTrans" cxnId="{3E97F540-E852-4C0D-87B0-F8ED7E6761B1}">
      <dgm:prSet/>
      <dgm:spPr/>
      <dgm:t>
        <a:bodyPr/>
        <a:lstStyle/>
        <a:p>
          <a:endParaRPr lang="sv-SE" sz="2000"/>
        </a:p>
      </dgm:t>
    </dgm:pt>
    <dgm:pt modelId="{381973B1-59E2-44B8-A44F-4BD87B2C07DC}" type="sibTrans" cxnId="{3E97F540-E852-4C0D-87B0-F8ED7E6761B1}">
      <dgm:prSet/>
      <dgm:spPr/>
      <dgm:t>
        <a:bodyPr/>
        <a:lstStyle/>
        <a:p>
          <a:endParaRPr lang="sv-SE" sz="2000"/>
        </a:p>
      </dgm:t>
    </dgm:pt>
    <dgm:pt modelId="{CA0EAC23-B41F-46C7-ADB3-C6CFD2AA1C1C}">
      <dgm:prSet phldrT="[Text]" custT="1"/>
      <dgm:spPr/>
      <dgm:t>
        <a:bodyPr/>
        <a:lstStyle/>
        <a:p>
          <a:r>
            <a:rPr lang="en-US" sz="1400" dirty="0"/>
            <a:t>Strings</a:t>
          </a:r>
          <a:endParaRPr lang="sv-SE" sz="1400" dirty="0"/>
        </a:p>
      </dgm:t>
    </dgm:pt>
    <dgm:pt modelId="{4E7BDBE6-E5FC-4AA0-AF82-666E9D33008D}" type="parTrans" cxnId="{A28CFE8E-92C7-4DF3-A1AA-9A4523B7177F}">
      <dgm:prSet/>
      <dgm:spPr/>
      <dgm:t>
        <a:bodyPr/>
        <a:lstStyle/>
        <a:p>
          <a:endParaRPr lang="sv-SE" sz="2000"/>
        </a:p>
      </dgm:t>
    </dgm:pt>
    <dgm:pt modelId="{86C32966-5CE2-4872-A7C2-A70E95E5E2CC}" type="sibTrans" cxnId="{A28CFE8E-92C7-4DF3-A1AA-9A4523B7177F}">
      <dgm:prSet/>
      <dgm:spPr/>
      <dgm:t>
        <a:bodyPr/>
        <a:lstStyle/>
        <a:p>
          <a:endParaRPr lang="sv-SE" sz="2000"/>
        </a:p>
      </dgm:t>
    </dgm:pt>
    <dgm:pt modelId="{56A36799-AD1A-48DF-AD82-E66C93E22357}">
      <dgm:prSet phldrT="[Text]" custT="1"/>
      <dgm:spPr/>
      <dgm:t>
        <a:bodyPr/>
        <a:lstStyle/>
        <a:p>
          <a:r>
            <a:rPr lang="en-US" sz="1400" dirty="0"/>
            <a:t>Graphs</a:t>
          </a:r>
          <a:endParaRPr lang="sv-SE" sz="1400" dirty="0"/>
        </a:p>
      </dgm:t>
    </dgm:pt>
    <dgm:pt modelId="{9128A962-DC9E-4A06-B32E-8BC0C3BBEDCB}" type="parTrans" cxnId="{AFC542A8-BC3B-471F-B267-F32BE642517E}">
      <dgm:prSet/>
      <dgm:spPr/>
      <dgm:t>
        <a:bodyPr/>
        <a:lstStyle/>
        <a:p>
          <a:endParaRPr lang="sv-SE" sz="2000"/>
        </a:p>
      </dgm:t>
    </dgm:pt>
    <dgm:pt modelId="{4CBD198E-8450-4AAF-8C54-73C9E988EE7D}" type="sibTrans" cxnId="{AFC542A8-BC3B-471F-B267-F32BE642517E}">
      <dgm:prSet/>
      <dgm:spPr/>
      <dgm:t>
        <a:bodyPr/>
        <a:lstStyle/>
        <a:p>
          <a:endParaRPr lang="sv-SE" sz="2000"/>
        </a:p>
      </dgm:t>
    </dgm:pt>
    <dgm:pt modelId="{C78C40B9-CE77-43C4-BCE6-D93FA00182A1}">
      <dgm:prSet phldrT="[Text]" custT="1"/>
      <dgm:spPr/>
      <dgm:t>
        <a:bodyPr/>
        <a:lstStyle/>
        <a:p>
          <a:r>
            <a:rPr lang="en-US" sz="1400" dirty="0"/>
            <a:t>3D conformers</a:t>
          </a:r>
          <a:endParaRPr lang="sv-SE" sz="1400" dirty="0"/>
        </a:p>
      </dgm:t>
    </dgm:pt>
    <dgm:pt modelId="{C5EC68D0-0739-4BD0-8344-3AAECFC1C862}" type="parTrans" cxnId="{F1A283DC-F47D-4810-8998-D929E6742766}">
      <dgm:prSet/>
      <dgm:spPr/>
      <dgm:t>
        <a:bodyPr/>
        <a:lstStyle/>
        <a:p>
          <a:endParaRPr lang="sv-SE" sz="2000"/>
        </a:p>
      </dgm:t>
    </dgm:pt>
    <dgm:pt modelId="{3CEDA141-090E-4D76-9F6C-86B793D491AD}" type="sibTrans" cxnId="{F1A283DC-F47D-4810-8998-D929E6742766}">
      <dgm:prSet/>
      <dgm:spPr/>
      <dgm:t>
        <a:bodyPr/>
        <a:lstStyle/>
        <a:p>
          <a:endParaRPr lang="sv-SE" sz="2000"/>
        </a:p>
      </dgm:t>
    </dgm:pt>
    <dgm:pt modelId="{F67DCF82-A5E1-4860-8826-295A74E35880}">
      <dgm:prSet phldrT="[Text]" custT="1"/>
      <dgm:spPr/>
      <dgm:t>
        <a:bodyPr/>
        <a:lstStyle/>
        <a:p>
          <a:r>
            <a:rPr lang="en-US" sz="1400" dirty="0"/>
            <a:t>Fingerprints</a:t>
          </a:r>
          <a:endParaRPr lang="sv-SE" sz="1400" dirty="0"/>
        </a:p>
      </dgm:t>
    </dgm:pt>
    <dgm:pt modelId="{30CD3331-7612-48B7-8101-F9BBB7D784DF}" type="parTrans" cxnId="{5DCB993D-EEF4-40AA-B804-AF247966E4F1}">
      <dgm:prSet/>
      <dgm:spPr/>
      <dgm:t>
        <a:bodyPr/>
        <a:lstStyle/>
        <a:p>
          <a:endParaRPr lang="sv-SE" sz="2000"/>
        </a:p>
      </dgm:t>
    </dgm:pt>
    <dgm:pt modelId="{B4A2B0BB-C479-4733-8301-00931C7FE5E8}" type="sibTrans" cxnId="{5DCB993D-EEF4-40AA-B804-AF247966E4F1}">
      <dgm:prSet/>
      <dgm:spPr/>
      <dgm:t>
        <a:bodyPr/>
        <a:lstStyle/>
        <a:p>
          <a:endParaRPr lang="sv-SE" sz="2000"/>
        </a:p>
      </dgm:t>
    </dgm:pt>
    <dgm:pt modelId="{730114D8-2F54-4D6A-9E6F-6E36E345C00D}">
      <dgm:prSet phldrT="[Text]" custT="1"/>
      <dgm:spPr/>
      <dgm:t>
        <a:bodyPr/>
        <a:lstStyle/>
        <a:p>
          <a:r>
            <a:rPr lang="en-US" sz="1400" dirty="0"/>
            <a:t>…</a:t>
          </a:r>
          <a:endParaRPr lang="sv-SE" sz="1400" dirty="0"/>
        </a:p>
      </dgm:t>
    </dgm:pt>
    <dgm:pt modelId="{CC3DD505-2007-4664-A5E6-52D9011DA79B}" type="parTrans" cxnId="{E08C6B91-538A-4B56-93E4-B52722C373C1}">
      <dgm:prSet/>
      <dgm:spPr/>
      <dgm:t>
        <a:bodyPr/>
        <a:lstStyle/>
        <a:p>
          <a:endParaRPr lang="sv-SE" sz="2000"/>
        </a:p>
      </dgm:t>
    </dgm:pt>
    <dgm:pt modelId="{BEA25279-BF6D-4E8C-B04B-51014AFFB412}" type="sibTrans" cxnId="{E08C6B91-538A-4B56-93E4-B52722C373C1}">
      <dgm:prSet/>
      <dgm:spPr/>
      <dgm:t>
        <a:bodyPr/>
        <a:lstStyle/>
        <a:p>
          <a:endParaRPr lang="sv-SE" sz="2000"/>
        </a:p>
      </dgm:t>
    </dgm:pt>
    <dgm:pt modelId="{F8368EFA-9638-4276-967E-5269CC85A715}">
      <dgm:prSet phldrT="[Text]" custT="1"/>
      <dgm:spPr/>
      <dgm:t>
        <a:bodyPr/>
        <a:lstStyle/>
        <a:p>
          <a:r>
            <a:rPr lang="en-US" sz="1400" dirty="0"/>
            <a:t>…</a:t>
          </a:r>
          <a:endParaRPr lang="sv-SE" sz="1400" dirty="0"/>
        </a:p>
      </dgm:t>
    </dgm:pt>
    <dgm:pt modelId="{A7963F27-6A80-4B33-B480-3A0606DE4D70}" type="parTrans" cxnId="{7C14D6A9-DD15-4AB3-9264-E0E679971C59}">
      <dgm:prSet/>
      <dgm:spPr/>
      <dgm:t>
        <a:bodyPr/>
        <a:lstStyle/>
        <a:p>
          <a:endParaRPr lang="sv-SE" sz="2000"/>
        </a:p>
      </dgm:t>
    </dgm:pt>
    <dgm:pt modelId="{F7E2E3CF-F8F7-46F5-8C67-3AEFF5F0705B}" type="sibTrans" cxnId="{7C14D6A9-DD15-4AB3-9264-E0E679971C59}">
      <dgm:prSet/>
      <dgm:spPr/>
      <dgm:t>
        <a:bodyPr/>
        <a:lstStyle/>
        <a:p>
          <a:endParaRPr lang="sv-SE" sz="2000"/>
        </a:p>
      </dgm:t>
    </dgm:pt>
    <dgm:pt modelId="{BD091C7C-2D4C-4A8C-BD89-7E080E52C0A2}">
      <dgm:prSet phldrT="[Text]" custT="1"/>
      <dgm:spPr/>
      <dgm:t>
        <a:bodyPr/>
        <a:lstStyle/>
        <a:p>
          <a:r>
            <a:rPr lang="en-US" sz="1400" dirty="0"/>
            <a:t>…</a:t>
          </a:r>
          <a:endParaRPr lang="sv-SE" sz="1400" dirty="0"/>
        </a:p>
      </dgm:t>
    </dgm:pt>
    <dgm:pt modelId="{1820E5CC-CB7B-4388-AFDA-66C5F3AA06F9}" type="parTrans" cxnId="{6AFA8569-9E14-46E9-B8E2-ED9EA72F2A71}">
      <dgm:prSet/>
      <dgm:spPr/>
      <dgm:t>
        <a:bodyPr/>
        <a:lstStyle/>
        <a:p>
          <a:endParaRPr lang="sv-SE" sz="2000"/>
        </a:p>
      </dgm:t>
    </dgm:pt>
    <dgm:pt modelId="{CF10BACF-40FF-4AD1-861C-897C2FE9F260}" type="sibTrans" cxnId="{6AFA8569-9E14-46E9-B8E2-ED9EA72F2A71}">
      <dgm:prSet/>
      <dgm:spPr/>
      <dgm:t>
        <a:bodyPr/>
        <a:lstStyle/>
        <a:p>
          <a:endParaRPr lang="sv-SE" sz="2000"/>
        </a:p>
      </dgm:t>
    </dgm:pt>
    <dgm:pt modelId="{142438C7-E285-436E-845A-2C6BDFD031C4}" type="pres">
      <dgm:prSet presAssocID="{13E12C8D-ECF0-468D-A099-90388B706EA8}" presName="Name0" presStyleCnt="0">
        <dgm:presLayoutVars>
          <dgm:dir/>
          <dgm:resizeHandles val="exact"/>
        </dgm:presLayoutVars>
      </dgm:prSet>
      <dgm:spPr/>
    </dgm:pt>
    <dgm:pt modelId="{0D52C0CE-C6D5-4DC3-AB1A-5476ABD7A959}" type="pres">
      <dgm:prSet presAssocID="{13E12C8D-ECF0-468D-A099-90388B706EA8}" presName="fgShape" presStyleLbl="fgShp" presStyleIdx="0" presStyleCnt="1"/>
      <dgm:spPr/>
    </dgm:pt>
    <dgm:pt modelId="{EF5CAF8D-8977-4763-8011-EEB5456D14F3}" type="pres">
      <dgm:prSet presAssocID="{13E12C8D-ECF0-468D-A099-90388B706EA8}" presName="linComp" presStyleCnt="0"/>
      <dgm:spPr/>
    </dgm:pt>
    <dgm:pt modelId="{31267DA6-B895-47BD-B258-3DE57768766C}" type="pres">
      <dgm:prSet presAssocID="{D2DAA8CC-615B-4402-BC75-CA9A29E788A7}" presName="compNode" presStyleCnt="0"/>
      <dgm:spPr/>
    </dgm:pt>
    <dgm:pt modelId="{5E44AACA-AC2E-4BAA-8377-A93A5CCCA019}" type="pres">
      <dgm:prSet presAssocID="{D2DAA8CC-615B-4402-BC75-CA9A29E788A7}" presName="bkgdShape" presStyleLbl="node1" presStyleIdx="0" presStyleCnt="4" custLinFactX="100000" custLinFactNeighborX="106063"/>
      <dgm:spPr/>
    </dgm:pt>
    <dgm:pt modelId="{65DBC444-C9CE-439F-8622-60CD2C46002B}" type="pres">
      <dgm:prSet presAssocID="{D2DAA8CC-615B-4402-BC75-CA9A29E788A7}" presName="nodeTx" presStyleLbl="node1" presStyleIdx="0" presStyleCnt="4">
        <dgm:presLayoutVars>
          <dgm:bulletEnabled val="1"/>
        </dgm:presLayoutVars>
      </dgm:prSet>
      <dgm:spPr/>
    </dgm:pt>
    <dgm:pt modelId="{F1ADEA93-05AC-4C5D-B91F-D89FC5D53B86}" type="pres">
      <dgm:prSet presAssocID="{D2DAA8CC-615B-4402-BC75-CA9A29E788A7}" presName="invisiNode" presStyleLbl="node1" presStyleIdx="0" presStyleCnt="4"/>
      <dgm:spPr/>
    </dgm:pt>
    <dgm:pt modelId="{210B2015-EFC9-4D28-8D2D-79316F4FC420}" type="pres">
      <dgm:prSet presAssocID="{D2DAA8CC-615B-4402-BC75-CA9A29E788A7}" presName="imagNode" presStyleLbl="fgImgPlace1" presStyleIdx="0" presStyleCnt="4" custLinFactX="100000" custLinFactNeighborX="148162" custLinFactNeighborY="799"/>
      <dgm:spPr>
        <a:blipFill dpi="0" rotWithShape="1">
          <a:blip xmlns:r="http://schemas.openxmlformats.org/officeDocument/2006/relationships" r:embed="rId1"/>
          <a:srcRect/>
          <a:stretch>
            <a:fillRect l="-4818" t="498" r="-217182" b="-498"/>
          </a:stretch>
        </a:blipFill>
        <a:ln w="57150">
          <a:solidFill>
            <a:schemeClr val="accent6">
              <a:lumMod val="20000"/>
              <a:lumOff val="80000"/>
            </a:schemeClr>
          </a:solidFill>
        </a:ln>
      </dgm:spPr>
    </dgm:pt>
    <dgm:pt modelId="{8A04FB94-57A3-4712-94BB-8ECE01634CC2}" type="pres">
      <dgm:prSet presAssocID="{861A34C8-D415-4275-A616-C88252E0F492}" presName="sibTrans" presStyleLbl="sibTrans2D1" presStyleIdx="0" presStyleCnt="0"/>
      <dgm:spPr/>
    </dgm:pt>
    <dgm:pt modelId="{CCC57144-E08B-4894-9E90-E1F8D63F778D}" type="pres">
      <dgm:prSet presAssocID="{C62BECCE-BD41-4D5D-B732-38FFFA007B44}" presName="compNode" presStyleCnt="0"/>
      <dgm:spPr/>
    </dgm:pt>
    <dgm:pt modelId="{A849BA20-654D-410E-A5E8-C4AE257EC7B8}" type="pres">
      <dgm:prSet presAssocID="{C62BECCE-BD41-4D5D-B732-38FFFA007B44}" presName="bkgdShape" presStyleLbl="node1" presStyleIdx="1" presStyleCnt="4"/>
      <dgm:spPr/>
    </dgm:pt>
    <dgm:pt modelId="{CFA469B3-BB02-4DFB-A599-B8447E7249E7}" type="pres">
      <dgm:prSet presAssocID="{C62BECCE-BD41-4D5D-B732-38FFFA007B44}" presName="nodeTx" presStyleLbl="node1" presStyleIdx="1" presStyleCnt="4">
        <dgm:presLayoutVars>
          <dgm:bulletEnabled val="1"/>
        </dgm:presLayoutVars>
      </dgm:prSet>
      <dgm:spPr/>
    </dgm:pt>
    <dgm:pt modelId="{A7C21E31-D993-497D-881E-D075376DE467}" type="pres">
      <dgm:prSet presAssocID="{C62BECCE-BD41-4D5D-B732-38FFFA007B44}" presName="invisiNode" presStyleLbl="node1" presStyleIdx="1" presStyleCnt="4"/>
      <dgm:spPr/>
    </dgm:pt>
    <dgm:pt modelId="{484A2EE6-69AE-4FE3-B0DC-BEDE4DAD513A}" type="pres">
      <dgm:prSet presAssocID="{C62BECCE-BD41-4D5D-B732-38FFFA007B44}" presName="imagNode" presStyleLbl="fgImgPlace1" presStyleIdx="1" presStyleCnt="4"/>
      <dgm:spPr>
        <a:blipFill rotWithShape="1">
          <a:blip xmlns:r="http://schemas.openxmlformats.org/officeDocument/2006/relationships" r:embed="rId2"/>
          <a:srcRect/>
          <a:stretch>
            <a:fillRect l="-3000" r="-3000"/>
          </a:stretch>
        </a:blipFill>
        <a:ln w="57150">
          <a:solidFill>
            <a:schemeClr val="accent6">
              <a:lumMod val="20000"/>
              <a:lumOff val="80000"/>
            </a:schemeClr>
          </a:solidFill>
        </a:ln>
      </dgm:spPr>
    </dgm:pt>
    <dgm:pt modelId="{078B2F28-2F4D-408A-A295-3D61648E042B}" type="pres">
      <dgm:prSet presAssocID="{6D8D6E9E-00C8-4205-A274-AC12A3F63155}" presName="sibTrans" presStyleLbl="sibTrans2D1" presStyleIdx="0" presStyleCnt="0"/>
      <dgm:spPr/>
    </dgm:pt>
    <dgm:pt modelId="{8E326920-8191-4AD8-B22E-3D6A4FB92F06}" type="pres">
      <dgm:prSet presAssocID="{F28999F9-C8B0-4899-A008-7ACBDDDD5E5C}" presName="compNode" presStyleCnt="0"/>
      <dgm:spPr/>
    </dgm:pt>
    <dgm:pt modelId="{0DB2A0DA-8D0F-4A00-8F0F-C017417A173A}" type="pres">
      <dgm:prSet presAssocID="{F28999F9-C8B0-4899-A008-7ACBDDDD5E5C}" presName="bkgdShape" presStyleLbl="node1" presStyleIdx="2" presStyleCnt="4" custLinFactX="-100000" custLinFactNeighborX="-131542" custLinFactNeighborY="-1461"/>
      <dgm:spPr/>
    </dgm:pt>
    <dgm:pt modelId="{34255CBC-1C8F-40C0-9A5B-AC13EA6A69A9}" type="pres">
      <dgm:prSet presAssocID="{F28999F9-C8B0-4899-A008-7ACBDDDD5E5C}" presName="nodeTx" presStyleLbl="node1" presStyleIdx="2" presStyleCnt="4">
        <dgm:presLayoutVars>
          <dgm:bulletEnabled val="1"/>
        </dgm:presLayoutVars>
      </dgm:prSet>
      <dgm:spPr/>
    </dgm:pt>
    <dgm:pt modelId="{D5607971-2A47-4587-9F9F-27FDE28C6130}" type="pres">
      <dgm:prSet presAssocID="{F28999F9-C8B0-4899-A008-7ACBDDDD5E5C}" presName="invisiNode" presStyleLbl="node1" presStyleIdx="2" presStyleCnt="4"/>
      <dgm:spPr/>
    </dgm:pt>
    <dgm:pt modelId="{709000ED-06C2-4A7A-A780-186CDC55D99C}" type="pres">
      <dgm:prSet presAssocID="{F28999F9-C8B0-4899-A008-7ACBDDDD5E5C}" presName="imagNode" presStyleLbl="fgImgPlace1" presStyleIdx="2" presStyleCnt="4" custLinFactX="-100000" custLinFactNeighborX="-148697" custLinFactNeighborY="-129"/>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493" t="498" r="-56507" b="-498"/>
          </a:stretch>
        </a:blipFill>
        <a:ln w="57150">
          <a:solidFill>
            <a:schemeClr val="accent6">
              <a:lumMod val="20000"/>
              <a:lumOff val="80000"/>
            </a:schemeClr>
          </a:solidFill>
        </a:ln>
      </dgm:spPr>
    </dgm:pt>
    <dgm:pt modelId="{22A618B3-B31E-4B68-9B22-0124DD92543F}" type="pres">
      <dgm:prSet presAssocID="{4CB1C17A-FBF2-49D0-B4CC-00BC808735B3}" presName="sibTrans" presStyleLbl="sibTrans2D1" presStyleIdx="0" presStyleCnt="0"/>
      <dgm:spPr/>
    </dgm:pt>
    <dgm:pt modelId="{5E84A068-FD69-45D9-B26A-E28014EE699A}" type="pres">
      <dgm:prSet presAssocID="{1694E182-6A68-49B4-98E2-997F366BB165}" presName="compNode" presStyleCnt="0"/>
      <dgm:spPr/>
    </dgm:pt>
    <dgm:pt modelId="{17EF1EE4-F3A6-465E-8A88-6EADC2A48D19}" type="pres">
      <dgm:prSet presAssocID="{1694E182-6A68-49B4-98E2-997F366BB165}" presName="bkgdShape" presStyleLbl="node1" presStyleIdx="3" presStyleCnt="4"/>
      <dgm:spPr/>
    </dgm:pt>
    <dgm:pt modelId="{79A4FA7B-A8CC-425A-9BC0-D4EDA851026E}" type="pres">
      <dgm:prSet presAssocID="{1694E182-6A68-49B4-98E2-997F366BB165}" presName="nodeTx" presStyleLbl="node1" presStyleIdx="3" presStyleCnt="4">
        <dgm:presLayoutVars>
          <dgm:bulletEnabled val="1"/>
        </dgm:presLayoutVars>
      </dgm:prSet>
      <dgm:spPr/>
    </dgm:pt>
    <dgm:pt modelId="{E80DD4D6-2635-4BF5-A252-A616E60EC1D1}" type="pres">
      <dgm:prSet presAssocID="{1694E182-6A68-49B4-98E2-997F366BB165}" presName="invisiNode" presStyleLbl="node1" presStyleIdx="3" presStyleCnt="4"/>
      <dgm:spPr/>
    </dgm:pt>
    <dgm:pt modelId="{06BAC0EF-3DE7-4618-A47F-95C0AE8F7A6D}" type="pres">
      <dgm:prSet presAssocID="{1694E182-6A68-49B4-98E2-997F366BB165}" presName="imagNode" presStyleLbl="fgImgPlace1" presStyleIdx="3" presStyleCnt="4"/>
      <dgm:spPr>
        <a:blipFill dpi="0" rotWithShape="1">
          <a:blip xmlns:r="http://schemas.openxmlformats.org/officeDocument/2006/relationships" r:embed="rId4"/>
          <a:srcRect/>
          <a:stretch>
            <a:fillRect l="-91798" t="498" r="-202" b="-498"/>
          </a:stretch>
        </a:blipFill>
        <a:ln w="57150">
          <a:solidFill>
            <a:schemeClr val="accent6">
              <a:lumMod val="20000"/>
              <a:lumOff val="80000"/>
            </a:schemeClr>
          </a:solidFill>
        </a:ln>
      </dgm:spPr>
    </dgm:pt>
  </dgm:ptLst>
  <dgm:cxnLst>
    <dgm:cxn modelId="{9F3FDE02-DA44-4064-AD36-D4F186C8A3D1}" type="presOf" srcId="{6D8D6E9E-00C8-4205-A274-AC12A3F63155}" destId="{078B2F28-2F4D-408A-A295-3D61648E042B}" srcOrd="0" destOrd="0" presId="urn:microsoft.com/office/officeart/2005/8/layout/hList7"/>
    <dgm:cxn modelId="{28EF5307-4B48-4053-A2A4-A419B95696B6}" type="presOf" srcId="{BD091C7C-2D4C-4A8C-BD89-7E080E52C0A2}" destId="{A849BA20-654D-410E-A5E8-C4AE257EC7B8}" srcOrd="0" destOrd="5" presId="urn:microsoft.com/office/officeart/2005/8/layout/hList7"/>
    <dgm:cxn modelId="{F5AD4D15-9DD5-42C6-A472-31F76DC3D4FF}" srcId="{13E12C8D-ECF0-468D-A099-90388B706EA8}" destId="{C62BECCE-BD41-4D5D-B732-38FFFA007B44}" srcOrd="1" destOrd="0" parTransId="{FF30660F-5A7B-49FB-9A50-BAF4AAAAFABB}" sibTransId="{6D8D6E9E-00C8-4205-A274-AC12A3F63155}"/>
    <dgm:cxn modelId="{219E8415-ECFC-4ED3-8866-1EA393147961}" srcId="{13E12C8D-ECF0-468D-A099-90388B706EA8}" destId="{1694E182-6A68-49B4-98E2-997F366BB165}" srcOrd="3" destOrd="0" parTransId="{D1992265-0FCE-455A-84FF-2CD4A78059E1}" sibTransId="{4C2BFE89-EF4A-43C8-BB8F-14684EB034CB}"/>
    <dgm:cxn modelId="{B903011A-1526-4CF0-A849-6F1535604D19}" srcId="{F28999F9-C8B0-4899-A008-7ACBDDDD5E5C}" destId="{4EAEE022-DEB8-4816-A454-EDEABD403188}" srcOrd="3" destOrd="0" parTransId="{BE5EA450-C20C-43D1-90AA-21F1A05D07D7}" sibTransId="{9A6B9177-449A-4045-967A-50736E1615E5}"/>
    <dgm:cxn modelId="{6A055B1A-29AD-4BC6-B334-FDB67E1FDDA0}" type="presOf" srcId="{1694E182-6A68-49B4-98E2-997F366BB165}" destId="{17EF1EE4-F3A6-465E-8A88-6EADC2A48D19}" srcOrd="0" destOrd="0" presId="urn:microsoft.com/office/officeart/2005/8/layout/hList7"/>
    <dgm:cxn modelId="{CAE0BA1B-A0A9-47E8-A9DB-9C17F6740433}" type="presOf" srcId="{730114D8-2F54-4D6A-9E6F-6E36E345C00D}" destId="{17EF1EE4-F3A6-465E-8A88-6EADC2A48D19}" srcOrd="0" destOrd="3" presId="urn:microsoft.com/office/officeart/2005/8/layout/hList7"/>
    <dgm:cxn modelId="{30B93F1F-BC2A-4088-9B86-000A85577195}" srcId="{13E12C8D-ECF0-468D-A099-90388B706EA8}" destId="{D2DAA8CC-615B-4402-BC75-CA9A29E788A7}" srcOrd="0" destOrd="0" parTransId="{DB19E614-BC33-4CA9-A911-94D7964A5D61}" sibTransId="{861A34C8-D415-4275-A616-C88252E0F492}"/>
    <dgm:cxn modelId="{9BFBE121-1424-4241-A105-8CB316834EB8}" type="presOf" srcId="{CA0EAC23-B41F-46C7-ADB3-C6CFD2AA1C1C}" destId="{A849BA20-654D-410E-A5E8-C4AE257EC7B8}" srcOrd="0" destOrd="1" presId="urn:microsoft.com/office/officeart/2005/8/layout/hList7"/>
    <dgm:cxn modelId="{936C8F23-EFB4-46CD-BDA9-794D855A3D44}" type="presOf" srcId="{798B38D0-4C1B-44C7-9A1F-1A5F3AF1CD60}" destId="{5E44AACA-AC2E-4BAA-8377-A93A5CCCA019}" srcOrd="0" destOrd="2" presId="urn:microsoft.com/office/officeart/2005/8/layout/hList7"/>
    <dgm:cxn modelId="{A388BD25-105F-4D5D-B0F7-FC7F983CEA8F}" type="presOf" srcId="{1B487B30-A3C6-4ADA-AD9B-D0791AA7C94E}" destId="{17EF1EE4-F3A6-465E-8A88-6EADC2A48D19}" srcOrd="0" destOrd="2" presId="urn:microsoft.com/office/officeart/2005/8/layout/hList7"/>
    <dgm:cxn modelId="{741AFE2D-33AC-47C4-86FF-D72ED9885128}" srcId="{13E12C8D-ECF0-468D-A099-90388B706EA8}" destId="{F28999F9-C8B0-4899-A008-7ACBDDDD5E5C}" srcOrd="2" destOrd="0" parTransId="{1CE522BF-9FB6-4814-AD7A-C96540D72BBA}" sibTransId="{4CB1C17A-FBF2-49D0-B4CC-00BC808735B3}"/>
    <dgm:cxn modelId="{69B48B33-6344-4917-B1A2-A83EFBDFF166}" type="presOf" srcId="{D2DAA8CC-615B-4402-BC75-CA9A29E788A7}" destId="{5E44AACA-AC2E-4BAA-8377-A93A5CCCA019}" srcOrd="0" destOrd="0" presId="urn:microsoft.com/office/officeart/2005/8/layout/hList7"/>
    <dgm:cxn modelId="{8051FC34-992C-4E30-8370-EC928D5B383B}" srcId="{F28999F9-C8B0-4899-A008-7ACBDDDD5E5C}" destId="{D680CDE7-7AD6-46A0-ACC3-59A944519315}" srcOrd="2" destOrd="0" parTransId="{D6C96313-8378-40A3-88CA-4A259CC28D2F}" sibTransId="{7E0BD5E7-A6D2-4B4B-9B78-95F9AA20E9AB}"/>
    <dgm:cxn modelId="{6500073B-264A-4505-99B3-26ADF95D209E}" type="presOf" srcId="{C78C40B9-CE77-43C4-BCE6-D93FA00182A1}" destId="{A849BA20-654D-410E-A5E8-C4AE257EC7B8}" srcOrd="0" destOrd="3" presId="urn:microsoft.com/office/officeart/2005/8/layout/hList7"/>
    <dgm:cxn modelId="{5DCB993D-EEF4-40AA-B804-AF247966E4F1}" srcId="{C62BECCE-BD41-4D5D-B732-38FFFA007B44}" destId="{F67DCF82-A5E1-4860-8826-295A74E35880}" srcOrd="3" destOrd="0" parTransId="{30CD3331-7612-48B7-8101-F9BBB7D784DF}" sibTransId="{B4A2B0BB-C479-4733-8301-00931C7FE5E8}"/>
    <dgm:cxn modelId="{F1DA353F-9A46-4FA6-BE3B-23D7901CE35A}" type="presOf" srcId="{0E83F22C-C83B-4307-890E-735A3E1329E8}" destId="{0DB2A0DA-8D0F-4A00-8F0F-C017417A173A}" srcOrd="0" destOrd="5" presId="urn:microsoft.com/office/officeart/2005/8/layout/hList7"/>
    <dgm:cxn modelId="{3E97F540-E852-4C0D-87B0-F8ED7E6761B1}" srcId="{F28999F9-C8B0-4899-A008-7ACBDDDD5E5C}" destId="{0E83F22C-C83B-4307-890E-735A3E1329E8}" srcOrd="4" destOrd="0" parTransId="{71159CF8-0349-46CD-BA6E-D836F42EAC4E}" sibTransId="{381973B1-59E2-44B8-A44F-4BD87B2C07DC}"/>
    <dgm:cxn modelId="{90DBC060-0CD6-40EB-AD23-CECA343B01D2}" type="presOf" srcId="{1B487B30-A3C6-4ADA-AD9B-D0791AA7C94E}" destId="{79A4FA7B-A8CC-425A-9BC0-D4EDA851026E}" srcOrd="1" destOrd="2" presId="urn:microsoft.com/office/officeart/2005/8/layout/hList7"/>
    <dgm:cxn modelId="{236F9762-048B-44B8-9A78-EFC6F9D7AACC}" type="presOf" srcId="{C62BECCE-BD41-4D5D-B732-38FFFA007B44}" destId="{CFA469B3-BB02-4DFB-A599-B8447E7249E7}" srcOrd="1" destOrd="0" presId="urn:microsoft.com/office/officeart/2005/8/layout/hList7"/>
    <dgm:cxn modelId="{FB4BAC46-C3C9-47E7-AB5E-AD2F90602AB4}" type="presOf" srcId="{7D6F6F49-008E-49E4-B178-90652228CB0E}" destId="{0DB2A0DA-8D0F-4A00-8F0F-C017417A173A}" srcOrd="0" destOrd="1" presId="urn:microsoft.com/office/officeart/2005/8/layout/hList7"/>
    <dgm:cxn modelId="{7FE08868-290F-4F41-81BC-BDA014E29542}" type="presOf" srcId="{F8368EFA-9638-4276-967E-5269CC85A715}" destId="{0DB2A0DA-8D0F-4A00-8F0F-C017417A173A}" srcOrd="0" destOrd="6" presId="urn:microsoft.com/office/officeart/2005/8/layout/hList7"/>
    <dgm:cxn modelId="{43AC6369-2A09-41C0-98FE-92469EEAEE2A}" type="presOf" srcId="{C78C40B9-CE77-43C4-BCE6-D93FA00182A1}" destId="{CFA469B3-BB02-4DFB-A599-B8447E7249E7}" srcOrd="1" destOrd="3" presId="urn:microsoft.com/office/officeart/2005/8/layout/hList7"/>
    <dgm:cxn modelId="{6AFA8569-9E14-46E9-B8E2-ED9EA72F2A71}" srcId="{C62BECCE-BD41-4D5D-B732-38FFFA007B44}" destId="{BD091C7C-2D4C-4A8C-BD89-7E080E52C0A2}" srcOrd="4" destOrd="0" parTransId="{1820E5CC-CB7B-4388-AFDA-66C5F3AA06F9}" sibTransId="{CF10BACF-40FF-4AD1-861C-897C2FE9F260}"/>
    <dgm:cxn modelId="{595BB06B-8FB5-448A-A676-ACA20305C233}" type="presOf" srcId="{CA0EAC23-B41F-46C7-ADB3-C6CFD2AA1C1C}" destId="{CFA469B3-BB02-4DFB-A599-B8447E7249E7}" srcOrd="1" destOrd="1" presId="urn:microsoft.com/office/officeart/2005/8/layout/hList7"/>
    <dgm:cxn modelId="{D6C2554D-BA34-46E2-A4E8-3CEAC879BC5C}" type="presOf" srcId="{4EAEE022-DEB8-4816-A454-EDEABD403188}" destId="{0DB2A0DA-8D0F-4A00-8F0F-C017417A173A}" srcOrd="0" destOrd="4" presId="urn:microsoft.com/office/officeart/2005/8/layout/hList7"/>
    <dgm:cxn modelId="{7C38324E-7AB5-462F-88D4-95D4E4A0869B}" type="presOf" srcId="{D680CDE7-7AD6-46A0-ACC3-59A944519315}" destId="{34255CBC-1C8F-40C0-9A5B-AC13EA6A69A9}" srcOrd="1" destOrd="3" presId="urn:microsoft.com/office/officeart/2005/8/layout/hList7"/>
    <dgm:cxn modelId="{5053A56E-240C-49E2-8D85-9B19352DF418}" type="presOf" srcId="{8775E1ED-8CD1-4FF9-87BE-19C41D7B37F8}" destId="{79A4FA7B-A8CC-425A-9BC0-D4EDA851026E}" srcOrd="1" destOrd="1" presId="urn:microsoft.com/office/officeart/2005/8/layout/hList7"/>
    <dgm:cxn modelId="{919FD36E-BCCD-4CE9-BB8D-DF395442DA59}" type="presOf" srcId="{13E12C8D-ECF0-468D-A099-90388B706EA8}" destId="{142438C7-E285-436E-845A-2C6BDFD031C4}" srcOrd="0" destOrd="0" presId="urn:microsoft.com/office/officeart/2005/8/layout/hList7"/>
    <dgm:cxn modelId="{99A7D56F-AE47-422A-A8AC-CB2756E09A90}" type="presOf" srcId="{C62BECCE-BD41-4D5D-B732-38FFFA007B44}" destId="{A849BA20-654D-410E-A5E8-C4AE257EC7B8}" srcOrd="0" destOrd="0" presId="urn:microsoft.com/office/officeart/2005/8/layout/hList7"/>
    <dgm:cxn modelId="{C77B5550-199C-41A2-8444-9486B0B81166}" type="presOf" srcId="{BD091C7C-2D4C-4A8C-BD89-7E080E52C0A2}" destId="{CFA469B3-BB02-4DFB-A599-B8447E7249E7}" srcOrd="1" destOrd="5" presId="urn:microsoft.com/office/officeart/2005/8/layout/hList7"/>
    <dgm:cxn modelId="{8A3DBE71-1FC1-42CA-82C6-B21B5D733994}" type="presOf" srcId="{D680CDE7-7AD6-46A0-ACC3-59A944519315}" destId="{0DB2A0DA-8D0F-4A00-8F0F-C017417A173A}" srcOrd="0" destOrd="3" presId="urn:microsoft.com/office/officeart/2005/8/layout/hList7"/>
    <dgm:cxn modelId="{C915EE72-4C11-433D-8432-956FAB79A2BE}" type="presOf" srcId="{861A34C8-D415-4275-A616-C88252E0F492}" destId="{8A04FB94-57A3-4712-94BB-8ECE01634CC2}" srcOrd="0" destOrd="0" presId="urn:microsoft.com/office/officeart/2005/8/layout/hList7"/>
    <dgm:cxn modelId="{9CDD0073-D648-48EB-8152-B2826B0C0FDA}" srcId="{1694E182-6A68-49B4-98E2-997F366BB165}" destId="{1B487B30-A3C6-4ADA-AD9B-D0791AA7C94E}" srcOrd="1" destOrd="0" parTransId="{647E854C-0113-4745-81A4-211C2C8BAAD0}" sibTransId="{83C0BD7C-BB36-40F1-B155-9575C03F7F51}"/>
    <dgm:cxn modelId="{C25CBD54-9C52-4E44-B0E3-4ADA5DBB9EFB}" type="presOf" srcId="{E8257B4E-F5B4-468C-B682-35E561964284}" destId="{0DB2A0DA-8D0F-4A00-8F0F-C017417A173A}" srcOrd="0" destOrd="2" presId="urn:microsoft.com/office/officeart/2005/8/layout/hList7"/>
    <dgm:cxn modelId="{CD0F5877-9B72-48BC-990D-CD8C1F192E17}" type="presOf" srcId="{F28999F9-C8B0-4899-A008-7ACBDDDD5E5C}" destId="{34255CBC-1C8F-40C0-9A5B-AC13EA6A69A9}" srcOrd="1" destOrd="0" presId="urn:microsoft.com/office/officeart/2005/8/layout/hList7"/>
    <dgm:cxn modelId="{710CBE77-0039-4AD6-8903-69FA71B7A935}" type="presOf" srcId="{D2DAA8CC-615B-4402-BC75-CA9A29E788A7}" destId="{65DBC444-C9CE-439F-8622-60CD2C46002B}" srcOrd="1" destOrd="0" presId="urn:microsoft.com/office/officeart/2005/8/layout/hList7"/>
    <dgm:cxn modelId="{C161C978-68F0-4E75-AA04-15F59D9C373A}" type="presOf" srcId="{F28999F9-C8B0-4899-A008-7ACBDDDD5E5C}" destId="{0DB2A0DA-8D0F-4A00-8F0F-C017417A173A}" srcOrd="0" destOrd="0" presId="urn:microsoft.com/office/officeart/2005/8/layout/hList7"/>
    <dgm:cxn modelId="{18F8577A-E221-4988-B168-3650E4814BFF}" type="presOf" srcId="{56A36799-AD1A-48DF-AD82-E66C93E22357}" destId="{A849BA20-654D-410E-A5E8-C4AE257EC7B8}" srcOrd="0" destOrd="2" presId="urn:microsoft.com/office/officeart/2005/8/layout/hList7"/>
    <dgm:cxn modelId="{94B0757C-6F20-47AF-978E-E10A73158AEF}" type="presOf" srcId="{1694E182-6A68-49B4-98E2-997F366BB165}" destId="{79A4FA7B-A8CC-425A-9BC0-D4EDA851026E}" srcOrd="1" destOrd="0" presId="urn:microsoft.com/office/officeart/2005/8/layout/hList7"/>
    <dgm:cxn modelId="{CD3A017E-F72B-4CE3-A3E2-EBBBA63F7B23}" type="presOf" srcId="{F67DCF82-A5E1-4860-8826-295A74E35880}" destId="{A849BA20-654D-410E-A5E8-C4AE257EC7B8}" srcOrd="0" destOrd="4" presId="urn:microsoft.com/office/officeart/2005/8/layout/hList7"/>
    <dgm:cxn modelId="{D5388A82-8C3E-4436-A3A5-807FE7159B50}" type="presOf" srcId="{7D6F6F49-008E-49E4-B178-90652228CB0E}" destId="{34255CBC-1C8F-40C0-9A5B-AC13EA6A69A9}" srcOrd="1" destOrd="1" presId="urn:microsoft.com/office/officeart/2005/8/layout/hList7"/>
    <dgm:cxn modelId="{F54DBE83-C793-4223-A8D4-053439BE7DB6}" type="presOf" srcId="{4CB1C17A-FBF2-49D0-B4CC-00BC808735B3}" destId="{22A618B3-B31E-4B68-9B22-0124DD92543F}" srcOrd="0" destOrd="0" presId="urn:microsoft.com/office/officeart/2005/8/layout/hList7"/>
    <dgm:cxn modelId="{7DE2768A-C40D-4B43-8D39-B2EAB6A70FD6}" type="presOf" srcId="{56A36799-AD1A-48DF-AD82-E66C93E22357}" destId="{CFA469B3-BB02-4DFB-A599-B8447E7249E7}" srcOrd="1" destOrd="2" presId="urn:microsoft.com/office/officeart/2005/8/layout/hList7"/>
    <dgm:cxn modelId="{A28CFE8E-92C7-4DF3-A1AA-9A4523B7177F}" srcId="{C62BECCE-BD41-4D5D-B732-38FFFA007B44}" destId="{CA0EAC23-B41F-46C7-ADB3-C6CFD2AA1C1C}" srcOrd="0" destOrd="0" parTransId="{4E7BDBE6-E5FC-4AA0-AF82-666E9D33008D}" sibTransId="{86C32966-5CE2-4872-A7C2-A70E95E5E2CC}"/>
    <dgm:cxn modelId="{E08C6B91-538A-4B56-93E4-B52722C373C1}" srcId="{1694E182-6A68-49B4-98E2-997F366BB165}" destId="{730114D8-2F54-4D6A-9E6F-6E36E345C00D}" srcOrd="2" destOrd="0" parTransId="{CC3DD505-2007-4664-A5E6-52D9011DA79B}" sibTransId="{BEA25279-BF6D-4E8C-B04B-51014AFFB412}"/>
    <dgm:cxn modelId="{C67D4F94-5C6F-4131-901F-8F4E6FC23BA0}" type="presOf" srcId="{8775E1ED-8CD1-4FF9-87BE-19C41D7B37F8}" destId="{17EF1EE4-F3A6-465E-8A88-6EADC2A48D19}" srcOrd="0" destOrd="1" presId="urn:microsoft.com/office/officeart/2005/8/layout/hList7"/>
    <dgm:cxn modelId="{6F0E799D-BFB9-4244-A6F1-476D4F74B4E7}" type="presOf" srcId="{4EAEE022-DEB8-4816-A454-EDEABD403188}" destId="{34255CBC-1C8F-40C0-9A5B-AC13EA6A69A9}" srcOrd="1" destOrd="4" presId="urn:microsoft.com/office/officeart/2005/8/layout/hList7"/>
    <dgm:cxn modelId="{54ACD4A1-E59D-4245-9F18-7B778B0493C6}" type="presOf" srcId="{730114D8-2F54-4D6A-9E6F-6E36E345C00D}" destId="{79A4FA7B-A8CC-425A-9BC0-D4EDA851026E}" srcOrd="1" destOrd="3" presId="urn:microsoft.com/office/officeart/2005/8/layout/hList7"/>
    <dgm:cxn modelId="{AFC542A8-BC3B-471F-B267-F32BE642517E}" srcId="{C62BECCE-BD41-4D5D-B732-38FFFA007B44}" destId="{56A36799-AD1A-48DF-AD82-E66C93E22357}" srcOrd="1" destOrd="0" parTransId="{9128A962-DC9E-4A06-B32E-8BC0C3BBEDCB}" sibTransId="{4CBD198E-8450-4AAF-8C54-73C9E988EE7D}"/>
    <dgm:cxn modelId="{7C14D6A9-DD15-4AB3-9264-E0E679971C59}" srcId="{F28999F9-C8B0-4899-A008-7ACBDDDD5E5C}" destId="{F8368EFA-9638-4276-967E-5269CC85A715}" srcOrd="5" destOrd="0" parTransId="{A7963F27-6A80-4B33-B480-3A0606DE4D70}" sibTransId="{F7E2E3CF-F8F7-46F5-8C67-3AEFF5F0705B}"/>
    <dgm:cxn modelId="{D5BC47B4-763D-40DB-A86D-4C00A8CBB061}" srcId="{D2DAA8CC-615B-4402-BC75-CA9A29E788A7}" destId="{8FF55067-13D5-45B8-B817-2D8E525E9FE9}" srcOrd="0" destOrd="0" parTransId="{314AE02C-4BDE-430A-827F-72A655203C00}" sibTransId="{C01F03EF-9DEA-4ECF-BBD1-52602E180F20}"/>
    <dgm:cxn modelId="{DF29B2BE-47A8-4811-A56A-613B3C7E8C48}" type="presOf" srcId="{8FF55067-13D5-45B8-B817-2D8E525E9FE9}" destId="{65DBC444-C9CE-439F-8622-60CD2C46002B}" srcOrd="1" destOrd="1" presId="urn:microsoft.com/office/officeart/2005/8/layout/hList7"/>
    <dgm:cxn modelId="{0FF805C4-3D00-40EB-851C-CCDEF2055C06}" type="presOf" srcId="{F67DCF82-A5E1-4860-8826-295A74E35880}" destId="{CFA469B3-BB02-4DFB-A599-B8447E7249E7}" srcOrd="1" destOrd="4" presId="urn:microsoft.com/office/officeart/2005/8/layout/hList7"/>
    <dgm:cxn modelId="{A0608CD3-36E5-48AA-A9E9-86751806073E}" srcId="{1694E182-6A68-49B4-98E2-997F366BB165}" destId="{8775E1ED-8CD1-4FF9-87BE-19C41D7B37F8}" srcOrd="0" destOrd="0" parTransId="{0B68CFD5-C60C-4FB6-A074-AFB9085DC59A}" sibTransId="{B56A0A5F-617D-45A7-9DBE-E6FD3D3A4D96}"/>
    <dgm:cxn modelId="{DE1413DA-6664-4270-970B-4DA8BEBD4AC8}" srcId="{D2DAA8CC-615B-4402-BC75-CA9A29E788A7}" destId="{798B38D0-4C1B-44C7-9A1F-1A5F3AF1CD60}" srcOrd="1" destOrd="0" parTransId="{8CF3DF54-3DCF-470E-BB0B-149BA1CD79F0}" sibTransId="{8485652F-D5A1-4A34-8549-82B2E9FCF6A1}"/>
    <dgm:cxn modelId="{F1A283DC-F47D-4810-8998-D929E6742766}" srcId="{C62BECCE-BD41-4D5D-B732-38FFFA007B44}" destId="{C78C40B9-CE77-43C4-BCE6-D93FA00182A1}" srcOrd="2" destOrd="0" parTransId="{C5EC68D0-0739-4BD0-8344-3AAECFC1C862}" sibTransId="{3CEDA141-090E-4D76-9F6C-86B793D491AD}"/>
    <dgm:cxn modelId="{BC0D5CE1-C4AA-48A0-8288-F3034623D8A2}" type="presOf" srcId="{8FF55067-13D5-45B8-B817-2D8E525E9FE9}" destId="{5E44AACA-AC2E-4BAA-8377-A93A5CCCA019}" srcOrd="0" destOrd="1" presId="urn:microsoft.com/office/officeart/2005/8/layout/hList7"/>
    <dgm:cxn modelId="{FD558BE3-49B1-43D6-9327-FA8097797260}" srcId="{F28999F9-C8B0-4899-A008-7ACBDDDD5E5C}" destId="{7D6F6F49-008E-49E4-B178-90652228CB0E}" srcOrd="0" destOrd="0" parTransId="{122E04D9-DD18-404B-987B-18615EA2F43B}" sibTransId="{0047BA48-E74D-4862-BB06-18423B014454}"/>
    <dgm:cxn modelId="{C53372EB-CD54-4C71-8A60-C46E3883D0E9}" type="presOf" srcId="{0E83F22C-C83B-4307-890E-735A3E1329E8}" destId="{34255CBC-1C8F-40C0-9A5B-AC13EA6A69A9}" srcOrd="1" destOrd="5" presId="urn:microsoft.com/office/officeart/2005/8/layout/hList7"/>
    <dgm:cxn modelId="{258870EF-7780-44DD-8352-391E518599D7}" type="presOf" srcId="{E8257B4E-F5B4-468C-B682-35E561964284}" destId="{34255CBC-1C8F-40C0-9A5B-AC13EA6A69A9}" srcOrd="1" destOrd="2" presId="urn:microsoft.com/office/officeart/2005/8/layout/hList7"/>
    <dgm:cxn modelId="{CF747DF5-D4A1-40EE-B275-686E43669D93}" type="presOf" srcId="{798B38D0-4C1B-44C7-9A1F-1A5F3AF1CD60}" destId="{65DBC444-C9CE-439F-8622-60CD2C46002B}" srcOrd="1" destOrd="2" presId="urn:microsoft.com/office/officeart/2005/8/layout/hList7"/>
    <dgm:cxn modelId="{9BA8F3F8-A6C1-4353-8C09-B619A614ED51}" type="presOf" srcId="{F8368EFA-9638-4276-967E-5269CC85A715}" destId="{34255CBC-1C8F-40C0-9A5B-AC13EA6A69A9}" srcOrd="1" destOrd="6" presId="urn:microsoft.com/office/officeart/2005/8/layout/hList7"/>
    <dgm:cxn modelId="{BAA58BFC-8F9B-476B-9199-735738E4A3D9}" srcId="{F28999F9-C8B0-4899-A008-7ACBDDDD5E5C}" destId="{E8257B4E-F5B4-468C-B682-35E561964284}" srcOrd="1" destOrd="0" parTransId="{8A33C4B1-EF90-49FA-AEDC-3F17F0792680}" sibTransId="{D85D5F1C-6854-444F-83D1-D3D36160E30D}"/>
    <dgm:cxn modelId="{59DEA81E-9DB6-49FB-9354-1F254142417B}" type="presParOf" srcId="{142438C7-E285-436E-845A-2C6BDFD031C4}" destId="{0D52C0CE-C6D5-4DC3-AB1A-5476ABD7A959}" srcOrd="0" destOrd="0" presId="urn:microsoft.com/office/officeart/2005/8/layout/hList7"/>
    <dgm:cxn modelId="{FF7D8963-455C-474A-A88C-F2F7BE7DDD00}" type="presParOf" srcId="{142438C7-E285-436E-845A-2C6BDFD031C4}" destId="{EF5CAF8D-8977-4763-8011-EEB5456D14F3}" srcOrd="1" destOrd="0" presId="urn:microsoft.com/office/officeart/2005/8/layout/hList7"/>
    <dgm:cxn modelId="{CBBE8C40-48BB-474A-8712-F421B36AAAD6}" type="presParOf" srcId="{EF5CAF8D-8977-4763-8011-EEB5456D14F3}" destId="{31267DA6-B895-47BD-B258-3DE57768766C}" srcOrd="0" destOrd="0" presId="urn:microsoft.com/office/officeart/2005/8/layout/hList7"/>
    <dgm:cxn modelId="{ECFC4EEA-5358-45BA-A44F-A27CE4FC36C5}" type="presParOf" srcId="{31267DA6-B895-47BD-B258-3DE57768766C}" destId="{5E44AACA-AC2E-4BAA-8377-A93A5CCCA019}" srcOrd="0" destOrd="0" presId="urn:microsoft.com/office/officeart/2005/8/layout/hList7"/>
    <dgm:cxn modelId="{E4A2F00F-2B2D-459D-BDA5-9BB0D74102A9}" type="presParOf" srcId="{31267DA6-B895-47BD-B258-3DE57768766C}" destId="{65DBC444-C9CE-439F-8622-60CD2C46002B}" srcOrd="1" destOrd="0" presId="urn:microsoft.com/office/officeart/2005/8/layout/hList7"/>
    <dgm:cxn modelId="{37E09CFE-F638-4EAC-A293-69A152F04ACA}" type="presParOf" srcId="{31267DA6-B895-47BD-B258-3DE57768766C}" destId="{F1ADEA93-05AC-4C5D-B91F-D89FC5D53B86}" srcOrd="2" destOrd="0" presId="urn:microsoft.com/office/officeart/2005/8/layout/hList7"/>
    <dgm:cxn modelId="{D6187A80-5B4B-4145-B666-132860B1804C}" type="presParOf" srcId="{31267DA6-B895-47BD-B258-3DE57768766C}" destId="{210B2015-EFC9-4D28-8D2D-79316F4FC420}" srcOrd="3" destOrd="0" presId="urn:microsoft.com/office/officeart/2005/8/layout/hList7"/>
    <dgm:cxn modelId="{04E1C6DE-0291-4033-AEA5-2A7FEE0935F9}" type="presParOf" srcId="{EF5CAF8D-8977-4763-8011-EEB5456D14F3}" destId="{8A04FB94-57A3-4712-94BB-8ECE01634CC2}" srcOrd="1" destOrd="0" presId="urn:microsoft.com/office/officeart/2005/8/layout/hList7"/>
    <dgm:cxn modelId="{74230D4C-5C8F-4A0B-B98B-AC5A7383BB18}" type="presParOf" srcId="{EF5CAF8D-8977-4763-8011-EEB5456D14F3}" destId="{CCC57144-E08B-4894-9E90-E1F8D63F778D}" srcOrd="2" destOrd="0" presId="urn:microsoft.com/office/officeart/2005/8/layout/hList7"/>
    <dgm:cxn modelId="{B737C18D-2D0E-4A9F-BBF8-C88B47318260}" type="presParOf" srcId="{CCC57144-E08B-4894-9E90-E1F8D63F778D}" destId="{A849BA20-654D-410E-A5E8-C4AE257EC7B8}" srcOrd="0" destOrd="0" presId="urn:microsoft.com/office/officeart/2005/8/layout/hList7"/>
    <dgm:cxn modelId="{3024B4C5-625F-4544-ABBF-02F6F293DAFC}" type="presParOf" srcId="{CCC57144-E08B-4894-9E90-E1F8D63F778D}" destId="{CFA469B3-BB02-4DFB-A599-B8447E7249E7}" srcOrd="1" destOrd="0" presId="urn:microsoft.com/office/officeart/2005/8/layout/hList7"/>
    <dgm:cxn modelId="{FED145BD-73D5-41C3-8E32-5F698DC4549E}" type="presParOf" srcId="{CCC57144-E08B-4894-9E90-E1F8D63F778D}" destId="{A7C21E31-D993-497D-881E-D075376DE467}" srcOrd="2" destOrd="0" presId="urn:microsoft.com/office/officeart/2005/8/layout/hList7"/>
    <dgm:cxn modelId="{12104F43-4260-4ACC-9343-B419D53BDD37}" type="presParOf" srcId="{CCC57144-E08B-4894-9E90-E1F8D63F778D}" destId="{484A2EE6-69AE-4FE3-B0DC-BEDE4DAD513A}" srcOrd="3" destOrd="0" presId="urn:microsoft.com/office/officeart/2005/8/layout/hList7"/>
    <dgm:cxn modelId="{9F8A04F6-7EC8-4D4A-A9C2-94282C3FA1FF}" type="presParOf" srcId="{EF5CAF8D-8977-4763-8011-EEB5456D14F3}" destId="{078B2F28-2F4D-408A-A295-3D61648E042B}" srcOrd="3" destOrd="0" presId="urn:microsoft.com/office/officeart/2005/8/layout/hList7"/>
    <dgm:cxn modelId="{8E160C75-6E3C-409A-B5D4-974561CF8340}" type="presParOf" srcId="{EF5CAF8D-8977-4763-8011-EEB5456D14F3}" destId="{8E326920-8191-4AD8-B22E-3D6A4FB92F06}" srcOrd="4" destOrd="0" presId="urn:microsoft.com/office/officeart/2005/8/layout/hList7"/>
    <dgm:cxn modelId="{08F78C01-B2B3-4A44-A920-029FB4DCB263}" type="presParOf" srcId="{8E326920-8191-4AD8-B22E-3D6A4FB92F06}" destId="{0DB2A0DA-8D0F-4A00-8F0F-C017417A173A}" srcOrd="0" destOrd="0" presId="urn:microsoft.com/office/officeart/2005/8/layout/hList7"/>
    <dgm:cxn modelId="{45409BB8-7026-473A-B5B0-ED2CC51175C0}" type="presParOf" srcId="{8E326920-8191-4AD8-B22E-3D6A4FB92F06}" destId="{34255CBC-1C8F-40C0-9A5B-AC13EA6A69A9}" srcOrd="1" destOrd="0" presId="urn:microsoft.com/office/officeart/2005/8/layout/hList7"/>
    <dgm:cxn modelId="{22695B14-C735-4B29-8087-32F3A5A094A0}" type="presParOf" srcId="{8E326920-8191-4AD8-B22E-3D6A4FB92F06}" destId="{D5607971-2A47-4587-9F9F-27FDE28C6130}" srcOrd="2" destOrd="0" presId="urn:microsoft.com/office/officeart/2005/8/layout/hList7"/>
    <dgm:cxn modelId="{D40A3D9E-2BBA-42F4-8518-A4548C8890A8}" type="presParOf" srcId="{8E326920-8191-4AD8-B22E-3D6A4FB92F06}" destId="{709000ED-06C2-4A7A-A780-186CDC55D99C}" srcOrd="3" destOrd="0" presId="urn:microsoft.com/office/officeart/2005/8/layout/hList7"/>
    <dgm:cxn modelId="{E2EDC6DB-4B11-40CD-B206-6B67431FEE14}" type="presParOf" srcId="{EF5CAF8D-8977-4763-8011-EEB5456D14F3}" destId="{22A618B3-B31E-4B68-9B22-0124DD92543F}" srcOrd="5" destOrd="0" presId="urn:microsoft.com/office/officeart/2005/8/layout/hList7"/>
    <dgm:cxn modelId="{0B51CF61-F5D4-4ECC-AB75-30A692E19573}" type="presParOf" srcId="{EF5CAF8D-8977-4763-8011-EEB5456D14F3}" destId="{5E84A068-FD69-45D9-B26A-E28014EE699A}" srcOrd="6" destOrd="0" presId="urn:microsoft.com/office/officeart/2005/8/layout/hList7"/>
    <dgm:cxn modelId="{B37A8FF4-E00D-46EB-9077-E3F822871B13}" type="presParOf" srcId="{5E84A068-FD69-45D9-B26A-E28014EE699A}" destId="{17EF1EE4-F3A6-465E-8A88-6EADC2A48D19}" srcOrd="0" destOrd="0" presId="urn:microsoft.com/office/officeart/2005/8/layout/hList7"/>
    <dgm:cxn modelId="{2AD14A51-9EAF-45C7-A229-A4BA90550AA8}" type="presParOf" srcId="{5E84A068-FD69-45D9-B26A-E28014EE699A}" destId="{79A4FA7B-A8CC-425A-9BC0-D4EDA851026E}" srcOrd="1" destOrd="0" presId="urn:microsoft.com/office/officeart/2005/8/layout/hList7"/>
    <dgm:cxn modelId="{F9B9CE37-16B2-47FF-814A-CA23068E63C5}" type="presParOf" srcId="{5E84A068-FD69-45D9-B26A-E28014EE699A}" destId="{E80DD4D6-2635-4BF5-A252-A616E60EC1D1}" srcOrd="2" destOrd="0" presId="urn:microsoft.com/office/officeart/2005/8/layout/hList7"/>
    <dgm:cxn modelId="{CA67985C-044D-477B-B842-EA47B13AC8D8}" type="presParOf" srcId="{5E84A068-FD69-45D9-B26A-E28014EE699A}" destId="{06BAC0EF-3DE7-4618-A47F-95C0AE8F7A6D}"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BE5B30"/>
        </a:solidFill>
      </dgm:spPr>
      <dgm:t>
        <a:bodyPr/>
        <a:lstStyle/>
        <a:p>
          <a:r>
            <a:rPr lang="en-US" dirty="0">
              <a:solidFill>
                <a:schemeClr val="bg1"/>
              </a:solidFill>
            </a:rPr>
            <a:t>Methods</a:t>
          </a:r>
          <a:endParaRPr lang="sv-SE" dirty="0">
            <a:solidFill>
              <a:schemeClr val="bg1"/>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E7E6E6"/>
        </a:solidFill>
      </dgm:spPr>
      <dgm:t>
        <a:bodyPr/>
        <a:lstStyle/>
        <a:p>
          <a:r>
            <a:rPr lang="en-US" dirty="0">
              <a:solidFill>
                <a:schemeClr val="bg1">
                  <a:lumMod val="65000"/>
                </a:schemeClr>
              </a:solidFill>
            </a:rPr>
            <a:t>Methods</a:t>
          </a:r>
          <a:endParaRPr lang="sv-SE" dirty="0">
            <a:solidFill>
              <a:schemeClr val="bg1">
                <a:lumMod val="6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rgbClr val="BE5B30"/>
        </a:solidFill>
      </dgm:spPr>
      <dgm:t>
        <a:bodyPr/>
        <a:lstStyle/>
        <a:p>
          <a:r>
            <a:rPr lang="en-US" dirty="0">
              <a:solidFill>
                <a:schemeClr val="bg1"/>
              </a:solidFill>
            </a:rPr>
            <a:t>Benchmarks</a:t>
          </a:r>
          <a:endParaRPr lang="sv-SE" dirty="0">
            <a:solidFill>
              <a:schemeClr val="bg1"/>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E7E6E6"/>
        </a:solidFill>
      </dgm:spPr>
      <dgm:t>
        <a:bodyPr/>
        <a:lstStyle/>
        <a:p>
          <a:r>
            <a:rPr lang="en-US" dirty="0">
              <a:solidFill>
                <a:schemeClr val="bg1">
                  <a:lumMod val="65000"/>
                </a:schemeClr>
              </a:solidFill>
            </a:rPr>
            <a:t>Methods</a:t>
          </a:r>
          <a:endParaRPr lang="sv-SE" dirty="0">
            <a:solidFill>
              <a:schemeClr val="bg1">
                <a:lumMod val="6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rgbClr val="BE5B30"/>
        </a:solidFill>
      </dgm:spPr>
      <dgm:t>
        <a:bodyPr/>
        <a:lstStyle/>
        <a:p>
          <a:r>
            <a:rPr lang="en-US" dirty="0">
              <a:solidFill>
                <a:schemeClr val="bg1"/>
              </a:solidFill>
            </a:rPr>
            <a:t>Benchmarks</a:t>
          </a:r>
          <a:endParaRPr lang="sv-SE" dirty="0">
            <a:solidFill>
              <a:schemeClr val="bg1"/>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BF9A0013-A56B-4022-870F-2F6E0DD0A031}" type="doc">
      <dgm:prSet loTypeId="urn:microsoft.com/office/officeart/2005/8/layout/default" loCatId="list" qsTypeId="urn:microsoft.com/office/officeart/2005/8/quickstyle/3d2" qsCatId="3D" csTypeId="urn:microsoft.com/office/officeart/2005/8/colors/colorful5" csCatId="colorful" phldr="1"/>
      <dgm:spPr/>
      <dgm:t>
        <a:bodyPr/>
        <a:lstStyle/>
        <a:p>
          <a:endParaRPr lang="sv-SE"/>
        </a:p>
      </dgm:t>
    </dgm:pt>
    <dgm:pt modelId="{5B58E46B-CCCD-42AF-862A-7856ECD36C61}">
      <dgm:prSet phldrT="[Text]" custT="1"/>
      <dgm:spPr/>
      <dgm:t>
        <a:bodyPr/>
        <a:lstStyle/>
        <a:p>
          <a:r>
            <a:rPr lang="en-US" sz="2800" dirty="0"/>
            <a:t>MOSES</a:t>
          </a:r>
          <a:endParaRPr lang="sv-SE" sz="2800" dirty="0"/>
        </a:p>
      </dgm:t>
    </dgm:pt>
    <dgm:pt modelId="{B2964D61-72B5-4E85-B9D8-7CB1C8A4FB46}" type="parTrans" cxnId="{2F1209DF-B1A9-4548-A954-F8460FCCA389}">
      <dgm:prSet/>
      <dgm:spPr/>
      <dgm:t>
        <a:bodyPr/>
        <a:lstStyle/>
        <a:p>
          <a:endParaRPr lang="sv-SE"/>
        </a:p>
      </dgm:t>
    </dgm:pt>
    <dgm:pt modelId="{E5ECA6B5-4242-4F6B-86CF-C103752C0F5B}" type="sibTrans" cxnId="{2F1209DF-B1A9-4548-A954-F8460FCCA389}">
      <dgm:prSet/>
      <dgm:spPr/>
      <dgm:t>
        <a:bodyPr/>
        <a:lstStyle/>
        <a:p>
          <a:endParaRPr lang="sv-SE"/>
        </a:p>
      </dgm:t>
    </dgm:pt>
    <dgm:pt modelId="{9829A4EF-0138-430B-9F39-9FC2E9545E03}">
      <dgm:prSet phldrT="[Text]" custT="1"/>
      <dgm:spPr/>
      <dgm:t>
        <a:bodyPr/>
        <a:lstStyle/>
        <a:p>
          <a:r>
            <a:rPr lang="en-US" sz="2800" dirty="0" err="1"/>
            <a:t>GuacaMol</a:t>
          </a:r>
          <a:endParaRPr lang="sv-SE" sz="2800" dirty="0"/>
        </a:p>
      </dgm:t>
    </dgm:pt>
    <dgm:pt modelId="{258DC2F4-97A9-4AC1-8437-A5887685DB75}" type="parTrans" cxnId="{056FCCE5-C182-495D-9898-59306197E192}">
      <dgm:prSet/>
      <dgm:spPr/>
      <dgm:t>
        <a:bodyPr/>
        <a:lstStyle/>
        <a:p>
          <a:endParaRPr lang="sv-SE"/>
        </a:p>
      </dgm:t>
    </dgm:pt>
    <dgm:pt modelId="{888C7B67-ED97-438D-A6D7-E56186517023}" type="sibTrans" cxnId="{056FCCE5-C182-495D-9898-59306197E192}">
      <dgm:prSet/>
      <dgm:spPr/>
      <dgm:t>
        <a:bodyPr/>
        <a:lstStyle/>
        <a:p>
          <a:endParaRPr lang="sv-SE"/>
        </a:p>
      </dgm:t>
    </dgm:pt>
    <dgm:pt modelId="{E0F758A2-6DC2-4E06-95FD-EB297C04ED9B}">
      <dgm:prSet phldrT="[Text]" custT="1"/>
      <dgm:spPr/>
      <dgm:t>
        <a:bodyPr/>
        <a:lstStyle/>
        <a:p>
          <a:r>
            <a:rPr lang="en-US" sz="2800" dirty="0"/>
            <a:t>chemical space coverage</a:t>
          </a:r>
          <a:endParaRPr lang="sv-SE" sz="2800" dirty="0"/>
        </a:p>
      </dgm:t>
    </dgm:pt>
    <dgm:pt modelId="{4803FCDF-B497-41CC-B13E-10460C9ECE6C}" type="parTrans" cxnId="{CE66E3AB-EBD2-4DA2-8B6E-941086C04CEA}">
      <dgm:prSet/>
      <dgm:spPr/>
      <dgm:t>
        <a:bodyPr/>
        <a:lstStyle/>
        <a:p>
          <a:endParaRPr lang="sv-SE"/>
        </a:p>
      </dgm:t>
    </dgm:pt>
    <dgm:pt modelId="{578B41E6-62A7-4447-B9B3-97D589B8DBB4}" type="sibTrans" cxnId="{CE66E3AB-EBD2-4DA2-8B6E-941086C04CEA}">
      <dgm:prSet/>
      <dgm:spPr/>
      <dgm:t>
        <a:bodyPr/>
        <a:lstStyle/>
        <a:p>
          <a:endParaRPr lang="sv-SE"/>
        </a:p>
      </dgm:t>
    </dgm:pt>
    <dgm:pt modelId="{9A3009A2-338F-4138-B70A-58AA9ADEF08F}" type="pres">
      <dgm:prSet presAssocID="{BF9A0013-A56B-4022-870F-2F6E0DD0A031}" presName="diagram" presStyleCnt="0">
        <dgm:presLayoutVars>
          <dgm:dir/>
          <dgm:resizeHandles val="exact"/>
        </dgm:presLayoutVars>
      </dgm:prSet>
      <dgm:spPr/>
    </dgm:pt>
    <dgm:pt modelId="{1BCF70F6-8B47-43CC-995B-2503AA4055F8}" type="pres">
      <dgm:prSet presAssocID="{5B58E46B-CCCD-42AF-862A-7856ECD36C61}" presName="node" presStyleLbl="node1" presStyleIdx="0" presStyleCnt="3">
        <dgm:presLayoutVars>
          <dgm:bulletEnabled val="1"/>
        </dgm:presLayoutVars>
      </dgm:prSet>
      <dgm:spPr/>
    </dgm:pt>
    <dgm:pt modelId="{5D675A8C-D248-40D4-9D12-C9BF748524FA}" type="pres">
      <dgm:prSet presAssocID="{E5ECA6B5-4242-4F6B-86CF-C103752C0F5B}" presName="sibTrans" presStyleCnt="0"/>
      <dgm:spPr/>
    </dgm:pt>
    <dgm:pt modelId="{1A7611A5-1C64-4179-887E-4F73B9BD67BB}" type="pres">
      <dgm:prSet presAssocID="{9829A4EF-0138-430B-9F39-9FC2E9545E03}" presName="node" presStyleLbl="node1" presStyleIdx="1" presStyleCnt="3">
        <dgm:presLayoutVars>
          <dgm:bulletEnabled val="1"/>
        </dgm:presLayoutVars>
      </dgm:prSet>
      <dgm:spPr/>
    </dgm:pt>
    <dgm:pt modelId="{3B37333A-1444-4112-8C9D-54ABA9C6CD1D}" type="pres">
      <dgm:prSet presAssocID="{888C7B67-ED97-438D-A6D7-E56186517023}" presName="sibTrans" presStyleCnt="0"/>
      <dgm:spPr/>
    </dgm:pt>
    <dgm:pt modelId="{A09B547F-8749-4C54-9CEE-F40C8F26FB8A}" type="pres">
      <dgm:prSet presAssocID="{E0F758A2-6DC2-4E06-95FD-EB297C04ED9B}" presName="node" presStyleLbl="node1" presStyleIdx="2" presStyleCnt="3">
        <dgm:presLayoutVars>
          <dgm:bulletEnabled val="1"/>
        </dgm:presLayoutVars>
      </dgm:prSet>
      <dgm:spPr/>
    </dgm:pt>
  </dgm:ptLst>
  <dgm:cxnLst>
    <dgm:cxn modelId="{EA82D77E-22EB-44C8-BB9B-FDE5637E8266}" type="presOf" srcId="{5B58E46B-CCCD-42AF-862A-7856ECD36C61}" destId="{1BCF70F6-8B47-43CC-995B-2503AA4055F8}" srcOrd="0" destOrd="0" presId="urn:microsoft.com/office/officeart/2005/8/layout/default"/>
    <dgm:cxn modelId="{A351218E-797C-4BF9-B820-CAAAB6B12A90}" type="presOf" srcId="{E0F758A2-6DC2-4E06-95FD-EB297C04ED9B}" destId="{A09B547F-8749-4C54-9CEE-F40C8F26FB8A}" srcOrd="0" destOrd="0" presId="urn:microsoft.com/office/officeart/2005/8/layout/default"/>
    <dgm:cxn modelId="{E47EE79D-56C9-43DE-95D5-4A6F72D58FEF}" type="presOf" srcId="{BF9A0013-A56B-4022-870F-2F6E0DD0A031}" destId="{9A3009A2-338F-4138-B70A-58AA9ADEF08F}" srcOrd="0" destOrd="0" presId="urn:microsoft.com/office/officeart/2005/8/layout/default"/>
    <dgm:cxn modelId="{89AC02A7-BECB-4CAF-B4DD-17870E0CBC9D}" type="presOf" srcId="{9829A4EF-0138-430B-9F39-9FC2E9545E03}" destId="{1A7611A5-1C64-4179-887E-4F73B9BD67BB}" srcOrd="0" destOrd="0" presId="urn:microsoft.com/office/officeart/2005/8/layout/default"/>
    <dgm:cxn modelId="{CE66E3AB-EBD2-4DA2-8B6E-941086C04CEA}" srcId="{BF9A0013-A56B-4022-870F-2F6E0DD0A031}" destId="{E0F758A2-6DC2-4E06-95FD-EB297C04ED9B}" srcOrd="2" destOrd="0" parTransId="{4803FCDF-B497-41CC-B13E-10460C9ECE6C}" sibTransId="{578B41E6-62A7-4447-B9B3-97D589B8DBB4}"/>
    <dgm:cxn modelId="{2F1209DF-B1A9-4548-A954-F8460FCCA389}" srcId="{BF9A0013-A56B-4022-870F-2F6E0DD0A031}" destId="{5B58E46B-CCCD-42AF-862A-7856ECD36C61}" srcOrd="0" destOrd="0" parTransId="{B2964D61-72B5-4E85-B9D8-7CB1C8A4FB46}" sibTransId="{E5ECA6B5-4242-4F6B-86CF-C103752C0F5B}"/>
    <dgm:cxn modelId="{056FCCE5-C182-495D-9898-59306197E192}" srcId="{BF9A0013-A56B-4022-870F-2F6E0DD0A031}" destId="{9829A4EF-0138-430B-9F39-9FC2E9545E03}" srcOrd="1" destOrd="0" parTransId="{258DC2F4-97A9-4AC1-8437-A5887685DB75}" sibTransId="{888C7B67-ED97-438D-A6D7-E56186517023}"/>
    <dgm:cxn modelId="{3990AB9F-669C-41D8-9735-171419DE3C6E}" type="presParOf" srcId="{9A3009A2-338F-4138-B70A-58AA9ADEF08F}" destId="{1BCF70F6-8B47-43CC-995B-2503AA4055F8}" srcOrd="0" destOrd="0" presId="urn:microsoft.com/office/officeart/2005/8/layout/default"/>
    <dgm:cxn modelId="{49827A88-1839-4539-95F1-EE0BB31224C3}" type="presParOf" srcId="{9A3009A2-338F-4138-B70A-58AA9ADEF08F}" destId="{5D675A8C-D248-40D4-9D12-C9BF748524FA}" srcOrd="1" destOrd="0" presId="urn:microsoft.com/office/officeart/2005/8/layout/default"/>
    <dgm:cxn modelId="{CFF43303-8F03-42DC-9F24-E9DFEE52122C}" type="presParOf" srcId="{9A3009A2-338F-4138-B70A-58AA9ADEF08F}" destId="{1A7611A5-1C64-4179-887E-4F73B9BD67BB}" srcOrd="2" destOrd="0" presId="urn:microsoft.com/office/officeart/2005/8/layout/default"/>
    <dgm:cxn modelId="{F0EE06EC-C8C8-4FD4-BAAD-5A21894E9002}" type="presParOf" srcId="{9A3009A2-338F-4138-B70A-58AA9ADEF08F}" destId="{3B37333A-1444-4112-8C9D-54ABA9C6CD1D}" srcOrd="3" destOrd="0" presId="urn:microsoft.com/office/officeart/2005/8/layout/default"/>
    <dgm:cxn modelId="{AC97E4DD-1514-4170-9B86-F30A1C8341D5}" type="presParOf" srcId="{9A3009A2-338F-4138-B70A-58AA9ADEF08F}" destId="{A09B547F-8749-4C54-9CEE-F40C8F26FB8A}"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E7E6E6"/>
        </a:solidFill>
      </dgm:spPr>
      <dgm:t>
        <a:bodyPr/>
        <a:lstStyle/>
        <a:p>
          <a:r>
            <a:rPr lang="en-US" dirty="0">
              <a:solidFill>
                <a:schemeClr val="bg1">
                  <a:lumMod val="65000"/>
                </a:schemeClr>
              </a:solidFill>
            </a:rPr>
            <a:t>Methods</a:t>
          </a:r>
          <a:endParaRPr lang="sv-SE" dirty="0">
            <a:solidFill>
              <a:schemeClr val="bg1">
                <a:lumMod val="6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rgbClr val="BE5B30"/>
        </a:solidFill>
      </dgm:spPr>
      <dgm:t>
        <a:bodyPr/>
        <a:lstStyle/>
        <a:p>
          <a:r>
            <a:rPr lang="en-US" dirty="0">
              <a:solidFill>
                <a:schemeClr val="bg1"/>
              </a:solidFill>
            </a:rPr>
            <a:t>Benchmarks</a:t>
          </a:r>
          <a:endParaRPr lang="sv-SE" dirty="0">
            <a:solidFill>
              <a:schemeClr val="bg1"/>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E7E6E6"/>
        </a:solidFill>
      </dgm:spPr>
      <dgm:t>
        <a:bodyPr/>
        <a:lstStyle/>
        <a:p>
          <a:r>
            <a:rPr lang="en-US" dirty="0">
              <a:solidFill>
                <a:schemeClr val="bg1">
                  <a:lumMod val="65000"/>
                </a:schemeClr>
              </a:solidFill>
            </a:rPr>
            <a:t>Methods</a:t>
          </a:r>
          <a:endParaRPr lang="sv-SE" dirty="0">
            <a:solidFill>
              <a:schemeClr val="bg1">
                <a:lumMod val="6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rgbClr val="BE5B30"/>
        </a:solidFill>
      </dgm:spPr>
      <dgm:t>
        <a:bodyPr/>
        <a:lstStyle/>
        <a:p>
          <a:r>
            <a:rPr lang="en-US" dirty="0">
              <a:solidFill>
                <a:schemeClr val="bg1"/>
              </a:solidFill>
            </a:rPr>
            <a:t>Benchmarks</a:t>
          </a:r>
          <a:endParaRPr lang="sv-SE" dirty="0">
            <a:solidFill>
              <a:schemeClr val="bg1"/>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E7E6E6"/>
        </a:solidFill>
      </dgm:spPr>
      <dgm:t>
        <a:bodyPr/>
        <a:lstStyle/>
        <a:p>
          <a:r>
            <a:rPr lang="en-US" dirty="0">
              <a:solidFill>
                <a:schemeClr val="bg1">
                  <a:lumMod val="65000"/>
                </a:schemeClr>
              </a:solidFill>
            </a:rPr>
            <a:t>Methods</a:t>
          </a:r>
          <a:endParaRPr lang="sv-SE" dirty="0">
            <a:solidFill>
              <a:schemeClr val="bg1">
                <a:lumMod val="6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rgbClr val="BE5B30"/>
        </a:solidFill>
      </dgm:spPr>
      <dgm:t>
        <a:bodyPr/>
        <a:lstStyle/>
        <a:p>
          <a:r>
            <a:rPr lang="en-US" dirty="0">
              <a:solidFill>
                <a:schemeClr val="bg1"/>
              </a:solidFill>
            </a:rPr>
            <a:t>Benchmarks</a:t>
          </a:r>
          <a:endParaRPr lang="sv-SE" dirty="0">
            <a:solidFill>
              <a:schemeClr val="bg1"/>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E7E6E6"/>
        </a:solidFill>
      </dgm:spPr>
      <dgm:t>
        <a:bodyPr/>
        <a:lstStyle/>
        <a:p>
          <a:r>
            <a:rPr lang="en-US" dirty="0">
              <a:solidFill>
                <a:schemeClr val="bg1">
                  <a:lumMod val="65000"/>
                </a:schemeClr>
              </a:solidFill>
            </a:rPr>
            <a:t>Methods</a:t>
          </a:r>
          <a:endParaRPr lang="sv-SE" dirty="0">
            <a:solidFill>
              <a:schemeClr val="bg1">
                <a:lumMod val="6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rgbClr val="BE5B30"/>
        </a:solidFill>
      </dgm:spPr>
      <dgm:t>
        <a:bodyPr/>
        <a:lstStyle/>
        <a:p>
          <a:r>
            <a:rPr lang="en-US" dirty="0">
              <a:solidFill>
                <a:schemeClr val="bg1"/>
              </a:solidFill>
            </a:rPr>
            <a:t>Benchmarks</a:t>
          </a:r>
          <a:endParaRPr lang="sv-SE" dirty="0">
            <a:solidFill>
              <a:schemeClr val="bg1"/>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E7E6E6"/>
        </a:solidFill>
      </dgm:spPr>
      <dgm:t>
        <a:bodyPr/>
        <a:lstStyle/>
        <a:p>
          <a:r>
            <a:rPr lang="en-US" dirty="0">
              <a:solidFill>
                <a:schemeClr val="bg1">
                  <a:lumMod val="65000"/>
                </a:schemeClr>
              </a:solidFill>
            </a:rPr>
            <a:t>Methods</a:t>
          </a:r>
          <a:endParaRPr lang="sv-SE" dirty="0">
            <a:solidFill>
              <a:schemeClr val="bg1">
                <a:lumMod val="6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rgbClr val="BE5B30"/>
        </a:solidFill>
      </dgm:spPr>
      <dgm:t>
        <a:bodyPr/>
        <a:lstStyle/>
        <a:p>
          <a:r>
            <a:rPr lang="en-US" dirty="0">
              <a:solidFill>
                <a:schemeClr val="bg1"/>
              </a:solidFill>
            </a:rPr>
            <a:t>Outlook</a:t>
          </a:r>
          <a:endParaRPr lang="sv-SE" dirty="0">
            <a:solidFill>
              <a:schemeClr val="bg1"/>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9B8CA8-6FDF-40ED-AFA5-D801B2B39FCF}" type="doc">
      <dgm:prSet loTypeId="urn:microsoft.com/office/officeart/2005/8/layout/lProcess2" loCatId="list" qsTypeId="urn:microsoft.com/office/officeart/2005/8/quickstyle/3d1" qsCatId="3D" csTypeId="urn:microsoft.com/office/officeart/2005/8/colors/accent5_1" csCatId="accent5" phldr="1"/>
      <dgm:spPr/>
      <dgm:t>
        <a:bodyPr/>
        <a:lstStyle/>
        <a:p>
          <a:endParaRPr lang="sv-SE"/>
        </a:p>
      </dgm:t>
    </dgm:pt>
    <dgm:pt modelId="{3F2B43BB-2178-429A-89AB-87A85BAED570}">
      <dgm:prSet phldrT="[Text]"/>
      <dgm:spPr/>
      <dgm:t>
        <a:bodyPr/>
        <a:lstStyle/>
        <a:p>
          <a:r>
            <a:rPr lang="en-US" dirty="0"/>
            <a:t>Deep generative models</a:t>
          </a:r>
          <a:endParaRPr lang="sv-SE" dirty="0"/>
        </a:p>
      </dgm:t>
    </dgm:pt>
    <dgm:pt modelId="{71634122-2DBC-4ACE-825D-5A3757A03BAE}" type="parTrans" cxnId="{23B7A14E-7D4D-47A6-B677-4B82BFDA2F13}">
      <dgm:prSet/>
      <dgm:spPr/>
      <dgm:t>
        <a:bodyPr/>
        <a:lstStyle/>
        <a:p>
          <a:endParaRPr lang="sv-SE"/>
        </a:p>
      </dgm:t>
    </dgm:pt>
    <dgm:pt modelId="{A6AA9E29-6ECD-4BBC-8BDE-32AD70DDE463}" type="sibTrans" cxnId="{23B7A14E-7D4D-47A6-B677-4B82BFDA2F13}">
      <dgm:prSet/>
      <dgm:spPr/>
      <dgm:t>
        <a:bodyPr/>
        <a:lstStyle/>
        <a:p>
          <a:endParaRPr lang="sv-SE"/>
        </a:p>
      </dgm:t>
    </dgm:pt>
    <dgm:pt modelId="{F345A27C-F26A-41DA-B35B-3493DC61CBA8}">
      <dgm:prSet phldrT="[Text]" custT="1"/>
      <dgm:spPr/>
      <dgm:t>
        <a:bodyPr/>
        <a:lstStyle/>
        <a:p>
          <a:r>
            <a:rPr lang="en-US" sz="1200" b="0" dirty="0"/>
            <a:t>Small molecule design</a:t>
          </a:r>
          <a:endParaRPr lang="sv-SE" sz="1200" b="0" dirty="0"/>
        </a:p>
      </dgm:t>
    </dgm:pt>
    <dgm:pt modelId="{EE54D731-B399-469D-88BC-78FDD91AF99F}" type="parTrans" cxnId="{42C78786-0602-4CA0-A69A-FEB76A2CB0FB}">
      <dgm:prSet/>
      <dgm:spPr/>
      <dgm:t>
        <a:bodyPr/>
        <a:lstStyle/>
        <a:p>
          <a:endParaRPr lang="sv-SE"/>
        </a:p>
      </dgm:t>
    </dgm:pt>
    <dgm:pt modelId="{DB6E9B77-6778-41D0-973F-12E761384B79}" type="sibTrans" cxnId="{42C78786-0602-4CA0-A69A-FEB76A2CB0FB}">
      <dgm:prSet/>
      <dgm:spPr/>
      <dgm:t>
        <a:bodyPr/>
        <a:lstStyle/>
        <a:p>
          <a:endParaRPr lang="sv-SE"/>
        </a:p>
      </dgm:t>
    </dgm:pt>
    <dgm:pt modelId="{FA1E2583-6460-4043-8C30-2B4C071987AA}">
      <dgm:prSet phldrT="[Text]"/>
      <dgm:spPr/>
      <dgm:t>
        <a:bodyPr/>
        <a:lstStyle/>
        <a:p>
          <a:r>
            <a:rPr lang="en-US" dirty="0"/>
            <a:t>Molecular optimization</a:t>
          </a:r>
          <a:endParaRPr lang="sv-SE" dirty="0"/>
        </a:p>
      </dgm:t>
    </dgm:pt>
    <dgm:pt modelId="{811A4C08-4B62-4F84-9ADC-50F579CD2357}" type="parTrans" cxnId="{9BB09E78-28E6-4DFC-8C44-78A8C0230359}">
      <dgm:prSet/>
      <dgm:spPr/>
      <dgm:t>
        <a:bodyPr/>
        <a:lstStyle/>
        <a:p>
          <a:endParaRPr lang="sv-SE"/>
        </a:p>
      </dgm:t>
    </dgm:pt>
    <dgm:pt modelId="{BF27AEBF-6FF1-4451-8A03-17CE69D5CFB7}" type="sibTrans" cxnId="{9BB09E78-28E6-4DFC-8C44-78A8C0230359}">
      <dgm:prSet/>
      <dgm:spPr/>
      <dgm:t>
        <a:bodyPr/>
        <a:lstStyle/>
        <a:p>
          <a:endParaRPr lang="sv-SE"/>
        </a:p>
      </dgm:t>
    </dgm:pt>
    <dgm:pt modelId="{A86DDA54-7FCB-4036-B2CB-E7A317EC5865}">
      <dgm:prSet phldrT="[Text]" custT="1"/>
      <dgm:spPr/>
      <dgm:t>
        <a:bodyPr/>
        <a:lstStyle/>
        <a:p>
          <a:r>
            <a:rPr lang="en-US" sz="1200" b="0" dirty="0"/>
            <a:t>Low-data learning</a:t>
          </a:r>
          <a:endParaRPr lang="sv-SE" sz="1200" b="0" dirty="0"/>
        </a:p>
      </dgm:t>
    </dgm:pt>
    <dgm:pt modelId="{56FB71D3-29C5-4DD1-9180-DE3FAE08E387}" type="parTrans" cxnId="{94CAD33B-8AF3-4DBB-BFE7-67B4E5BD199D}">
      <dgm:prSet/>
      <dgm:spPr/>
      <dgm:t>
        <a:bodyPr/>
        <a:lstStyle/>
        <a:p>
          <a:endParaRPr lang="sv-SE"/>
        </a:p>
      </dgm:t>
    </dgm:pt>
    <dgm:pt modelId="{010F6748-B275-4148-A75D-79BD345623EA}" type="sibTrans" cxnId="{94CAD33B-8AF3-4DBB-BFE7-67B4E5BD199D}">
      <dgm:prSet/>
      <dgm:spPr/>
      <dgm:t>
        <a:bodyPr/>
        <a:lstStyle/>
        <a:p>
          <a:endParaRPr lang="sv-SE"/>
        </a:p>
      </dgm:t>
    </dgm:pt>
    <dgm:pt modelId="{94AB8E02-641D-41CB-9C8A-31AEDDA9D0D0}">
      <dgm:prSet phldrT="[Text]"/>
      <dgm:spPr/>
      <dgm:t>
        <a:bodyPr/>
        <a:lstStyle/>
        <a:p>
          <a:r>
            <a:rPr lang="en-US" dirty="0"/>
            <a:t>Computational biochemistry</a:t>
          </a:r>
          <a:endParaRPr lang="sv-SE" dirty="0"/>
        </a:p>
      </dgm:t>
    </dgm:pt>
    <dgm:pt modelId="{92D3F3B7-6ACF-499D-B68C-FBA0BF1B1860}" type="parTrans" cxnId="{8A33666D-E9D2-4F66-A531-914A8B81B63E}">
      <dgm:prSet/>
      <dgm:spPr/>
      <dgm:t>
        <a:bodyPr/>
        <a:lstStyle/>
        <a:p>
          <a:endParaRPr lang="sv-SE"/>
        </a:p>
      </dgm:t>
    </dgm:pt>
    <dgm:pt modelId="{D61EFAE8-590C-47EC-9FF0-520B211C492F}" type="sibTrans" cxnId="{8A33666D-E9D2-4F66-A531-914A8B81B63E}">
      <dgm:prSet/>
      <dgm:spPr/>
      <dgm:t>
        <a:bodyPr/>
        <a:lstStyle/>
        <a:p>
          <a:endParaRPr lang="sv-SE"/>
        </a:p>
      </dgm:t>
    </dgm:pt>
    <dgm:pt modelId="{A2A44B05-5CAD-4614-8FC8-7E97C150AA12}">
      <dgm:prSet phldrT="[Text]" custT="1"/>
      <dgm:spPr/>
      <dgm:t>
        <a:bodyPr/>
        <a:lstStyle/>
        <a:p>
          <a:r>
            <a:rPr lang="en-US" sz="1200" b="0" dirty="0"/>
            <a:t>Synthesizability constrained generation</a:t>
          </a:r>
          <a:endParaRPr lang="sv-SE" sz="1200" b="0" dirty="0"/>
        </a:p>
      </dgm:t>
    </dgm:pt>
    <dgm:pt modelId="{8D2DAD8A-469E-4E39-B068-9E06DA2632D2}" type="parTrans" cxnId="{065D203C-14CA-4585-80BD-3039138E38D6}">
      <dgm:prSet/>
      <dgm:spPr/>
      <dgm:t>
        <a:bodyPr/>
        <a:lstStyle/>
        <a:p>
          <a:endParaRPr lang="sv-SE"/>
        </a:p>
      </dgm:t>
    </dgm:pt>
    <dgm:pt modelId="{AF1E52D9-4B40-436A-8867-66ABDDA142C5}" type="sibTrans" cxnId="{065D203C-14CA-4585-80BD-3039138E38D6}">
      <dgm:prSet/>
      <dgm:spPr/>
      <dgm:t>
        <a:bodyPr/>
        <a:lstStyle/>
        <a:p>
          <a:endParaRPr lang="sv-SE"/>
        </a:p>
      </dgm:t>
    </dgm:pt>
    <dgm:pt modelId="{BB2CA2E2-BE22-431D-A9E9-664A3BDB056B}">
      <dgm:prSet phldrT="[Text]"/>
      <dgm:spPr/>
      <dgm:t>
        <a:bodyPr/>
        <a:lstStyle/>
        <a:p>
          <a:r>
            <a:rPr lang="en-US" dirty="0"/>
            <a:t>Software development</a:t>
          </a:r>
          <a:endParaRPr lang="sv-SE" dirty="0"/>
        </a:p>
      </dgm:t>
    </dgm:pt>
    <dgm:pt modelId="{26FE40FD-C1ED-4363-8A62-0D5B0BD4C54C}" type="parTrans" cxnId="{91798F6F-EB9E-418B-971E-9C7C14D4199A}">
      <dgm:prSet/>
      <dgm:spPr/>
      <dgm:t>
        <a:bodyPr/>
        <a:lstStyle/>
        <a:p>
          <a:endParaRPr lang="sv-SE"/>
        </a:p>
      </dgm:t>
    </dgm:pt>
    <dgm:pt modelId="{B9CBE156-8C99-4046-93D0-050576DACDAD}" type="sibTrans" cxnId="{91798F6F-EB9E-418B-971E-9C7C14D4199A}">
      <dgm:prSet/>
      <dgm:spPr/>
      <dgm:t>
        <a:bodyPr/>
        <a:lstStyle/>
        <a:p>
          <a:endParaRPr lang="sv-SE"/>
        </a:p>
      </dgm:t>
    </dgm:pt>
    <dgm:pt modelId="{E97CB9C8-6096-4C0F-8489-4F30A1CE0CFF}">
      <dgm:prSet phldrT="[Text]" custT="1"/>
      <dgm:spPr/>
      <dgm:t>
        <a:bodyPr/>
        <a:lstStyle/>
        <a:p>
          <a:r>
            <a:rPr lang="en-US" sz="1200" b="0" dirty="0"/>
            <a:t>Open-source tools</a:t>
          </a:r>
          <a:endParaRPr lang="sv-SE" sz="1200" b="0" dirty="0"/>
        </a:p>
      </dgm:t>
    </dgm:pt>
    <dgm:pt modelId="{BEABFCEE-A127-4A15-B896-5934E2BE3A03}" type="parTrans" cxnId="{96CAF542-3919-4F7E-92FB-434A7FFAB759}">
      <dgm:prSet/>
      <dgm:spPr/>
      <dgm:t>
        <a:bodyPr/>
        <a:lstStyle/>
        <a:p>
          <a:endParaRPr lang="sv-SE"/>
        </a:p>
      </dgm:t>
    </dgm:pt>
    <dgm:pt modelId="{ECB2759C-8292-47CE-83A0-6EBEFCB2AE48}" type="sibTrans" cxnId="{96CAF542-3919-4F7E-92FB-434A7FFAB759}">
      <dgm:prSet/>
      <dgm:spPr/>
      <dgm:t>
        <a:bodyPr/>
        <a:lstStyle/>
        <a:p>
          <a:endParaRPr lang="sv-SE"/>
        </a:p>
      </dgm:t>
    </dgm:pt>
    <dgm:pt modelId="{F84681BF-FBC8-429E-9AF5-C05876485721}">
      <dgm:prSet phldrT="[Text]" custT="1"/>
      <dgm:spPr/>
      <dgm:t>
        <a:bodyPr/>
        <a:lstStyle/>
        <a:p>
          <a:r>
            <a:rPr lang="en-US" sz="1200" b="0" dirty="0"/>
            <a:t>Medicinal chemistry</a:t>
          </a:r>
          <a:endParaRPr lang="sv-SE" sz="1200" b="0" dirty="0"/>
        </a:p>
      </dgm:t>
    </dgm:pt>
    <dgm:pt modelId="{1617BA63-2929-40AC-9FB2-95BB6986476C}" type="parTrans" cxnId="{AD77E13A-9203-4C92-8A7E-EFD7C86612B2}">
      <dgm:prSet/>
      <dgm:spPr/>
      <dgm:t>
        <a:bodyPr/>
        <a:lstStyle/>
        <a:p>
          <a:endParaRPr lang="sv-SE"/>
        </a:p>
      </dgm:t>
    </dgm:pt>
    <dgm:pt modelId="{52701F44-7DC0-4510-8114-C06AC4540DFB}" type="sibTrans" cxnId="{AD77E13A-9203-4C92-8A7E-EFD7C86612B2}">
      <dgm:prSet/>
      <dgm:spPr/>
      <dgm:t>
        <a:bodyPr/>
        <a:lstStyle/>
        <a:p>
          <a:endParaRPr lang="sv-SE"/>
        </a:p>
      </dgm:t>
    </dgm:pt>
    <dgm:pt modelId="{9A432925-3ACB-42F6-9EC0-FF345FC7D009}">
      <dgm:prSet phldrT="[Text]" custT="1"/>
      <dgm:spPr/>
      <dgm:t>
        <a:bodyPr/>
        <a:lstStyle/>
        <a:p>
          <a:r>
            <a:rPr lang="en-US" sz="1200" b="0" dirty="0"/>
            <a:t>Pharmaceutical drug discovery</a:t>
          </a:r>
          <a:endParaRPr lang="sv-SE" sz="1200" b="0" dirty="0"/>
        </a:p>
      </dgm:t>
    </dgm:pt>
    <dgm:pt modelId="{120CFB77-635A-45A3-B893-50C78488376C}" type="parTrans" cxnId="{844D85A5-2F7A-4876-BD77-A3B955F8B5BA}">
      <dgm:prSet/>
      <dgm:spPr/>
      <dgm:t>
        <a:bodyPr/>
        <a:lstStyle/>
        <a:p>
          <a:endParaRPr lang="sv-SE"/>
        </a:p>
      </dgm:t>
    </dgm:pt>
    <dgm:pt modelId="{937EAA3B-EFC7-4909-AF82-AA21D5B7D6BC}" type="sibTrans" cxnId="{844D85A5-2F7A-4876-BD77-A3B955F8B5BA}">
      <dgm:prSet/>
      <dgm:spPr/>
      <dgm:t>
        <a:bodyPr/>
        <a:lstStyle/>
        <a:p>
          <a:endParaRPr lang="sv-SE"/>
        </a:p>
      </dgm:t>
    </dgm:pt>
    <dgm:pt modelId="{14FF1F93-E7DF-4884-A612-BF98D5AF5704}">
      <dgm:prSet phldrT="[Text]"/>
      <dgm:spPr/>
      <dgm:t>
        <a:bodyPr/>
        <a:lstStyle/>
        <a:p>
          <a:r>
            <a:rPr lang="en-US" dirty="0"/>
            <a:t>Reinforcement learning</a:t>
          </a:r>
          <a:endParaRPr lang="sv-SE" dirty="0"/>
        </a:p>
      </dgm:t>
    </dgm:pt>
    <dgm:pt modelId="{67754324-D201-47EB-8ADD-C57A7727B857}" type="parTrans" cxnId="{14EB03EE-FEB2-4D25-9B58-47D11848FEEC}">
      <dgm:prSet/>
      <dgm:spPr/>
      <dgm:t>
        <a:bodyPr/>
        <a:lstStyle/>
        <a:p>
          <a:endParaRPr lang="sv-SE"/>
        </a:p>
      </dgm:t>
    </dgm:pt>
    <dgm:pt modelId="{F266F9C7-2D20-49F5-81E0-2492E50E14FE}" type="sibTrans" cxnId="{14EB03EE-FEB2-4D25-9B58-47D11848FEEC}">
      <dgm:prSet/>
      <dgm:spPr/>
      <dgm:t>
        <a:bodyPr/>
        <a:lstStyle/>
        <a:p>
          <a:endParaRPr lang="sv-SE"/>
        </a:p>
      </dgm:t>
    </dgm:pt>
    <dgm:pt modelId="{14A62D70-52D6-4C19-ADAA-B4D5C0EDA379}" type="pres">
      <dgm:prSet presAssocID="{8E9B8CA8-6FDF-40ED-AFA5-D801B2B39FCF}" presName="theList" presStyleCnt="0">
        <dgm:presLayoutVars>
          <dgm:dir/>
          <dgm:animLvl val="lvl"/>
          <dgm:resizeHandles val="exact"/>
        </dgm:presLayoutVars>
      </dgm:prSet>
      <dgm:spPr/>
    </dgm:pt>
    <dgm:pt modelId="{28DEA1E5-844D-4457-B2F6-A2277F9D6C5A}" type="pres">
      <dgm:prSet presAssocID="{3F2B43BB-2178-429A-89AB-87A85BAED570}" presName="compNode" presStyleCnt="0"/>
      <dgm:spPr/>
    </dgm:pt>
    <dgm:pt modelId="{4E90E48D-9C3D-4838-8761-72161374042F}" type="pres">
      <dgm:prSet presAssocID="{3F2B43BB-2178-429A-89AB-87A85BAED570}" presName="aNode" presStyleLbl="bgShp" presStyleIdx="0" presStyleCnt="4"/>
      <dgm:spPr/>
    </dgm:pt>
    <dgm:pt modelId="{28745CA8-1675-425F-B141-B320E03FBBE8}" type="pres">
      <dgm:prSet presAssocID="{3F2B43BB-2178-429A-89AB-87A85BAED570}" presName="textNode" presStyleLbl="bgShp" presStyleIdx="0" presStyleCnt="4"/>
      <dgm:spPr/>
    </dgm:pt>
    <dgm:pt modelId="{7374C380-C053-49CC-9D11-BF1E3A724B07}" type="pres">
      <dgm:prSet presAssocID="{3F2B43BB-2178-429A-89AB-87A85BAED570}" presName="compChildNode" presStyleCnt="0"/>
      <dgm:spPr/>
    </dgm:pt>
    <dgm:pt modelId="{6F272E90-B460-49FD-8697-28937DE84147}" type="pres">
      <dgm:prSet presAssocID="{3F2B43BB-2178-429A-89AB-87A85BAED570}" presName="theInnerList" presStyleCnt="0"/>
      <dgm:spPr/>
    </dgm:pt>
    <dgm:pt modelId="{F12585EC-8FC1-4862-A825-F31D9C3BE750}" type="pres">
      <dgm:prSet presAssocID="{F345A27C-F26A-41DA-B35B-3493DC61CBA8}" presName="childNode" presStyleLbl="node1" presStyleIdx="0" presStyleCnt="7">
        <dgm:presLayoutVars>
          <dgm:bulletEnabled val="1"/>
        </dgm:presLayoutVars>
      </dgm:prSet>
      <dgm:spPr/>
    </dgm:pt>
    <dgm:pt modelId="{0AFA356D-D6DE-4342-A8DC-7D37C103CF13}" type="pres">
      <dgm:prSet presAssocID="{F345A27C-F26A-41DA-B35B-3493DC61CBA8}" presName="aSpace2" presStyleCnt="0"/>
      <dgm:spPr/>
    </dgm:pt>
    <dgm:pt modelId="{AC00A072-7DDD-415C-9B2E-4F95A8FA0822}" type="pres">
      <dgm:prSet presAssocID="{A2A44B05-5CAD-4614-8FC8-7E97C150AA12}" presName="childNode" presStyleLbl="node1" presStyleIdx="1" presStyleCnt="7">
        <dgm:presLayoutVars>
          <dgm:bulletEnabled val="1"/>
        </dgm:presLayoutVars>
      </dgm:prSet>
      <dgm:spPr/>
    </dgm:pt>
    <dgm:pt modelId="{05F7B6D4-3A8D-467B-AA20-B2A4F0A042B2}" type="pres">
      <dgm:prSet presAssocID="{3F2B43BB-2178-429A-89AB-87A85BAED570}" presName="aSpace" presStyleCnt="0"/>
      <dgm:spPr/>
    </dgm:pt>
    <dgm:pt modelId="{F3C547E1-53C8-4169-84F3-EFE3D353C989}" type="pres">
      <dgm:prSet presAssocID="{FA1E2583-6460-4043-8C30-2B4C071987AA}" presName="compNode" presStyleCnt="0"/>
      <dgm:spPr/>
    </dgm:pt>
    <dgm:pt modelId="{6656BB7F-718B-4F8A-AAA4-0737859C1E39}" type="pres">
      <dgm:prSet presAssocID="{FA1E2583-6460-4043-8C30-2B4C071987AA}" presName="aNode" presStyleLbl="bgShp" presStyleIdx="1" presStyleCnt="4"/>
      <dgm:spPr/>
    </dgm:pt>
    <dgm:pt modelId="{C5C57943-E8B1-4600-AF87-443870D7AB23}" type="pres">
      <dgm:prSet presAssocID="{FA1E2583-6460-4043-8C30-2B4C071987AA}" presName="textNode" presStyleLbl="bgShp" presStyleIdx="1" presStyleCnt="4"/>
      <dgm:spPr/>
    </dgm:pt>
    <dgm:pt modelId="{C2840B36-9905-40B9-9387-990AF81B5065}" type="pres">
      <dgm:prSet presAssocID="{FA1E2583-6460-4043-8C30-2B4C071987AA}" presName="compChildNode" presStyleCnt="0"/>
      <dgm:spPr/>
    </dgm:pt>
    <dgm:pt modelId="{0AFE0CFD-C2C8-442C-9A0B-7F50150CB3DE}" type="pres">
      <dgm:prSet presAssocID="{FA1E2583-6460-4043-8C30-2B4C071987AA}" presName="theInnerList" presStyleCnt="0"/>
      <dgm:spPr/>
    </dgm:pt>
    <dgm:pt modelId="{DE9168CF-9C15-4477-A5F4-F3D02DF3D29E}" type="pres">
      <dgm:prSet presAssocID="{14FF1F93-E7DF-4884-A612-BF98D5AF5704}" presName="childNode" presStyleLbl="node1" presStyleIdx="2" presStyleCnt="7">
        <dgm:presLayoutVars>
          <dgm:bulletEnabled val="1"/>
        </dgm:presLayoutVars>
      </dgm:prSet>
      <dgm:spPr/>
    </dgm:pt>
    <dgm:pt modelId="{70973B77-761E-4578-BF4E-6782D39B3E2D}" type="pres">
      <dgm:prSet presAssocID="{14FF1F93-E7DF-4884-A612-BF98D5AF5704}" presName="aSpace2" presStyleCnt="0"/>
      <dgm:spPr/>
    </dgm:pt>
    <dgm:pt modelId="{902200E7-38B0-46B9-9FB3-5212066E8C65}" type="pres">
      <dgm:prSet presAssocID="{A86DDA54-7FCB-4036-B2CB-E7A317EC5865}" presName="childNode" presStyleLbl="node1" presStyleIdx="3" presStyleCnt="7">
        <dgm:presLayoutVars>
          <dgm:bulletEnabled val="1"/>
        </dgm:presLayoutVars>
      </dgm:prSet>
      <dgm:spPr/>
    </dgm:pt>
    <dgm:pt modelId="{9DEA9B98-E9B9-4F19-B6CB-8DDB5848FCF8}" type="pres">
      <dgm:prSet presAssocID="{FA1E2583-6460-4043-8C30-2B4C071987AA}" presName="aSpace" presStyleCnt="0"/>
      <dgm:spPr/>
    </dgm:pt>
    <dgm:pt modelId="{9EA18EC3-E523-4745-ADB5-C94792B00CEC}" type="pres">
      <dgm:prSet presAssocID="{94AB8E02-641D-41CB-9C8A-31AEDDA9D0D0}" presName="compNode" presStyleCnt="0"/>
      <dgm:spPr/>
    </dgm:pt>
    <dgm:pt modelId="{2B22F3BB-4BE8-4544-95C9-838B68499CF1}" type="pres">
      <dgm:prSet presAssocID="{94AB8E02-641D-41CB-9C8A-31AEDDA9D0D0}" presName="aNode" presStyleLbl="bgShp" presStyleIdx="2" presStyleCnt="4"/>
      <dgm:spPr/>
    </dgm:pt>
    <dgm:pt modelId="{2965F860-5F17-4DDD-8998-FABB285F8427}" type="pres">
      <dgm:prSet presAssocID="{94AB8E02-641D-41CB-9C8A-31AEDDA9D0D0}" presName="textNode" presStyleLbl="bgShp" presStyleIdx="2" presStyleCnt="4"/>
      <dgm:spPr/>
    </dgm:pt>
    <dgm:pt modelId="{1457ABE5-07DF-45AD-9109-11B594CC9247}" type="pres">
      <dgm:prSet presAssocID="{94AB8E02-641D-41CB-9C8A-31AEDDA9D0D0}" presName="compChildNode" presStyleCnt="0"/>
      <dgm:spPr/>
    </dgm:pt>
    <dgm:pt modelId="{4E6D04A9-222D-4D18-8207-815C17C3BEEE}" type="pres">
      <dgm:prSet presAssocID="{94AB8E02-641D-41CB-9C8A-31AEDDA9D0D0}" presName="theInnerList" presStyleCnt="0"/>
      <dgm:spPr/>
    </dgm:pt>
    <dgm:pt modelId="{9E344207-FAA6-46A7-894F-ED6B363EF89B}" type="pres">
      <dgm:prSet presAssocID="{F84681BF-FBC8-429E-9AF5-C05876485721}" presName="childNode" presStyleLbl="node1" presStyleIdx="4" presStyleCnt="7">
        <dgm:presLayoutVars>
          <dgm:bulletEnabled val="1"/>
        </dgm:presLayoutVars>
      </dgm:prSet>
      <dgm:spPr/>
    </dgm:pt>
    <dgm:pt modelId="{38A00B70-4362-481A-9FE8-0FB2993C1618}" type="pres">
      <dgm:prSet presAssocID="{F84681BF-FBC8-429E-9AF5-C05876485721}" presName="aSpace2" presStyleCnt="0"/>
      <dgm:spPr/>
    </dgm:pt>
    <dgm:pt modelId="{624621F1-4F08-4689-96A2-F1257919594B}" type="pres">
      <dgm:prSet presAssocID="{9A432925-3ACB-42F6-9EC0-FF345FC7D009}" presName="childNode" presStyleLbl="node1" presStyleIdx="5" presStyleCnt="7">
        <dgm:presLayoutVars>
          <dgm:bulletEnabled val="1"/>
        </dgm:presLayoutVars>
      </dgm:prSet>
      <dgm:spPr/>
    </dgm:pt>
    <dgm:pt modelId="{42BE6B64-CFDD-4C02-A305-B2BB39D25A81}" type="pres">
      <dgm:prSet presAssocID="{94AB8E02-641D-41CB-9C8A-31AEDDA9D0D0}" presName="aSpace" presStyleCnt="0"/>
      <dgm:spPr/>
    </dgm:pt>
    <dgm:pt modelId="{67E598C4-633B-4AB0-9A96-EB4C53B056F6}" type="pres">
      <dgm:prSet presAssocID="{BB2CA2E2-BE22-431D-A9E9-664A3BDB056B}" presName="compNode" presStyleCnt="0"/>
      <dgm:spPr/>
    </dgm:pt>
    <dgm:pt modelId="{2421B94F-6042-4E25-BD0A-08987A0E0266}" type="pres">
      <dgm:prSet presAssocID="{BB2CA2E2-BE22-431D-A9E9-664A3BDB056B}" presName="aNode" presStyleLbl="bgShp" presStyleIdx="3" presStyleCnt="4"/>
      <dgm:spPr/>
    </dgm:pt>
    <dgm:pt modelId="{40AF174A-825E-4959-862F-58E9B2875977}" type="pres">
      <dgm:prSet presAssocID="{BB2CA2E2-BE22-431D-A9E9-664A3BDB056B}" presName="textNode" presStyleLbl="bgShp" presStyleIdx="3" presStyleCnt="4"/>
      <dgm:spPr/>
    </dgm:pt>
    <dgm:pt modelId="{DC1BD2E5-9E92-4B88-8886-6C8C559EF114}" type="pres">
      <dgm:prSet presAssocID="{BB2CA2E2-BE22-431D-A9E9-664A3BDB056B}" presName="compChildNode" presStyleCnt="0"/>
      <dgm:spPr/>
    </dgm:pt>
    <dgm:pt modelId="{F5562ED9-47E3-4EA6-BAA9-B9174205506B}" type="pres">
      <dgm:prSet presAssocID="{BB2CA2E2-BE22-431D-A9E9-664A3BDB056B}" presName="theInnerList" presStyleCnt="0"/>
      <dgm:spPr/>
    </dgm:pt>
    <dgm:pt modelId="{679639AE-E7B8-495D-A31D-9EF1CE42C308}" type="pres">
      <dgm:prSet presAssocID="{E97CB9C8-6096-4C0F-8489-4F30A1CE0CFF}" presName="childNode" presStyleLbl="node1" presStyleIdx="6" presStyleCnt="7">
        <dgm:presLayoutVars>
          <dgm:bulletEnabled val="1"/>
        </dgm:presLayoutVars>
      </dgm:prSet>
      <dgm:spPr/>
    </dgm:pt>
  </dgm:ptLst>
  <dgm:cxnLst>
    <dgm:cxn modelId="{40F6BA01-83F8-43AB-9B6A-D30E01C823B5}" type="presOf" srcId="{94AB8E02-641D-41CB-9C8A-31AEDDA9D0D0}" destId="{2B22F3BB-4BE8-4544-95C9-838B68499CF1}" srcOrd="0" destOrd="0" presId="urn:microsoft.com/office/officeart/2005/8/layout/lProcess2"/>
    <dgm:cxn modelId="{0A87C805-3C55-4C48-96D7-E520FA8B02DC}" type="presOf" srcId="{FA1E2583-6460-4043-8C30-2B4C071987AA}" destId="{6656BB7F-718B-4F8A-AAA4-0737859C1E39}" srcOrd="0" destOrd="0" presId="urn:microsoft.com/office/officeart/2005/8/layout/lProcess2"/>
    <dgm:cxn modelId="{B8883239-5EB9-4FE2-BA2A-5ED4C1DC9EFA}" type="presOf" srcId="{A2A44B05-5CAD-4614-8FC8-7E97C150AA12}" destId="{AC00A072-7DDD-415C-9B2E-4F95A8FA0822}" srcOrd="0" destOrd="0" presId="urn:microsoft.com/office/officeart/2005/8/layout/lProcess2"/>
    <dgm:cxn modelId="{AD77E13A-9203-4C92-8A7E-EFD7C86612B2}" srcId="{94AB8E02-641D-41CB-9C8A-31AEDDA9D0D0}" destId="{F84681BF-FBC8-429E-9AF5-C05876485721}" srcOrd="0" destOrd="0" parTransId="{1617BA63-2929-40AC-9FB2-95BB6986476C}" sibTransId="{52701F44-7DC0-4510-8114-C06AC4540DFB}"/>
    <dgm:cxn modelId="{94CAD33B-8AF3-4DBB-BFE7-67B4E5BD199D}" srcId="{FA1E2583-6460-4043-8C30-2B4C071987AA}" destId="{A86DDA54-7FCB-4036-B2CB-E7A317EC5865}" srcOrd="1" destOrd="0" parTransId="{56FB71D3-29C5-4DD1-9180-DE3FAE08E387}" sibTransId="{010F6748-B275-4148-A75D-79BD345623EA}"/>
    <dgm:cxn modelId="{065D203C-14CA-4585-80BD-3039138E38D6}" srcId="{3F2B43BB-2178-429A-89AB-87A85BAED570}" destId="{A2A44B05-5CAD-4614-8FC8-7E97C150AA12}" srcOrd="1" destOrd="0" parTransId="{8D2DAD8A-469E-4E39-B068-9E06DA2632D2}" sibTransId="{AF1E52D9-4B40-436A-8867-66ABDDA142C5}"/>
    <dgm:cxn modelId="{09909A41-89A0-478C-9687-640069023082}" type="presOf" srcId="{F345A27C-F26A-41DA-B35B-3493DC61CBA8}" destId="{F12585EC-8FC1-4862-A825-F31D9C3BE750}" srcOrd="0" destOrd="0" presId="urn:microsoft.com/office/officeart/2005/8/layout/lProcess2"/>
    <dgm:cxn modelId="{96CAF542-3919-4F7E-92FB-434A7FFAB759}" srcId="{BB2CA2E2-BE22-431D-A9E9-664A3BDB056B}" destId="{E97CB9C8-6096-4C0F-8489-4F30A1CE0CFF}" srcOrd="0" destOrd="0" parTransId="{BEABFCEE-A127-4A15-B896-5934E2BE3A03}" sibTransId="{ECB2759C-8292-47CE-83A0-6EBEFCB2AE48}"/>
    <dgm:cxn modelId="{8A33666D-E9D2-4F66-A531-914A8B81B63E}" srcId="{8E9B8CA8-6FDF-40ED-AFA5-D801B2B39FCF}" destId="{94AB8E02-641D-41CB-9C8A-31AEDDA9D0D0}" srcOrd="2" destOrd="0" parTransId="{92D3F3B7-6ACF-499D-B68C-FBA0BF1B1860}" sibTransId="{D61EFAE8-590C-47EC-9FF0-520B211C492F}"/>
    <dgm:cxn modelId="{23B7A14E-7D4D-47A6-B677-4B82BFDA2F13}" srcId="{8E9B8CA8-6FDF-40ED-AFA5-D801B2B39FCF}" destId="{3F2B43BB-2178-429A-89AB-87A85BAED570}" srcOrd="0" destOrd="0" parTransId="{71634122-2DBC-4ACE-825D-5A3757A03BAE}" sibTransId="{A6AA9E29-6ECD-4BBC-8BDE-32AD70DDE463}"/>
    <dgm:cxn modelId="{91798F6F-EB9E-418B-971E-9C7C14D4199A}" srcId="{8E9B8CA8-6FDF-40ED-AFA5-D801B2B39FCF}" destId="{BB2CA2E2-BE22-431D-A9E9-664A3BDB056B}" srcOrd="3" destOrd="0" parTransId="{26FE40FD-C1ED-4363-8A62-0D5B0BD4C54C}" sibTransId="{B9CBE156-8C99-4046-93D0-050576DACDAD}"/>
    <dgm:cxn modelId="{AD7B1853-97F6-4E49-94ED-48BD698FF36B}" type="presOf" srcId="{BB2CA2E2-BE22-431D-A9E9-664A3BDB056B}" destId="{2421B94F-6042-4E25-BD0A-08987A0E0266}" srcOrd="0" destOrd="0" presId="urn:microsoft.com/office/officeart/2005/8/layout/lProcess2"/>
    <dgm:cxn modelId="{31D98353-69F6-4627-90D7-22FCAA70EF61}" type="presOf" srcId="{FA1E2583-6460-4043-8C30-2B4C071987AA}" destId="{C5C57943-E8B1-4600-AF87-443870D7AB23}" srcOrd="1" destOrd="0" presId="urn:microsoft.com/office/officeart/2005/8/layout/lProcess2"/>
    <dgm:cxn modelId="{9BB09E78-28E6-4DFC-8C44-78A8C0230359}" srcId="{8E9B8CA8-6FDF-40ED-AFA5-D801B2B39FCF}" destId="{FA1E2583-6460-4043-8C30-2B4C071987AA}" srcOrd="1" destOrd="0" parTransId="{811A4C08-4B62-4F84-9ADC-50F579CD2357}" sibTransId="{BF27AEBF-6FF1-4451-8A03-17CE69D5CFB7}"/>
    <dgm:cxn modelId="{42C78786-0602-4CA0-A69A-FEB76A2CB0FB}" srcId="{3F2B43BB-2178-429A-89AB-87A85BAED570}" destId="{F345A27C-F26A-41DA-B35B-3493DC61CBA8}" srcOrd="0" destOrd="0" parTransId="{EE54D731-B399-469D-88BC-78FDD91AF99F}" sibTransId="{DB6E9B77-6778-41D0-973F-12E761384B79}"/>
    <dgm:cxn modelId="{52D82B90-CB57-4C3D-91D5-B03D3E6BD2A6}" type="presOf" srcId="{94AB8E02-641D-41CB-9C8A-31AEDDA9D0D0}" destId="{2965F860-5F17-4DDD-8998-FABB285F8427}" srcOrd="1" destOrd="0" presId="urn:microsoft.com/office/officeart/2005/8/layout/lProcess2"/>
    <dgm:cxn modelId="{844D85A5-2F7A-4876-BD77-A3B955F8B5BA}" srcId="{94AB8E02-641D-41CB-9C8A-31AEDDA9D0D0}" destId="{9A432925-3ACB-42F6-9EC0-FF345FC7D009}" srcOrd="1" destOrd="0" parTransId="{120CFB77-635A-45A3-B893-50C78488376C}" sibTransId="{937EAA3B-EFC7-4909-AF82-AA21D5B7D6BC}"/>
    <dgm:cxn modelId="{A1EB9EA5-B3F4-4CF0-BC12-CB52D106B0A8}" type="presOf" srcId="{E97CB9C8-6096-4C0F-8489-4F30A1CE0CFF}" destId="{679639AE-E7B8-495D-A31D-9EF1CE42C308}" srcOrd="0" destOrd="0" presId="urn:microsoft.com/office/officeart/2005/8/layout/lProcess2"/>
    <dgm:cxn modelId="{C16ABAAA-2BB7-4E94-9795-586F9EBE6CF1}" type="presOf" srcId="{A86DDA54-7FCB-4036-B2CB-E7A317EC5865}" destId="{902200E7-38B0-46B9-9FB3-5212066E8C65}" srcOrd="0" destOrd="0" presId="urn:microsoft.com/office/officeart/2005/8/layout/lProcess2"/>
    <dgm:cxn modelId="{BAC01DC7-EE45-4353-9DF4-B5852F57BB18}" type="presOf" srcId="{3F2B43BB-2178-429A-89AB-87A85BAED570}" destId="{4E90E48D-9C3D-4838-8761-72161374042F}" srcOrd="0" destOrd="0" presId="urn:microsoft.com/office/officeart/2005/8/layout/lProcess2"/>
    <dgm:cxn modelId="{585990C9-35E7-4BDD-8B6F-AF4B2053AF2C}" type="presOf" srcId="{F84681BF-FBC8-429E-9AF5-C05876485721}" destId="{9E344207-FAA6-46A7-894F-ED6B363EF89B}" srcOrd="0" destOrd="0" presId="urn:microsoft.com/office/officeart/2005/8/layout/lProcess2"/>
    <dgm:cxn modelId="{69C1C1D6-24A1-4EE9-B44E-658446979B9F}" type="presOf" srcId="{9A432925-3ACB-42F6-9EC0-FF345FC7D009}" destId="{624621F1-4F08-4689-96A2-F1257919594B}" srcOrd="0" destOrd="0" presId="urn:microsoft.com/office/officeart/2005/8/layout/lProcess2"/>
    <dgm:cxn modelId="{317832E2-13B4-40BC-8371-6209A2969355}" type="presOf" srcId="{3F2B43BB-2178-429A-89AB-87A85BAED570}" destId="{28745CA8-1675-425F-B141-B320E03FBBE8}" srcOrd="1" destOrd="0" presId="urn:microsoft.com/office/officeart/2005/8/layout/lProcess2"/>
    <dgm:cxn modelId="{764421E6-5C27-41A3-9707-45DA9A450871}" type="presOf" srcId="{BB2CA2E2-BE22-431D-A9E9-664A3BDB056B}" destId="{40AF174A-825E-4959-862F-58E9B2875977}" srcOrd="1" destOrd="0" presId="urn:microsoft.com/office/officeart/2005/8/layout/lProcess2"/>
    <dgm:cxn modelId="{14EB03EE-FEB2-4D25-9B58-47D11848FEEC}" srcId="{FA1E2583-6460-4043-8C30-2B4C071987AA}" destId="{14FF1F93-E7DF-4884-A612-BF98D5AF5704}" srcOrd="0" destOrd="0" parTransId="{67754324-D201-47EB-8ADD-C57A7727B857}" sibTransId="{F266F9C7-2D20-49F5-81E0-2492E50E14FE}"/>
    <dgm:cxn modelId="{1DDE17F8-7B07-4884-8B3D-4A1E22FA5363}" type="presOf" srcId="{14FF1F93-E7DF-4884-A612-BF98D5AF5704}" destId="{DE9168CF-9C15-4477-A5F4-F3D02DF3D29E}" srcOrd="0" destOrd="0" presId="urn:microsoft.com/office/officeart/2005/8/layout/lProcess2"/>
    <dgm:cxn modelId="{C83D8DF9-0E8E-472A-AABE-0FF23596471D}" type="presOf" srcId="{8E9B8CA8-6FDF-40ED-AFA5-D801B2B39FCF}" destId="{14A62D70-52D6-4C19-ADAA-B4D5C0EDA379}" srcOrd="0" destOrd="0" presId="urn:microsoft.com/office/officeart/2005/8/layout/lProcess2"/>
    <dgm:cxn modelId="{3417B8E6-69D0-43B5-AA12-4AB920FDF8D4}" type="presParOf" srcId="{14A62D70-52D6-4C19-ADAA-B4D5C0EDA379}" destId="{28DEA1E5-844D-4457-B2F6-A2277F9D6C5A}" srcOrd="0" destOrd="0" presId="urn:microsoft.com/office/officeart/2005/8/layout/lProcess2"/>
    <dgm:cxn modelId="{AA18ABB8-56D6-433D-9258-6B2982A89BED}" type="presParOf" srcId="{28DEA1E5-844D-4457-B2F6-A2277F9D6C5A}" destId="{4E90E48D-9C3D-4838-8761-72161374042F}" srcOrd="0" destOrd="0" presId="urn:microsoft.com/office/officeart/2005/8/layout/lProcess2"/>
    <dgm:cxn modelId="{B865BFA3-9AED-432D-8419-5C64E5021467}" type="presParOf" srcId="{28DEA1E5-844D-4457-B2F6-A2277F9D6C5A}" destId="{28745CA8-1675-425F-B141-B320E03FBBE8}" srcOrd="1" destOrd="0" presId="urn:microsoft.com/office/officeart/2005/8/layout/lProcess2"/>
    <dgm:cxn modelId="{015A556C-7C66-4DA2-A918-8592CC8B1589}" type="presParOf" srcId="{28DEA1E5-844D-4457-B2F6-A2277F9D6C5A}" destId="{7374C380-C053-49CC-9D11-BF1E3A724B07}" srcOrd="2" destOrd="0" presId="urn:microsoft.com/office/officeart/2005/8/layout/lProcess2"/>
    <dgm:cxn modelId="{B31344D3-6D12-4DC2-BDCD-0355C269463E}" type="presParOf" srcId="{7374C380-C053-49CC-9D11-BF1E3A724B07}" destId="{6F272E90-B460-49FD-8697-28937DE84147}" srcOrd="0" destOrd="0" presId="urn:microsoft.com/office/officeart/2005/8/layout/lProcess2"/>
    <dgm:cxn modelId="{FEDEC953-3BA7-4CD8-A642-D1C016CE6BD4}" type="presParOf" srcId="{6F272E90-B460-49FD-8697-28937DE84147}" destId="{F12585EC-8FC1-4862-A825-F31D9C3BE750}" srcOrd="0" destOrd="0" presId="urn:microsoft.com/office/officeart/2005/8/layout/lProcess2"/>
    <dgm:cxn modelId="{DB0CEBC8-B8B4-4E8A-82C7-FD8DAAD88493}" type="presParOf" srcId="{6F272E90-B460-49FD-8697-28937DE84147}" destId="{0AFA356D-D6DE-4342-A8DC-7D37C103CF13}" srcOrd="1" destOrd="0" presId="urn:microsoft.com/office/officeart/2005/8/layout/lProcess2"/>
    <dgm:cxn modelId="{4CB7BF5B-5632-4E97-92E6-D32BF915F0A9}" type="presParOf" srcId="{6F272E90-B460-49FD-8697-28937DE84147}" destId="{AC00A072-7DDD-415C-9B2E-4F95A8FA0822}" srcOrd="2" destOrd="0" presId="urn:microsoft.com/office/officeart/2005/8/layout/lProcess2"/>
    <dgm:cxn modelId="{5CBE841D-EA81-41A3-BDD8-E6F655862775}" type="presParOf" srcId="{14A62D70-52D6-4C19-ADAA-B4D5C0EDA379}" destId="{05F7B6D4-3A8D-467B-AA20-B2A4F0A042B2}" srcOrd="1" destOrd="0" presId="urn:microsoft.com/office/officeart/2005/8/layout/lProcess2"/>
    <dgm:cxn modelId="{7DFAB84D-83D0-429E-9A49-823434D1756E}" type="presParOf" srcId="{14A62D70-52D6-4C19-ADAA-B4D5C0EDA379}" destId="{F3C547E1-53C8-4169-84F3-EFE3D353C989}" srcOrd="2" destOrd="0" presId="urn:microsoft.com/office/officeart/2005/8/layout/lProcess2"/>
    <dgm:cxn modelId="{7A253D04-D2C0-4E0B-9071-985AEE64E2F6}" type="presParOf" srcId="{F3C547E1-53C8-4169-84F3-EFE3D353C989}" destId="{6656BB7F-718B-4F8A-AAA4-0737859C1E39}" srcOrd="0" destOrd="0" presId="urn:microsoft.com/office/officeart/2005/8/layout/lProcess2"/>
    <dgm:cxn modelId="{CFBB96D5-37D7-4EAD-BE8F-1B973769CBCC}" type="presParOf" srcId="{F3C547E1-53C8-4169-84F3-EFE3D353C989}" destId="{C5C57943-E8B1-4600-AF87-443870D7AB23}" srcOrd="1" destOrd="0" presId="urn:microsoft.com/office/officeart/2005/8/layout/lProcess2"/>
    <dgm:cxn modelId="{5FA1BBE9-D09D-44B3-AC83-71BBC73FA9AD}" type="presParOf" srcId="{F3C547E1-53C8-4169-84F3-EFE3D353C989}" destId="{C2840B36-9905-40B9-9387-990AF81B5065}" srcOrd="2" destOrd="0" presId="urn:microsoft.com/office/officeart/2005/8/layout/lProcess2"/>
    <dgm:cxn modelId="{5D0F1578-65CE-4BED-B27B-9AF33EE92262}" type="presParOf" srcId="{C2840B36-9905-40B9-9387-990AF81B5065}" destId="{0AFE0CFD-C2C8-442C-9A0B-7F50150CB3DE}" srcOrd="0" destOrd="0" presId="urn:microsoft.com/office/officeart/2005/8/layout/lProcess2"/>
    <dgm:cxn modelId="{605CDBFF-EDB8-4CA0-B3FB-E4709F7D17FC}" type="presParOf" srcId="{0AFE0CFD-C2C8-442C-9A0B-7F50150CB3DE}" destId="{DE9168CF-9C15-4477-A5F4-F3D02DF3D29E}" srcOrd="0" destOrd="0" presId="urn:microsoft.com/office/officeart/2005/8/layout/lProcess2"/>
    <dgm:cxn modelId="{7A63B686-BD41-4170-AA1A-3CFC89D541DA}" type="presParOf" srcId="{0AFE0CFD-C2C8-442C-9A0B-7F50150CB3DE}" destId="{70973B77-761E-4578-BF4E-6782D39B3E2D}" srcOrd="1" destOrd="0" presId="urn:microsoft.com/office/officeart/2005/8/layout/lProcess2"/>
    <dgm:cxn modelId="{D4B38CA3-39BB-4E2D-B8A4-5C0E5B2BD90A}" type="presParOf" srcId="{0AFE0CFD-C2C8-442C-9A0B-7F50150CB3DE}" destId="{902200E7-38B0-46B9-9FB3-5212066E8C65}" srcOrd="2" destOrd="0" presId="urn:microsoft.com/office/officeart/2005/8/layout/lProcess2"/>
    <dgm:cxn modelId="{DBF3D6E0-4916-4F06-B24D-189C558DF821}" type="presParOf" srcId="{14A62D70-52D6-4C19-ADAA-B4D5C0EDA379}" destId="{9DEA9B98-E9B9-4F19-B6CB-8DDB5848FCF8}" srcOrd="3" destOrd="0" presId="urn:microsoft.com/office/officeart/2005/8/layout/lProcess2"/>
    <dgm:cxn modelId="{5BF10529-559B-4002-816D-3253E435C684}" type="presParOf" srcId="{14A62D70-52D6-4C19-ADAA-B4D5C0EDA379}" destId="{9EA18EC3-E523-4745-ADB5-C94792B00CEC}" srcOrd="4" destOrd="0" presId="urn:microsoft.com/office/officeart/2005/8/layout/lProcess2"/>
    <dgm:cxn modelId="{179876E5-2F31-403E-918C-A8137563C1E8}" type="presParOf" srcId="{9EA18EC3-E523-4745-ADB5-C94792B00CEC}" destId="{2B22F3BB-4BE8-4544-95C9-838B68499CF1}" srcOrd="0" destOrd="0" presId="urn:microsoft.com/office/officeart/2005/8/layout/lProcess2"/>
    <dgm:cxn modelId="{8674B10B-37BA-48B6-8062-233177E5320A}" type="presParOf" srcId="{9EA18EC3-E523-4745-ADB5-C94792B00CEC}" destId="{2965F860-5F17-4DDD-8998-FABB285F8427}" srcOrd="1" destOrd="0" presId="urn:microsoft.com/office/officeart/2005/8/layout/lProcess2"/>
    <dgm:cxn modelId="{C36FC891-5605-40A4-88CD-9792D6059022}" type="presParOf" srcId="{9EA18EC3-E523-4745-ADB5-C94792B00CEC}" destId="{1457ABE5-07DF-45AD-9109-11B594CC9247}" srcOrd="2" destOrd="0" presId="urn:microsoft.com/office/officeart/2005/8/layout/lProcess2"/>
    <dgm:cxn modelId="{81CF2D05-D914-4579-8A01-85A5E981BD5F}" type="presParOf" srcId="{1457ABE5-07DF-45AD-9109-11B594CC9247}" destId="{4E6D04A9-222D-4D18-8207-815C17C3BEEE}" srcOrd="0" destOrd="0" presId="urn:microsoft.com/office/officeart/2005/8/layout/lProcess2"/>
    <dgm:cxn modelId="{EBCEA089-8D4C-46E9-92C7-C54E3DB77931}" type="presParOf" srcId="{4E6D04A9-222D-4D18-8207-815C17C3BEEE}" destId="{9E344207-FAA6-46A7-894F-ED6B363EF89B}" srcOrd="0" destOrd="0" presId="urn:microsoft.com/office/officeart/2005/8/layout/lProcess2"/>
    <dgm:cxn modelId="{7AEF509F-31B8-45E5-8858-AFFF406CE01E}" type="presParOf" srcId="{4E6D04A9-222D-4D18-8207-815C17C3BEEE}" destId="{38A00B70-4362-481A-9FE8-0FB2993C1618}" srcOrd="1" destOrd="0" presId="urn:microsoft.com/office/officeart/2005/8/layout/lProcess2"/>
    <dgm:cxn modelId="{58C3784C-053B-41D4-8308-1182B027D396}" type="presParOf" srcId="{4E6D04A9-222D-4D18-8207-815C17C3BEEE}" destId="{624621F1-4F08-4689-96A2-F1257919594B}" srcOrd="2" destOrd="0" presId="urn:microsoft.com/office/officeart/2005/8/layout/lProcess2"/>
    <dgm:cxn modelId="{90A345F6-1E2D-4643-9076-C98A5CD53FFE}" type="presParOf" srcId="{14A62D70-52D6-4C19-ADAA-B4D5C0EDA379}" destId="{42BE6B64-CFDD-4C02-A305-B2BB39D25A81}" srcOrd="5" destOrd="0" presId="urn:microsoft.com/office/officeart/2005/8/layout/lProcess2"/>
    <dgm:cxn modelId="{C2DB0849-FD96-47F4-9BCE-0BE58B2D9A30}" type="presParOf" srcId="{14A62D70-52D6-4C19-ADAA-B4D5C0EDA379}" destId="{67E598C4-633B-4AB0-9A96-EB4C53B056F6}" srcOrd="6" destOrd="0" presId="urn:microsoft.com/office/officeart/2005/8/layout/lProcess2"/>
    <dgm:cxn modelId="{DCCE176C-94B8-4AC5-A715-4C344903A32A}" type="presParOf" srcId="{67E598C4-633B-4AB0-9A96-EB4C53B056F6}" destId="{2421B94F-6042-4E25-BD0A-08987A0E0266}" srcOrd="0" destOrd="0" presId="urn:microsoft.com/office/officeart/2005/8/layout/lProcess2"/>
    <dgm:cxn modelId="{DD1A19E8-D98D-43FB-AB08-D8AF3DB62311}" type="presParOf" srcId="{67E598C4-633B-4AB0-9A96-EB4C53B056F6}" destId="{40AF174A-825E-4959-862F-58E9B2875977}" srcOrd="1" destOrd="0" presId="urn:microsoft.com/office/officeart/2005/8/layout/lProcess2"/>
    <dgm:cxn modelId="{C63BC7EA-7B78-46F6-B217-DCE3650458B5}" type="presParOf" srcId="{67E598C4-633B-4AB0-9A96-EB4C53B056F6}" destId="{DC1BD2E5-9E92-4B88-8886-6C8C559EF114}" srcOrd="2" destOrd="0" presId="urn:microsoft.com/office/officeart/2005/8/layout/lProcess2"/>
    <dgm:cxn modelId="{D60FBC36-76FE-4322-960A-D5316B676D09}" type="presParOf" srcId="{DC1BD2E5-9E92-4B88-8886-6C8C559EF114}" destId="{F5562ED9-47E3-4EA6-BAA9-B9174205506B}" srcOrd="0" destOrd="0" presId="urn:microsoft.com/office/officeart/2005/8/layout/lProcess2"/>
    <dgm:cxn modelId="{35C8A493-10E3-49C3-95CC-5F46287BAAC1}" type="presParOf" srcId="{F5562ED9-47E3-4EA6-BAA9-B9174205506B}" destId="{679639AE-E7B8-495D-A31D-9EF1CE42C308}"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E7E6E6"/>
        </a:solidFill>
      </dgm:spPr>
      <dgm:t>
        <a:bodyPr/>
        <a:lstStyle/>
        <a:p>
          <a:r>
            <a:rPr lang="en-US" dirty="0">
              <a:solidFill>
                <a:schemeClr val="bg1">
                  <a:lumMod val="65000"/>
                </a:schemeClr>
              </a:solidFill>
            </a:rPr>
            <a:t>Methods</a:t>
          </a:r>
          <a:endParaRPr lang="sv-SE" dirty="0">
            <a:solidFill>
              <a:schemeClr val="bg1">
                <a:lumMod val="6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rgbClr val="BE5B30"/>
        </a:solidFill>
      </dgm:spPr>
      <dgm:t>
        <a:bodyPr/>
        <a:lstStyle/>
        <a:p>
          <a:r>
            <a:rPr lang="en-US" dirty="0">
              <a:solidFill>
                <a:schemeClr val="bg1"/>
              </a:solidFill>
            </a:rPr>
            <a:t>Outlook</a:t>
          </a:r>
          <a:endParaRPr lang="sv-SE" dirty="0">
            <a:solidFill>
              <a:schemeClr val="bg1"/>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a:solidFill>
          <a:srgbClr val="E7E6E6"/>
        </a:solidFill>
      </dgm:spPr>
      <dgm:t>
        <a:bodyPr/>
        <a:lstStyle/>
        <a:p>
          <a:r>
            <a:rPr lang="en-US" dirty="0">
              <a:solidFill>
                <a:schemeClr val="bg1">
                  <a:lumMod val="65000"/>
                </a:schemeClr>
              </a:solidFill>
            </a:rPr>
            <a:t>Introduction</a:t>
          </a:r>
          <a:endParaRPr lang="sv-SE" dirty="0">
            <a:solidFill>
              <a:schemeClr val="bg1">
                <a:lumMod val="65000"/>
              </a:schemeClr>
            </a:solidFill>
          </a:endParaRPr>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rgbClr val="E7E6E6"/>
        </a:solidFill>
      </dgm:spPr>
      <dgm:t>
        <a:bodyPr/>
        <a:lstStyle/>
        <a:p>
          <a:r>
            <a:rPr lang="en-US" dirty="0">
              <a:solidFill>
                <a:schemeClr val="bg1">
                  <a:lumMod val="65000"/>
                </a:schemeClr>
              </a:solidFill>
            </a:rPr>
            <a:t>Methods</a:t>
          </a:r>
          <a:endParaRPr lang="sv-SE" dirty="0">
            <a:solidFill>
              <a:schemeClr val="bg1">
                <a:lumMod val="6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rgbClr val="BE5B30"/>
        </a:solidFill>
      </dgm:spPr>
      <dgm:t>
        <a:bodyPr/>
        <a:lstStyle/>
        <a:p>
          <a:r>
            <a:rPr lang="en-US" dirty="0">
              <a:solidFill>
                <a:schemeClr val="bg1"/>
              </a:solidFill>
            </a:rPr>
            <a:t>Outlook</a:t>
          </a:r>
          <a:endParaRPr lang="sv-SE" dirty="0">
            <a:solidFill>
              <a:schemeClr val="bg1"/>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dgm:t>
        <a:bodyPr/>
        <a:lstStyle/>
        <a:p>
          <a:r>
            <a:rPr lang="en-US" dirty="0"/>
            <a:t>Introduction</a:t>
          </a:r>
          <a:endParaRPr lang="sv-SE" dirty="0"/>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chemeClr val="bg2"/>
        </a:solidFill>
      </dgm:spPr>
      <dgm:t>
        <a:bodyPr/>
        <a:lstStyle/>
        <a:p>
          <a:r>
            <a:rPr lang="en-US" dirty="0">
              <a:solidFill>
                <a:schemeClr val="bg2">
                  <a:lumMod val="75000"/>
                </a:schemeClr>
              </a:solidFill>
            </a:rPr>
            <a:t>Methods</a:t>
          </a:r>
          <a:endParaRPr lang="sv-SE" dirty="0">
            <a:solidFill>
              <a:schemeClr val="bg2">
                <a:lumMod val="7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E697FCB-8D41-4B25-BAA9-84DB86F24C44}" type="doc">
      <dgm:prSet loTypeId="urn:microsoft.com/office/officeart/2005/8/layout/chevron1" loCatId="process" qsTypeId="urn:microsoft.com/office/officeart/2005/8/quickstyle/simple1" qsCatId="simple" csTypeId="urn:microsoft.com/office/officeart/2005/8/colors/accent5_5" csCatId="accent5" phldr="1"/>
      <dgm:spPr/>
    </dgm:pt>
    <dgm:pt modelId="{F70F5889-08A0-4829-A31B-71CEA8E6A7A3}">
      <dgm:prSet phldrT="[Text]"/>
      <dgm:spPr/>
      <dgm:t>
        <a:bodyPr/>
        <a:lstStyle/>
        <a:p>
          <a:r>
            <a:rPr lang="en-US" dirty="0"/>
            <a:t>Introduction</a:t>
          </a:r>
          <a:endParaRPr lang="sv-SE" dirty="0"/>
        </a:p>
      </dgm:t>
    </dgm:pt>
    <dgm:pt modelId="{4D8C8451-4DD1-4848-B49E-02219E782F10}" type="parTrans" cxnId="{269D3498-EC17-49E0-9A7B-65F23267C2F3}">
      <dgm:prSet/>
      <dgm:spPr/>
      <dgm:t>
        <a:bodyPr/>
        <a:lstStyle/>
        <a:p>
          <a:endParaRPr lang="sv-SE"/>
        </a:p>
      </dgm:t>
    </dgm:pt>
    <dgm:pt modelId="{4A240331-9FB3-4C8F-951E-25DF61182CD1}" type="sibTrans" cxnId="{269D3498-EC17-49E0-9A7B-65F23267C2F3}">
      <dgm:prSet/>
      <dgm:spPr/>
      <dgm:t>
        <a:bodyPr/>
        <a:lstStyle/>
        <a:p>
          <a:endParaRPr lang="sv-SE"/>
        </a:p>
      </dgm:t>
    </dgm:pt>
    <dgm:pt modelId="{1EF69E18-60E1-4B2A-9D7A-103DC958A8FF}">
      <dgm:prSet phldrT="[Text]"/>
      <dgm:spPr>
        <a:solidFill>
          <a:schemeClr val="bg2"/>
        </a:solidFill>
      </dgm:spPr>
      <dgm:t>
        <a:bodyPr/>
        <a:lstStyle/>
        <a:p>
          <a:r>
            <a:rPr lang="en-US" dirty="0">
              <a:solidFill>
                <a:schemeClr val="bg2">
                  <a:lumMod val="75000"/>
                </a:schemeClr>
              </a:solidFill>
            </a:rPr>
            <a:t>Methods</a:t>
          </a:r>
          <a:endParaRPr lang="sv-SE" dirty="0">
            <a:solidFill>
              <a:schemeClr val="bg2">
                <a:lumMod val="75000"/>
              </a:schemeClr>
            </a:solidFill>
          </a:endParaRPr>
        </a:p>
      </dgm:t>
    </dgm:pt>
    <dgm:pt modelId="{677FFDF5-2D8E-4F2E-94CE-CE2AE9230C89}" type="parTrans" cxnId="{9C698170-A47C-41CA-8CF3-BAD09B11B495}">
      <dgm:prSet/>
      <dgm:spPr/>
      <dgm:t>
        <a:bodyPr/>
        <a:lstStyle/>
        <a:p>
          <a:endParaRPr lang="sv-SE"/>
        </a:p>
      </dgm:t>
    </dgm:pt>
    <dgm:pt modelId="{D600EA93-3CAC-4CA9-9CFE-39FABCE4C6A2}" type="sibTrans" cxnId="{9C698170-A47C-41CA-8CF3-BAD09B11B495}">
      <dgm:prSet/>
      <dgm:spPr/>
      <dgm:t>
        <a:bodyPr/>
        <a:lstStyle/>
        <a:p>
          <a:endParaRPr lang="sv-SE"/>
        </a:p>
      </dgm:t>
    </dgm:pt>
    <dgm:pt modelId="{1D05889D-4AF5-4BF4-9FCF-3941B9AB40D7}">
      <dgm:prSet phldrT="[Text]"/>
      <dgm:spPr>
        <a:solidFill>
          <a:schemeClr val="bg2"/>
        </a:solidFill>
      </dgm:spPr>
      <dgm:t>
        <a:bodyPr/>
        <a:lstStyle/>
        <a:p>
          <a:r>
            <a:rPr lang="en-US" dirty="0">
              <a:solidFill>
                <a:schemeClr val="bg2">
                  <a:lumMod val="75000"/>
                </a:schemeClr>
              </a:solidFill>
            </a:rPr>
            <a:t>Benchmarks</a:t>
          </a:r>
          <a:endParaRPr lang="sv-SE" dirty="0">
            <a:solidFill>
              <a:schemeClr val="bg2">
                <a:lumMod val="75000"/>
              </a:schemeClr>
            </a:solidFill>
          </a:endParaRPr>
        </a:p>
      </dgm:t>
    </dgm:pt>
    <dgm:pt modelId="{3C526772-B6FE-4140-8B0F-6FFC92A15E20}" type="parTrans" cxnId="{ED5294AF-64CE-4788-BB92-40FDD63891F1}">
      <dgm:prSet/>
      <dgm:spPr/>
      <dgm:t>
        <a:bodyPr/>
        <a:lstStyle/>
        <a:p>
          <a:endParaRPr lang="sv-SE"/>
        </a:p>
      </dgm:t>
    </dgm:pt>
    <dgm:pt modelId="{2DA24ADD-5F8B-47DC-9553-98558E0C539F}" type="sibTrans" cxnId="{ED5294AF-64CE-4788-BB92-40FDD63891F1}">
      <dgm:prSet/>
      <dgm:spPr/>
      <dgm:t>
        <a:bodyPr/>
        <a:lstStyle/>
        <a:p>
          <a:endParaRPr lang="sv-SE"/>
        </a:p>
      </dgm:t>
    </dgm:pt>
    <dgm:pt modelId="{A1FC9603-0406-434E-A434-96C8C7CAB81A}">
      <dgm:prSet/>
      <dgm:spPr>
        <a:solidFill>
          <a:schemeClr val="bg2"/>
        </a:solidFill>
      </dgm:spPr>
      <dgm:t>
        <a:bodyPr/>
        <a:lstStyle/>
        <a:p>
          <a:r>
            <a:rPr lang="en-US" dirty="0">
              <a:solidFill>
                <a:schemeClr val="bg2">
                  <a:lumMod val="75000"/>
                </a:schemeClr>
              </a:solidFill>
            </a:rPr>
            <a:t>Outlook</a:t>
          </a:r>
          <a:endParaRPr lang="sv-SE" dirty="0">
            <a:solidFill>
              <a:schemeClr val="bg2">
                <a:lumMod val="75000"/>
              </a:schemeClr>
            </a:solidFill>
          </a:endParaRPr>
        </a:p>
      </dgm:t>
    </dgm:pt>
    <dgm:pt modelId="{09D885D5-48C1-4E78-8C42-963C446B67C8}" type="parTrans" cxnId="{CCDF1727-E124-4733-B6F1-5F8CEE596A05}">
      <dgm:prSet/>
      <dgm:spPr/>
      <dgm:t>
        <a:bodyPr/>
        <a:lstStyle/>
        <a:p>
          <a:endParaRPr lang="sv-SE"/>
        </a:p>
      </dgm:t>
    </dgm:pt>
    <dgm:pt modelId="{95AD4B30-2235-4BA2-BEF4-B8E1ADDF3582}" type="sibTrans" cxnId="{CCDF1727-E124-4733-B6F1-5F8CEE596A05}">
      <dgm:prSet/>
      <dgm:spPr/>
      <dgm:t>
        <a:bodyPr/>
        <a:lstStyle/>
        <a:p>
          <a:endParaRPr lang="sv-SE"/>
        </a:p>
      </dgm:t>
    </dgm:pt>
    <dgm:pt modelId="{0053A642-5533-4EFC-B6CB-4614F2E2F66A}" type="pres">
      <dgm:prSet presAssocID="{9E697FCB-8D41-4B25-BAA9-84DB86F24C44}" presName="Name0" presStyleCnt="0">
        <dgm:presLayoutVars>
          <dgm:dir/>
          <dgm:animLvl val="lvl"/>
          <dgm:resizeHandles val="exact"/>
        </dgm:presLayoutVars>
      </dgm:prSet>
      <dgm:spPr/>
    </dgm:pt>
    <dgm:pt modelId="{14E2DC5B-748A-470D-8E24-290CD95A2A07}" type="pres">
      <dgm:prSet presAssocID="{F70F5889-08A0-4829-A31B-71CEA8E6A7A3}" presName="parTxOnly" presStyleLbl="node1" presStyleIdx="0" presStyleCnt="4" custScaleY="34443">
        <dgm:presLayoutVars>
          <dgm:chMax val="0"/>
          <dgm:chPref val="0"/>
          <dgm:bulletEnabled val="1"/>
        </dgm:presLayoutVars>
      </dgm:prSet>
      <dgm:spPr/>
    </dgm:pt>
    <dgm:pt modelId="{9DA8C599-3B60-4179-9AF1-236D98221AB1}" type="pres">
      <dgm:prSet presAssocID="{4A240331-9FB3-4C8F-951E-25DF61182CD1}" presName="parTxOnlySpace" presStyleCnt="0"/>
      <dgm:spPr/>
    </dgm:pt>
    <dgm:pt modelId="{3853DBAA-1755-4BEC-B1A0-8DA93B7D7699}" type="pres">
      <dgm:prSet presAssocID="{1EF69E18-60E1-4B2A-9D7A-103DC958A8FF}" presName="parTxOnly" presStyleLbl="node1" presStyleIdx="1" presStyleCnt="4" custScaleY="34443">
        <dgm:presLayoutVars>
          <dgm:chMax val="0"/>
          <dgm:chPref val="0"/>
          <dgm:bulletEnabled val="1"/>
        </dgm:presLayoutVars>
      </dgm:prSet>
      <dgm:spPr/>
    </dgm:pt>
    <dgm:pt modelId="{50B657CE-9F2E-435D-908E-D03AE89DA28B}" type="pres">
      <dgm:prSet presAssocID="{D600EA93-3CAC-4CA9-9CFE-39FABCE4C6A2}" presName="parTxOnlySpace" presStyleCnt="0"/>
      <dgm:spPr/>
    </dgm:pt>
    <dgm:pt modelId="{22EC223A-D6C0-4E16-A583-401BDDC210BC}" type="pres">
      <dgm:prSet presAssocID="{1D05889D-4AF5-4BF4-9FCF-3941B9AB40D7}" presName="parTxOnly" presStyleLbl="node1" presStyleIdx="2" presStyleCnt="4" custScaleY="34443">
        <dgm:presLayoutVars>
          <dgm:chMax val="0"/>
          <dgm:chPref val="0"/>
          <dgm:bulletEnabled val="1"/>
        </dgm:presLayoutVars>
      </dgm:prSet>
      <dgm:spPr/>
    </dgm:pt>
    <dgm:pt modelId="{234625F8-406D-4989-A6BE-B98082CD04F6}" type="pres">
      <dgm:prSet presAssocID="{2DA24ADD-5F8B-47DC-9553-98558E0C539F}" presName="parTxOnlySpace" presStyleCnt="0"/>
      <dgm:spPr/>
    </dgm:pt>
    <dgm:pt modelId="{45EE3ED2-8676-4676-BEE2-AD3FC102E011}" type="pres">
      <dgm:prSet presAssocID="{A1FC9603-0406-434E-A434-96C8C7CAB81A}" presName="parTxOnly" presStyleLbl="node1" presStyleIdx="3" presStyleCnt="4" custScaleY="34443">
        <dgm:presLayoutVars>
          <dgm:chMax val="0"/>
          <dgm:chPref val="0"/>
          <dgm:bulletEnabled val="1"/>
        </dgm:presLayoutVars>
      </dgm:prSet>
      <dgm:spPr/>
    </dgm:pt>
  </dgm:ptLst>
  <dgm:cxnLst>
    <dgm:cxn modelId="{9E413A06-8F0D-4BCF-9B80-B3EF44E1EC70}" type="presOf" srcId="{1EF69E18-60E1-4B2A-9D7A-103DC958A8FF}" destId="{3853DBAA-1755-4BEC-B1A0-8DA93B7D7699}" srcOrd="0" destOrd="0" presId="urn:microsoft.com/office/officeart/2005/8/layout/chevron1"/>
    <dgm:cxn modelId="{CCDF1727-E124-4733-B6F1-5F8CEE596A05}" srcId="{9E697FCB-8D41-4B25-BAA9-84DB86F24C44}" destId="{A1FC9603-0406-434E-A434-96C8C7CAB81A}" srcOrd="3" destOrd="0" parTransId="{09D885D5-48C1-4E78-8C42-963C446B67C8}" sibTransId="{95AD4B30-2235-4BA2-BEF4-B8E1ADDF3582}"/>
    <dgm:cxn modelId="{9D76AA32-63F0-4EC8-A7F3-5CDD4B4E84C9}" type="presOf" srcId="{A1FC9603-0406-434E-A434-96C8C7CAB81A}" destId="{45EE3ED2-8676-4676-BEE2-AD3FC102E011}" srcOrd="0" destOrd="0" presId="urn:microsoft.com/office/officeart/2005/8/layout/chevron1"/>
    <dgm:cxn modelId="{9C698170-A47C-41CA-8CF3-BAD09B11B495}" srcId="{9E697FCB-8D41-4B25-BAA9-84DB86F24C44}" destId="{1EF69E18-60E1-4B2A-9D7A-103DC958A8FF}" srcOrd="1" destOrd="0" parTransId="{677FFDF5-2D8E-4F2E-94CE-CE2AE9230C89}" sibTransId="{D600EA93-3CAC-4CA9-9CFE-39FABCE4C6A2}"/>
    <dgm:cxn modelId="{269D3498-EC17-49E0-9A7B-65F23267C2F3}" srcId="{9E697FCB-8D41-4B25-BAA9-84DB86F24C44}" destId="{F70F5889-08A0-4829-A31B-71CEA8E6A7A3}" srcOrd="0" destOrd="0" parTransId="{4D8C8451-4DD1-4848-B49E-02219E782F10}" sibTransId="{4A240331-9FB3-4C8F-951E-25DF61182CD1}"/>
    <dgm:cxn modelId="{ED5294AF-64CE-4788-BB92-40FDD63891F1}" srcId="{9E697FCB-8D41-4B25-BAA9-84DB86F24C44}" destId="{1D05889D-4AF5-4BF4-9FCF-3941B9AB40D7}" srcOrd="2" destOrd="0" parTransId="{3C526772-B6FE-4140-8B0F-6FFC92A15E20}" sibTransId="{2DA24ADD-5F8B-47DC-9553-98558E0C539F}"/>
    <dgm:cxn modelId="{8C1B50C2-7E20-4F92-9F83-72A51A75A73F}" type="presOf" srcId="{9E697FCB-8D41-4B25-BAA9-84DB86F24C44}" destId="{0053A642-5533-4EFC-B6CB-4614F2E2F66A}" srcOrd="0" destOrd="0" presId="urn:microsoft.com/office/officeart/2005/8/layout/chevron1"/>
    <dgm:cxn modelId="{DEF73CCA-A02D-471C-90D3-21346836DBC4}" type="presOf" srcId="{F70F5889-08A0-4829-A31B-71CEA8E6A7A3}" destId="{14E2DC5B-748A-470D-8E24-290CD95A2A07}" srcOrd="0" destOrd="0" presId="urn:microsoft.com/office/officeart/2005/8/layout/chevron1"/>
    <dgm:cxn modelId="{FF1535CE-4633-400E-A012-C63E032BA2AF}" type="presOf" srcId="{1D05889D-4AF5-4BF4-9FCF-3941B9AB40D7}" destId="{22EC223A-D6C0-4E16-A583-401BDDC210BC}" srcOrd="0" destOrd="0" presId="urn:microsoft.com/office/officeart/2005/8/layout/chevron1"/>
    <dgm:cxn modelId="{D7C12070-C766-4224-B56D-88AA112A217B}" type="presParOf" srcId="{0053A642-5533-4EFC-B6CB-4614F2E2F66A}" destId="{14E2DC5B-748A-470D-8E24-290CD95A2A07}" srcOrd="0" destOrd="0" presId="urn:microsoft.com/office/officeart/2005/8/layout/chevron1"/>
    <dgm:cxn modelId="{5D4EBB2D-6B39-402A-AC23-B840F5049C83}" type="presParOf" srcId="{0053A642-5533-4EFC-B6CB-4614F2E2F66A}" destId="{9DA8C599-3B60-4179-9AF1-236D98221AB1}" srcOrd="1" destOrd="0" presId="urn:microsoft.com/office/officeart/2005/8/layout/chevron1"/>
    <dgm:cxn modelId="{906FBDD3-E963-416E-BA85-6A3189F4EEA7}" type="presParOf" srcId="{0053A642-5533-4EFC-B6CB-4614F2E2F66A}" destId="{3853DBAA-1755-4BEC-B1A0-8DA93B7D7699}" srcOrd="2" destOrd="0" presId="urn:microsoft.com/office/officeart/2005/8/layout/chevron1"/>
    <dgm:cxn modelId="{A45039A4-341C-440D-A687-4B971E496B0C}" type="presParOf" srcId="{0053A642-5533-4EFC-B6CB-4614F2E2F66A}" destId="{50B657CE-9F2E-435D-908E-D03AE89DA28B}" srcOrd="3" destOrd="0" presId="urn:microsoft.com/office/officeart/2005/8/layout/chevron1"/>
    <dgm:cxn modelId="{1282E311-F3E3-488B-A4A5-F7D30BE13D62}" type="presParOf" srcId="{0053A642-5533-4EFC-B6CB-4614F2E2F66A}" destId="{22EC223A-D6C0-4E16-A583-401BDDC210BC}" srcOrd="4" destOrd="0" presId="urn:microsoft.com/office/officeart/2005/8/layout/chevron1"/>
    <dgm:cxn modelId="{88E984C4-2740-4E6A-944D-AE8405A45DD8}" type="presParOf" srcId="{0053A642-5533-4EFC-B6CB-4614F2E2F66A}" destId="{234625F8-406D-4989-A6BE-B98082CD04F6}" srcOrd="5" destOrd="0" presId="urn:microsoft.com/office/officeart/2005/8/layout/chevron1"/>
    <dgm:cxn modelId="{A0583557-21E0-41C7-A142-BE2E939E1F5D}" type="presParOf" srcId="{0053A642-5533-4EFC-B6CB-4614F2E2F66A}" destId="{45EE3ED2-8676-4676-BEE2-AD3FC102E01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39AD3-A8EF-4F69-9863-2AB365E1707B}">
      <dsp:nvSpPr>
        <dsp:cNvPr id="0" name=""/>
        <dsp:cNvSpPr/>
      </dsp:nvSpPr>
      <dsp:spPr>
        <a:xfrm>
          <a:off x="499898" y="857"/>
          <a:ext cx="1449874" cy="724937"/>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Introduction</a:t>
          </a:r>
          <a:endParaRPr lang="sv-SE" sz="2000" kern="1200" dirty="0"/>
        </a:p>
      </dsp:txBody>
      <dsp:txXfrm>
        <a:off x="521131" y="22090"/>
        <a:ext cx="1407408" cy="682471"/>
      </dsp:txXfrm>
    </dsp:sp>
    <dsp:sp modelId="{9914910F-A465-40FC-B8D2-E0B1880A25C0}">
      <dsp:nvSpPr>
        <dsp:cNvPr id="0" name=""/>
        <dsp:cNvSpPr/>
      </dsp:nvSpPr>
      <dsp:spPr>
        <a:xfrm>
          <a:off x="644885" y="725794"/>
          <a:ext cx="144987" cy="543702"/>
        </a:xfrm>
        <a:custGeom>
          <a:avLst/>
          <a:gdLst/>
          <a:ahLst/>
          <a:cxnLst/>
          <a:rect l="0" t="0" r="0" b="0"/>
          <a:pathLst>
            <a:path>
              <a:moveTo>
                <a:pt x="0" y="0"/>
              </a:moveTo>
              <a:lnTo>
                <a:pt x="0" y="543702"/>
              </a:lnTo>
              <a:lnTo>
                <a:pt x="144987" y="543702"/>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643D02-F5D8-4D98-9DD3-E7C600896005}">
      <dsp:nvSpPr>
        <dsp:cNvPr id="0" name=""/>
        <dsp:cNvSpPr/>
      </dsp:nvSpPr>
      <dsp:spPr>
        <a:xfrm>
          <a:off x="789873" y="907028"/>
          <a:ext cx="1159899" cy="724937"/>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About the speaker</a:t>
          </a:r>
          <a:endParaRPr lang="sv-SE" sz="1100" kern="1200" dirty="0"/>
        </a:p>
      </dsp:txBody>
      <dsp:txXfrm>
        <a:off x="811106" y="928261"/>
        <a:ext cx="1117433" cy="682471"/>
      </dsp:txXfrm>
    </dsp:sp>
    <dsp:sp modelId="{397E7CCE-0E51-4B7B-A3CB-F55B666FA17C}">
      <dsp:nvSpPr>
        <dsp:cNvPr id="0" name=""/>
        <dsp:cNvSpPr/>
      </dsp:nvSpPr>
      <dsp:spPr>
        <a:xfrm>
          <a:off x="644885" y="725794"/>
          <a:ext cx="144987" cy="1449874"/>
        </a:xfrm>
        <a:custGeom>
          <a:avLst/>
          <a:gdLst/>
          <a:ahLst/>
          <a:cxnLst/>
          <a:rect l="0" t="0" r="0" b="0"/>
          <a:pathLst>
            <a:path>
              <a:moveTo>
                <a:pt x="0" y="0"/>
              </a:moveTo>
              <a:lnTo>
                <a:pt x="0" y="1449874"/>
              </a:lnTo>
              <a:lnTo>
                <a:pt x="144987" y="1449874"/>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81DFA9-48CF-4B09-B476-D796A4C9822A}">
      <dsp:nvSpPr>
        <dsp:cNvPr id="0" name=""/>
        <dsp:cNvSpPr/>
      </dsp:nvSpPr>
      <dsp:spPr>
        <a:xfrm>
          <a:off x="789873" y="1813200"/>
          <a:ext cx="1159899" cy="724937"/>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80000"/>
              <a:hueOff val="-69770"/>
              <a:satOff val="-4860"/>
              <a:lumOff val="42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General classes of generative models</a:t>
          </a:r>
          <a:endParaRPr lang="sv-SE" sz="1100" kern="1200" dirty="0"/>
        </a:p>
      </dsp:txBody>
      <dsp:txXfrm>
        <a:off x="811106" y="1834433"/>
        <a:ext cx="1117433" cy="682471"/>
      </dsp:txXfrm>
    </dsp:sp>
    <dsp:sp modelId="{ADEF1478-E3B5-4F44-9A07-F01C824DE467}">
      <dsp:nvSpPr>
        <dsp:cNvPr id="0" name=""/>
        <dsp:cNvSpPr/>
      </dsp:nvSpPr>
      <dsp:spPr>
        <a:xfrm>
          <a:off x="2312241" y="857"/>
          <a:ext cx="1449874" cy="724937"/>
        </a:xfrm>
        <a:prstGeom prst="roundRect">
          <a:avLst>
            <a:gd name="adj" fmla="val 10000"/>
          </a:avLst>
        </a:prstGeom>
        <a:solidFill>
          <a:schemeClr val="accent5">
            <a:shade val="80000"/>
            <a:hueOff val="-186054"/>
            <a:satOff val="-12960"/>
            <a:lumOff val="1120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Methods</a:t>
          </a:r>
          <a:endParaRPr lang="sv-SE" sz="2000" kern="1200" dirty="0"/>
        </a:p>
      </dsp:txBody>
      <dsp:txXfrm>
        <a:off x="2333474" y="22090"/>
        <a:ext cx="1407408" cy="682471"/>
      </dsp:txXfrm>
    </dsp:sp>
    <dsp:sp modelId="{1A3097A4-5B21-449C-95D0-33C18832E5C2}">
      <dsp:nvSpPr>
        <dsp:cNvPr id="0" name=""/>
        <dsp:cNvSpPr/>
      </dsp:nvSpPr>
      <dsp:spPr>
        <a:xfrm>
          <a:off x="2457228" y="725794"/>
          <a:ext cx="144987" cy="543702"/>
        </a:xfrm>
        <a:custGeom>
          <a:avLst/>
          <a:gdLst/>
          <a:ahLst/>
          <a:cxnLst/>
          <a:rect l="0" t="0" r="0" b="0"/>
          <a:pathLst>
            <a:path>
              <a:moveTo>
                <a:pt x="0" y="0"/>
              </a:moveTo>
              <a:lnTo>
                <a:pt x="0" y="543702"/>
              </a:lnTo>
              <a:lnTo>
                <a:pt x="144987" y="543702"/>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C6B023-7F94-40C9-BED6-20CBE9527E9E}">
      <dsp:nvSpPr>
        <dsp:cNvPr id="0" name=""/>
        <dsp:cNvSpPr/>
      </dsp:nvSpPr>
      <dsp:spPr>
        <a:xfrm>
          <a:off x="2602216" y="907028"/>
          <a:ext cx="1159899" cy="724937"/>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80000"/>
              <a:hueOff val="-139541"/>
              <a:satOff val="-9720"/>
              <a:lumOff val="8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Architectures used in generative models</a:t>
          </a:r>
          <a:endParaRPr lang="sv-SE" sz="1100" kern="1200" dirty="0"/>
        </a:p>
      </dsp:txBody>
      <dsp:txXfrm>
        <a:off x="2623449" y="928261"/>
        <a:ext cx="1117433" cy="682471"/>
      </dsp:txXfrm>
    </dsp:sp>
    <dsp:sp modelId="{39958385-176C-4A13-8BBE-0A43BC64A4DF}">
      <dsp:nvSpPr>
        <dsp:cNvPr id="0" name=""/>
        <dsp:cNvSpPr/>
      </dsp:nvSpPr>
      <dsp:spPr>
        <a:xfrm>
          <a:off x="2457228" y="725794"/>
          <a:ext cx="144987" cy="1449874"/>
        </a:xfrm>
        <a:custGeom>
          <a:avLst/>
          <a:gdLst/>
          <a:ahLst/>
          <a:cxnLst/>
          <a:rect l="0" t="0" r="0" b="0"/>
          <a:pathLst>
            <a:path>
              <a:moveTo>
                <a:pt x="0" y="0"/>
              </a:moveTo>
              <a:lnTo>
                <a:pt x="0" y="1449874"/>
              </a:lnTo>
              <a:lnTo>
                <a:pt x="144987" y="1449874"/>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6A4FAC-E2E1-47D5-9A38-38094C35A1A5}">
      <dsp:nvSpPr>
        <dsp:cNvPr id="0" name=""/>
        <dsp:cNvSpPr/>
      </dsp:nvSpPr>
      <dsp:spPr>
        <a:xfrm>
          <a:off x="2602216" y="1813200"/>
          <a:ext cx="1159899" cy="724937"/>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80000"/>
              <a:hueOff val="-209311"/>
              <a:satOff val="-14580"/>
              <a:lumOff val="12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Molecular representations</a:t>
          </a:r>
          <a:endParaRPr lang="sv-SE" sz="1100" kern="1200" dirty="0"/>
        </a:p>
      </dsp:txBody>
      <dsp:txXfrm>
        <a:off x="2623449" y="1834433"/>
        <a:ext cx="1117433" cy="682471"/>
      </dsp:txXfrm>
    </dsp:sp>
    <dsp:sp modelId="{C1D19BD2-264F-4CA1-BA16-0271DF73F857}">
      <dsp:nvSpPr>
        <dsp:cNvPr id="0" name=""/>
        <dsp:cNvSpPr/>
      </dsp:nvSpPr>
      <dsp:spPr>
        <a:xfrm>
          <a:off x="2457228" y="725794"/>
          <a:ext cx="144987" cy="2356045"/>
        </a:xfrm>
        <a:custGeom>
          <a:avLst/>
          <a:gdLst/>
          <a:ahLst/>
          <a:cxnLst/>
          <a:rect l="0" t="0" r="0" b="0"/>
          <a:pathLst>
            <a:path>
              <a:moveTo>
                <a:pt x="0" y="0"/>
              </a:moveTo>
              <a:lnTo>
                <a:pt x="0" y="2356045"/>
              </a:lnTo>
              <a:lnTo>
                <a:pt x="144987" y="2356045"/>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4F3C1C-786D-4F8A-8C08-4D8456772C4F}">
      <dsp:nvSpPr>
        <dsp:cNvPr id="0" name=""/>
        <dsp:cNvSpPr/>
      </dsp:nvSpPr>
      <dsp:spPr>
        <a:xfrm>
          <a:off x="2602216" y="2719371"/>
          <a:ext cx="1159899" cy="724937"/>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80000"/>
              <a:hueOff val="-279081"/>
              <a:satOff val="-19440"/>
              <a:lumOff val="168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Generation schemes</a:t>
          </a:r>
          <a:endParaRPr lang="sv-SE" sz="1100" kern="1200" dirty="0"/>
        </a:p>
      </dsp:txBody>
      <dsp:txXfrm>
        <a:off x="2623449" y="2740604"/>
        <a:ext cx="1117433" cy="682471"/>
      </dsp:txXfrm>
    </dsp:sp>
    <dsp:sp modelId="{20D3FCC3-9DB2-413E-A5FF-924488F8F1A5}">
      <dsp:nvSpPr>
        <dsp:cNvPr id="0" name=""/>
        <dsp:cNvSpPr/>
      </dsp:nvSpPr>
      <dsp:spPr>
        <a:xfrm>
          <a:off x="2457228" y="725794"/>
          <a:ext cx="144987" cy="3262217"/>
        </a:xfrm>
        <a:custGeom>
          <a:avLst/>
          <a:gdLst/>
          <a:ahLst/>
          <a:cxnLst/>
          <a:rect l="0" t="0" r="0" b="0"/>
          <a:pathLst>
            <a:path>
              <a:moveTo>
                <a:pt x="0" y="0"/>
              </a:moveTo>
              <a:lnTo>
                <a:pt x="0" y="3262217"/>
              </a:lnTo>
              <a:lnTo>
                <a:pt x="144987" y="3262217"/>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9A09B8-DE20-4796-9399-6C043261C00A}">
      <dsp:nvSpPr>
        <dsp:cNvPr id="0" name=""/>
        <dsp:cNvSpPr/>
      </dsp:nvSpPr>
      <dsp:spPr>
        <a:xfrm>
          <a:off x="2602216" y="3625543"/>
          <a:ext cx="1159899" cy="724937"/>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80000"/>
              <a:hueOff val="-348852"/>
              <a:satOff val="-24299"/>
              <a:lumOff val="210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Optimization strategies</a:t>
          </a:r>
          <a:endParaRPr lang="sv-SE" sz="1100" kern="1200" dirty="0"/>
        </a:p>
      </dsp:txBody>
      <dsp:txXfrm>
        <a:off x="2623449" y="3646776"/>
        <a:ext cx="1117433" cy="682471"/>
      </dsp:txXfrm>
    </dsp:sp>
    <dsp:sp modelId="{A0AEA6EC-5842-4B0F-AE41-27E586BA8F68}">
      <dsp:nvSpPr>
        <dsp:cNvPr id="0" name=""/>
        <dsp:cNvSpPr/>
      </dsp:nvSpPr>
      <dsp:spPr>
        <a:xfrm>
          <a:off x="4124584" y="857"/>
          <a:ext cx="1449874" cy="724937"/>
        </a:xfrm>
        <a:prstGeom prst="roundRect">
          <a:avLst>
            <a:gd name="adj" fmla="val 10000"/>
          </a:avLst>
        </a:prstGeom>
        <a:solidFill>
          <a:schemeClr val="accent5">
            <a:shade val="80000"/>
            <a:hueOff val="-372109"/>
            <a:satOff val="-25919"/>
            <a:lumOff val="2241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Benchmarks</a:t>
          </a:r>
          <a:endParaRPr lang="sv-SE" sz="2000" kern="1200" dirty="0"/>
        </a:p>
      </dsp:txBody>
      <dsp:txXfrm>
        <a:off x="4145817" y="22090"/>
        <a:ext cx="1407408" cy="682471"/>
      </dsp:txXfrm>
    </dsp:sp>
    <dsp:sp modelId="{D9B649DC-77F1-4C8D-828B-497A7EF65295}">
      <dsp:nvSpPr>
        <dsp:cNvPr id="0" name=""/>
        <dsp:cNvSpPr/>
      </dsp:nvSpPr>
      <dsp:spPr>
        <a:xfrm>
          <a:off x="4269571" y="725794"/>
          <a:ext cx="144987" cy="543702"/>
        </a:xfrm>
        <a:custGeom>
          <a:avLst/>
          <a:gdLst/>
          <a:ahLst/>
          <a:cxnLst/>
          <a:rect l="0" t="0" r="0" b="0"/>
          <a:pathLst>
            <a:path>
              <a:moveTo>
                <a:pt x="0" y="0"/>
              </a:moveTo>
              <a:lnTo>
                <a:pt x="0" y="543702"/>
              </a:lnTo>
              <a:lnTo>
                <a:pt x="144987" y="543702"/>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78D2B0-3346-45E2-9098-65B9E32607AD}">
      <dsp:nvSpPr>
        <dsp:cNvPr id="0" name=""/>
        <dsp:cNvSpPr/>
      </dsp:nvSpPr>
      <dsp:spPr>
        <a:xfrm>
          <a:off x="4414559" y="907028"/>
          <a:ext cx="1159899" cy="724937"/>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80000"/>
              <a:hueOff val="-418622"/>
              <a:satOff val="-29159"/>
              <a:lumOff val="252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Evaluating generative models</a:t>
          </a:r>
          <a:endParaRPr lang="sv-SE" sz="1100" kern="1200" dirty="0"/>
        </a:p>
      </dsp:txBody>
      <dsp:txXfrm>
        <a:off x="4435792" y="928261"/>
        <a:ext cx="1117433" cy="682471"/>
      </dsp:txXfrm>
    </dsp:sp>
    <dsp:sp modelId="{B4544C0E-3AB8-494E-8FA5-067F8983FA11}">
      <dsp:nvSpPr>
        <dsp:cNvPr id="0" name=""/>
        <dsp:cNvSpPr/>
      </dsp:nvSpPr>
      <dsp:spPr>
        <a:xfrm>
          <a:off x="5936927" y="857"/>
          <a:ext cx="1449874" cy="724937"/>
        </a:xfrm>
        <a:prstGeom prst="roundRect">
          <a:avLst>
            <a:gd name="adj" fmla="val 10000"/>
          </a:avLst>
        </a:prstGeom>
        <a:solidFill>
          <a:schemeClr val="accent5">
            <a:shade val="80000"/>
            <a:hueOff val="-558163"/>
            <a:satOff val="-38879"/>
            <a:lumOff val="3362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Outlook</a:t>
          </a:r>
          <a:endParaRPr lang="sv-SE" sz="2000" kern="1200" dirty="0"/>
        </a:p>
      </dsp:txBody>
      <dsp:txXfrm>
        <a:off x="5958160" y="22090"/>
        <a:ext cx="1407408" cy="682471"/>
      </dsp:txXfrm>
    </dsp:sp>
    <dsp:sp modelId="{7C108FC2-D95A-488A-8899-0A42DD98C8DA}">
      <dsp:nvSpPr>
        <dsp:cNvPr id="0" name=""/>
        <dsp:cNvSpPr/>
      </dsp:nvSpPr>
      <dsp:spPr>
        <a:xfrm>
          <a:off x="6081914" y="725794"/>
          <a:ext cx="144987" cy="543702"/>
        </a:xfrm>
        <a:custGeom>
          <a:avLst/>
          <a:gdLst/>
          <a:ahLst/>
          <a:cxnLst/>
          <a:rect l="0" t="0" r="0" b="0"/>
          <a:pathLst>
            <a:path>
              <a:moveTo>
                <a:pt x="0" y="0"/>
              </a:moveTo>
              <a:lnTo>
                <a:pt x="0" y="543702"/>
              </a:lnTo>
              <a:lnTo>
                <a:pt x="144987" y="543702"/>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5A9839-64B0-40EF-A462-DAD5F5D121EE}">
      <dsp:nvSpPr>
        <dsp:cNvPr id="0" name=""/>
        <dsp:cNvSpPr/>
      </dsp:nvSpPr>
      <dsp:spPr>
        <a:xfrm>
          <a:off x="6226902" y="907028"/>
          <a:ext cx="1159899" cy="724937"/>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80000"/>
              <a:hueOff val="-488393"/>
              <a:satOff val="-34019"/>
              <a:lumOff val="294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Advantages of generative models</a:t>
          </a:r>
          <a:endParaRPr lang="sv-SE" sz="1100" kern="1200" dirty="0"/>
        </a:p>
      </dsp:txBody>
      <dsp:txXfrm>
        <a:off x="6248135" y="928261"/>
        <a:ext cx="1117433" cy="682471"/>
      </dsp:txXfrm>
    </dsp:sp>
    <dsp:sp modelId="{FE99030D-6D2E-49EE-9BC3-293A0EB593CB}">
      <dsp:nvSpPr>
        <dsp:cNvPr id="0" name=""/>
        <dsp:cNvSpPr/>
      </dsp:nvSpPr>
      <dsp:spPr>
        <a:xfrm>
          <a:off x="6081914" y="725794"/>
          <a:ext cx="144987" cy="1449874"/>
        </a:xfrm>
        <a:custGeom>
          <a:avLst/>
          <a:gdLst/>
          <a:ahLst/>
          <a:cxnLst/>
          <a:rect l="0" t="0" r="0" b="0"/>
          <a:pathLst>
            <a:path>
              <a:moveTo>
                <a:pt x="0" y="0"/>
              </a:moveTo>
              <a:lnTo>
                <a:pt x="0" y="1449874"/>
              </a:lnTo>
              <a:lnTo>
                <a:pt x="144987" y="1449874"/>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54E825-54D4-4BC9-A829-173390D9657E}">
      <dsp:nvSpPr>
        <dsp:cNvPr id="0" name=""/>
        <dsp:cNvSpPr/>
      </dsp:nvSpPr>
      <dsp:spPr>
        <a:xfrm>
          <a:off x="6226902" y="1813200"/>
          <a:ext cx="1159899" cy="724937"/>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80000"/>
              <a:hueOff val="-558163"/>
              <a:satOff val="-38879"/>
              <a:lumOff val="336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Challenges and future work</a:t>
          </a:r>
          <a:endParaRPr lang="sv-SE" sz="1100" kern="1200" dirty="0"/>
        </a:p>
      </dsp:txBody>
      <dsp:txXfrm>
        <a:off x="6248135" y="1834433"/>
        <a:ext cx="1117433" cy="6824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81E64-7ED8-4E01-8EF8-E2FDFCCE927A}">
      <dsp:nvSpPr>
        <dsp:cNvPr id="0" name=""/>
        <dsp:cNvSpPr/>
      </dsp:nvSpPr>
      <dsp:spPr>
        <a:xfrm>
          <a:off x="0" y="943372"/>
          <a:ext cx="2464593" cy="1971674"/>
        </a:xfrm>
        <a:prstGeom prst="rect">
          <a:avLst/>
        </a:prstGeom>
        <a:blipFill dpi="0" rotWithShape="1">
          <a:blip xmlns:r="http://schemas.openxmlformats.org/officeDocument/2006/relationships" r:embed="rId1"/>
          <a:srcRect/>
          <a:stretch>
            <a:fillRect t="12500" b="12500"/>
          </a:stretch>
        </a:blipFill>
        <a:ln>
          <a:noFill/>
        </a:ln>
        <a:effectLst/>
        <a:scene3d>
          <a:camera prst="orthographicFront"/>
          <a:lightRig rig="chilly" dir="t"/>
        </a:scene3d>
        <a:sp3d z="-257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66F41E85-D194-483D-B090-83641795E1AC}">
      <dsp:nvSpPr>
        <dsp:cNvPr id="0" name=""/>
        <dsp:cNvSpPr/>
      </dsp:nvSpPr>
      <dsp:spPr>
        <a:xfrm>
          <a:off x="221813" y="2717879"/>
          <a:ext cx="2193488" cy="690086"/>
        </a:xfrm>
        <a:prstGeom prst="wedgeRectCallout">
          <a:avLst>
            <a:gd name="adj1" fmla="val 20250"/>
            <a:gd name="adj2" fmla="val -607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face generation</a:t>
          </a:r>
          <a:r>
            <a:rPr lang="en-US" sz="1900" kern="1200" baseline="30000" dirty="0"/>
            <a:t>1</a:t>
          </a:r>
          <a:endParaRPr lang="sv-SE" sz="1900" kern="1200" baseline="30000" dirty="0"/>
        </a:p>
      </dsp:txBody>
      <dsp:txXfrm>
        <a:off x="221813" y="2717879"/>
        <a:ext cx="2193488" cy="690086"/>
      </dsp:txXfrm>
    </dsp:sp>
    <dsp:sp modelId="{3C81CCC3-14A0-4444-BC7B-9E756D28D940}">
      <dsp:nvSpPr>
        <dsp:cNvPr id="0" name=""/>
        <dsp:cNvSpPr/>
      </dsp:nvSpPr>
      <dsp:spPr>
        <a:xfrm>
          <a:off x="2711053" y="943372"/>
          <a:ext cx="2464593" cy="1971674"/>
        </a:xfrm>
        <a:prstGeom prst="rect">
          <a:avLst/>
        </a:prstGeom>
        <a:blipFill dpi="0" rotWithShape="1">
          <a:blip xmlns:r="http://schemas.openxmlformats.org/officeDocument/2006/relationships" r:embed="rId2"/>
          <a:srcRect/>
          <a:stretch>
            <a:fillRect t="11831" b="11831"/>
          </a:stretch>
        </a:blipFill>
        <a:ln>
          <a:noFill/>
        </a:ln>
        <a:effectLst/>
        <a:scene3d>
          <a:camera prst="orthographicFront"/>
          <a:lightRig rig="chilly" dir="t"/>
        </a:scene3d>
        <a:sp3d z="-257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2F76563-6FE4-4AEE-B32D-EE93B6BB1A94}">
      <dsp:nvSpPr>
        <dsp:cNvPr id="0" name=""/>
        <dsp:cNvSpPr/>
      </dsp:nvSpPr>
      <dsp:spPr>
        <a:xfrm>
          <a:off x="2932866" y="2717879"/>
          <a:ext cx="2193488" cy="690086"/>
        </a:xfrm>
        <a:prstGeom prst="wedgeRectCallout">
          <a:avLst>
            <a:gd name="adj1" fmla="val 20250"/>
            <a:gd name="adj2" fmla="val -607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3D shape reconstruction</a:t>
          </a:r>
          <a:r>
            <a:rPr lang="en-US" sz="1800" kern="1200" baseline="30000" dirty="0"/>
            <a:t>2</a:t>
          </a:r>
          <a:endParaRPr lang="sv-SE" sz="1800" kern="1200" baseline="30000" dirty="0"/>
        </a:p>
      </dsp:txBody>
      <dsp:txXfrm>
        <a:off x="2932866" y="2717879"/>
        <a:ext cx="2193488" cy="690086"/>
      </dsp:txXfrm>
    </dsp:sp>
    <dsp:sp modelId="{32734927-8439-46C1-A7AC-178BF5DCBFDA}">
      <dsp:nvSpPr>
        <dsp:cNvPr id="0" name=""/>
        <dsp:cNvSpPr/>
      </dsp:nvSpPr>
      <dsp:spPr>
        <a:xfrm>
          <a:off x="5422106" y="943372"/>
          <a:ext cx="2464593" cy="1971674"/>
        </a:xfrm>
        <a:prstGeom prst="rect">
          <a:avLst/>
        </a:prstGeom>
        <a:blipFill dpi="0" rotWithShape="1">
          <a:blip xmlns:r="http://schemas.openxmlformats.org/officeDocument/2006/relationships" r:embed="rId3"/>
          <a:srcRect/>
          <a:stretch>
            <a:fillRect t="18648" b="18648"/>
          </a:stretch>
        </a:blipFill>
        <a:ln>
          <a:noFill/>
        </a:ln>
        <a:effectLst/>
        <a:scene3d>
          <a:camera prst="orthographicFront"/>
          <a:lightRig rig="chilly" dir="t"/>
        </a:scene3d>
        <a:sp3d z="-257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61403BE0-77CC-43FC-B3D9-C698DF612929}">
      <dsp:nvSpPr>
        <dsp:cNvPr id="0" name=""/>
        <dsp:cNvSpPr/>
      </dsp:nvSpPr>
      <dsp:spPr>
        <a:xfrm>
          <a:off x="5643919" y="2717879"/>
          <a:ext cx="2193488" cy="690086"/>
        </a:xfrm>
        <a:prstGeom prst="wedgeRectCallout">
          <a:avLst>
            <a:gd name="adj1" fmla="val 20250"/>
            <a:gd name="adj2" fmla="val -607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visualize effects of climate change</a:t>
          </a:r>
          <a:r>
            <a:rPr lang="en-US" sz="1900" kern="1200" baseline="30000" dirty="0"/>
            <a:t>3</a:t>
          </a:r>
          <a:endParaRPr lang="sv-SE" sz="1900" kern="1200" baseline="30000" dirty="0"/>
        </a:p>
      </dsp:txBody>
      <dsp:txXfrm>
        <a:off x="5643919" y="2717879"/>
        <a:ext cx="2193488" cy="6900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Introduction</a:t>
          </a:r>
          <a:endParaRPr lang="sv-SE" sz="1700" kern="1200" dirty="0"/>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Methods</a:t>
          </a:r>
          <a:endParaRPr lang="sv-SE" sz="1700" kern="1200" dirty="0">
            <a:solidFill>
              <a:schemeClr val="bg2">
                <a:lumMod val="7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Introduction</a:t>
          </a:r>
          <a:endParaRPr lang="sv-SE" sz="1700" kern="1200" dirty="0"/>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Methods</a:t>
          </a:r>
          <a:endParaRPr lang="sv-SE" sz="1700" kern="1200" dirty="0">
            <a:solidFill>
              <a:schemeClr val="bg2">
                <a:lumMod val="7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Introduction</a:t>
          </a:r>
          <a:endParaRPr lang="sv-SE" sz="1700" kern="1200" dirty="0"/>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Methods</a:t>
          </a:r>
          <a:endParaRPr lang="sv-SE" sz="1700" kern="1200" dirty="0">
            <a:solidFill>
              <a:schemeClr val="bg2">
                <a:lumMod val="7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C2F3B-48C9-45B4-8802-41F53A01C3DB}">
      <dsp:nvSpPr>
        <dsp:cNvPr id="0" name=""/>
        <dsp:cNvSpPr/>
      </dsp:nvSpPr>
      <dsp:spPr>
        <a:xfrm rot="5400000">
          <a:off x="3148944" y="108881"/>
          <a:ext cx="1636027" cy="1423343"/>
        </a:xfrm>
        <a:prstGeom prst="hexagon">
          <a:avLst>
            <a:gd name="adj" fmla="val 25000"/>
            <a:gd name="vf" fmla="val 115470"/>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Combinatorial approaches</a:t>
          </a:r>
          <a:endParaRPr lang="sv-SE" sz="1200" b="0" kern="1200" dirty="0"/>
        </a:p>
      </dsp:txBody>
      <dsp:txXfrm rot="-5400000">
        <a:off x="3477090" y="257488"/>
        <a:ext cx="979735" cy="1126132"/>
      </dsp:txXfrm>
    </dsp:sp>
    <dsp:sp modelId="{4397B922-BEBE-4B08-BE5F-21DC067A3672}">
      <dsp:nvSpPr>
        <dsp:cNvPr id="0" name=""/>
        <dsp:cNvSpPr/>
      </dsp:nvSpPr>
      <dsp:spPr>
        <a:xfrm>
          <a:off x="4721820" y="329745"/>
          <a:ext cx="1825806" cy="981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kern="1200" dirty="0"/>
            <a:t>Fragment-based design</a:t>
          </a:r>
          <a:endParaRPr lang="sv-SE" sz="1200" b="0" kern="1200" dirty="0"/>
        </a:p>
        <a:p>
          <a:pPr marL="0" lvl="0" indent="0" algn="l" defTabSz="533400">
            <a:lnSpc>
              <a:spcPct val="90000"/>
            </a:lnSpc>
            <a:spcBef>
              <a:spcPct val="0"/>
            </a:spcBef>
            <a:spcAft>
              <a:spcPct val="35000"/>
            </a:spcAft>
            <a:buNone/>
          </a:pPr>
          <a:r>
            <a:rPr lang="en-US" sz="1200" b="0" kern="1200" dirty="0"/>
            <a:t>Enumeration</a:t>
          </a:r>
        </a:p>
        <a:p>
          <a:pPr marL="0" lvl="0" indent="0" algn="l" defTabSz="533400">
            <a:lnSpc>
              <a:spcPct val="90000"/>
            </a:lnSpc>
            <a:spcBef>
              <a:spcPct val="0"/>
            </a:spcBef>
            <a:spcAft>
              <a:spcPct val="35000"/>
            </a:spcAft>
            <a:buNone/>
          </a:pPr>
          <a:r>
            <a:rPr lang="en-US" sz="1200" b="0" kern="1200" dirty="0"/>
            <a:t>…</a:t>
          </a:r>
        </a:p>
      </dsp:txBody>
      <dsp:txXfrm>
        <a:off x="4721820" y="329745"/>
        <a:ext cx="1825806" cy="981616"/>
      </dsp:txXfrm>
    </dsp:sp>
    <dsp:sp modelId="{CF3C67CE-BE78-4667-A49B-F0658BB1BBAA}">
      <dsp:nvSpPr>
        <dsp:cNvPr id="0" name=""/>
        <dsp:cNvSpPr/>
      </dsp:nvSpPr>
      <dsp:spPr>
        <a:xfrm rot="5400000">
          <a:off x="1611732" y="108881"/>
          <a:ext cx="1636027" cy="1423343"/>
        </a:xfrm>
        <a:prstGeom prst="hexagon">
          <a:avLst>
            <a:gd name="adj" fmla="val 25000"/>
            <a:gd name="vf" fmla="val 115470"/>
          </a:avLst>
        </a:prstGeom>
        <a:gradFill rotWithShape="0">
          <a:gsLst>
            <a:gs pos="0">
              <a:schemeClr val="accent5">
                <a:shade val="80000"/>
                <a:hueOff val="-111633"/>
                <a:satOff val="-7776"/>
                <a:lumOff val="6724"/>
                <a:alphaOff val="0"/>
                <a:satMod val="103000"/>
                <a:lumMod val="102000"/>
                <a:tint val="94000"/>
              </a:schemeClr>
            </a:gs>
            <a:gs pos="50000">
              <a:schemeClr val="accent5">
                <a:shade val="80000"/>
                <a:hueOff val="-111633"/>
                <a:satOff val="-7776"/>
                <a:lumOff val="6724"/>
                <a:alphaOff val="0"/>
                <a:satMod val="110000"/>
                <a:lumMod val="100000"/>
                <a:shade val="100000"/>
              </a:schemeClr>
            </a:gs>
            <a:gs pos="100000">
              <a:schemeClr val="accent5">
                <a:shade val="80000"/>
                <a:hueOff val="-111633"/>
                <a:satOff val="-7776"/>
                <a:lumOff val="67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sv-SE" sz="3600" b="0" kern="1200"/>
        </a:p>
      </dsp:txBody>
      <dsp:txXfrm rot="-5400000">
        <a:off x="1939878" y="257488"/>
        <a:ext cx="979735" cy="1126132"/>
      </dsp:txXfrm>
    </dsp:sp>
    <dsp:sp modelId="{BA412885-132C-4BE6-83AC-2B6EE36D62A7}">
      <dsp:nvSpPr>
        <dsp:cNvPr id="0" name=""/>
        <dsp:cNvSpPr/>
      </dsp:nvSpPr>
      <dsp:spPr>
        <a:xfrm rot="5400000">
          <a:off x="2377393" y="1497541"/>
          <a:ext cx="1636027" cy="1423343"/>
        </a:xfrm>
        <a:prstGeom prst="hexagon">
          <a:avLst>
            <a:gd name="adj" fmla="val 25000"/>
            <a:gd name="vf" fmla="val 115470"/>
          </a:avLst>
        </a:prstGeom>
        <a:gradFill rotWithShape="0">
          <a:gsLst>
            <a:gs pos="0">
              <a:schemeClr val="accent5">
                <a:shade val="80000"/>
                <a:hueOff val="-223265"/>
                <a:satOff val="-15552"/>
                <a:lumOff val="13448"/>
                <a:alphaOff val="0"/>
                <a:satMod val="103000"/>
                <a:lumMod val="102000"/>
                <a:tint val="94000"/>
              </a:schemeClr>
            </a:gs>
            <a:gs pos="50000">
              <a:schemeClr val="accent5">
                <a:shade val="80000"/>
                <a:hueOff val="-223265"/>
                <a:satOff val="-15552"/>
                <a:lumOff val="13448"/>
                <a:alphaOff val="0"/>
                <a:satMod val="110000"/>
                <a:lumMod val="100000"/>
                <a:shade val="100000"/>
              </a:schemeClr>
            </a:gs>
            <a:gs pos="100000">
              <a:schemeClr val="accent5">
                <a:shade val="80000"/>
                <a:hueOff val="-223265"/>
                <a:satOff val="-15552"/>
                <a:lumOff val="1344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Evolutionary algorithms</a:t>
          </a:r>
          <a:endParaRPr lang="sv-SE" sz="1200" b="0" kern="1200" dirty="0"/>
        </a:p>
      </dsp:txBody>
      <dsp:txXfrm rot="-5400000">
        <a:off x="2705539" y="1646148"/>
        <a:ext cx="979735" cy="1126132"/>
      </dsp:txXfrm>
    </dsp:sp>
    <dsp:sp modelId="{81D2C2A5-92D3-4E6B-82EE-ABB9591E89F1}">
      <dsp:nvSpPr>
        <dsp:cNvPr id="0" name=""/>
        <dsp:cNvSpPr/>
      </dsp:nvSpPr>
      <dsp:spPr>
        <a:xfrm>
          <a:off x="657929" y="1718405"/>
          <a:ext cx="1766909" cy="981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r" defTabSz="533400">
            <a:lnSpc>
              <a:spcPct val="90000"/>
            </a:lnSpc>
            <a:spcBef>
              <a:spcPct val="0"/>
            </a:spcBef>
            <a:spcAft>
              <a:spcPct val="35000"/>
            </a:spcAft>
            <a:buNone/>
          </a:pPr>
          <a:r>
            <a:rPr lang="en-US" sz="1200" b="0" kern="1200" dirty="0"/>
            <a:t>Genetic algorithms</a:t>
          </a:r>
          <a:endParaRPr lang="sv-SE" sz="1200" b="0" kern="1200" dirty="0"/>
        </a:p>
        <a:p>
          <a:pPr marL="0" lvl="0" indent="0" algn="r" defTabSz="533400">
            <a:lnSpc>
              <a:spcPct val="90000"/>
            </a:lnSpc>
            <a:spcBef>
              <a:spcPct val="0"/>
            </a:spcBef>
            <a:spcAft>
              <a:spcPct val="35000"/>
            </a:spcAft>
            <a:buNone/>
          </a:pPr>
          <a:r>
            <a:rPr lang="en-US" sz="1200" b="0" kern="1200" dirty="0"/>
            <a:t>…</a:t>
          </a:r>
          <a:endParaRPr lang="sv-SE" sz="1200" b="0" kern="1200" dirty="0"/>
        </a:p>
      </dsp:txBody>
      <dsp:txXfrm>
        <a:off x="657929" y="1718405"/>
        <a:ext cx="1766909" cy="981616"/>
      </dsp:txXfrm>
    </dsp:sp>
    <dsp:sp modelId="{5A4EACDD-F419-481C-ACC0-B9BF2226752D}">
      <dsp:nvSpPr>
        <dsp:cNvPr id="0" name=""/>
        <dsp:cNvSpPr/>
      </dsp:nvSpPr>
      <dsp:spPr>
        <a:xfrm rot="5400000">
          <a:off x="3914604" y="1497541"/>
          <a:ext cx="1636027" cy="1423343"/>
        </a:xfrm>
        <a:prstGeom prst="hexagon">
          <a:avLst>
            <a:gd name="adj" fmla="val 25000"/>
            <a:gd name="vf" fmla="val 115470"/>
          </a:avLst>
        </a:prstGeom>
        <a:gradFill rotWithShape="0">
          <a:gsLst>
            <a:gs pos="0">
              <a:schemeClr val="accent5">
                <a:shade val="80000"/>
                <a:hueOff val="-334898"/>
                <a:satOff val="-23327"/>
                <a:lumOff val="20172"/>
                <a:alphaOff val="0"/>
                <a:satMod val="103000"/>
                <a:lumMod val="102000"/>
                <a:tint val="94000"/>
              </a:schemeClr>
            </a:gs>
            <a:gs pos="50000">
              <a:schemeClr val="accent5">
                <a:shade val="80000"/>
                <a:hueOff val="-334898"/>
                <a:satOff val="-23327"/>
                <a:lumOff val="20172"/>
                <a:alphaOff val="0"/>
                <a:satMod val="110000"/>
                <a:lumMod val="100000"/>
                <a:shade val="100000"/>
              </a:schemeClr>
            </a:gs>
            <a:gs pos="100000">
              <a:schemeClr val="accent5">
                <a:shade val="80000"/>
                <a:hueOff val="-334898"/>
                <a:satOff val="-23327"/>
                <a:lumOff val="2017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sv-SE" sz="3600" b="0" kern="1200"/>
        </a:p>
      </dsp:txBody>
      <dsp:txXfrm rot="-5400000">
        <a:off x="4242750" y="1646148"/>
        <a:ext cx="979735" cy="1126132"/>
      </dsp:txXfrm>
    </dsp:sp>
    <dsp:sp modelId="{96644580-EF92-4EB6-9C31-FD8EDEBC0E6C}">
      <dsp:nvSpPr>
        <dsp:cNvPr id="0" name=""/>
        <dsp:cNvSpPr/>
      </dsp:nvSpPr>
      <dsp:spPr>
        <a:xfrm rot="5400000">
          <a:off x="3148944" y="2886201"/>
          <a:ext cx="1636027" cy="1423343"/>
        </a:xfrm>
        <a:prstGeom prst="hexagon">
          <a:avLst>
            <a:gd name="adj" fmla="val 25000"/>
            <a:gd name="vf" fmla="val 115470"/>
          </a:avLst>
        </a:prstGeom>
        <a:gradFill rotWithShape="0">
          <a:gsLst>
            <a:gs pos="0">
              <a:schemeClr val="accent5">
                <a:shade val="80000"/>
                <a:hueOff val="-446530"/>
                <a:satOff val="-31103"/>
                <a:lumOff val="26896"/>
                <a:alphaOff val="0"/>
                <a:satMod val="103000"/>
                <a:lumMod val="102000"/>
                <a:tint val="94000"/>
              </a:schemeClr>
            </a:gs>
            <a:gs pos="50000">
              <a:schemeClr val="accent5">
                <a:shade val="80000"/>
                <a:hueOff val="-446530"/>
                <a:satOff val="-31103"/>
                <a:lumOff val="26896"/>
                <a:alphaOff val="0"/>
                <a:satMod val="110000"/>
                <a:lumMod val="100000"/>
                <a:shade val="100000"/>
              </a:schemeClr>
            </a:gs>
            <a:gs pos="100000">
              <a:schemeClr val="accent5">
                <a:shade val="80000"/>
                <a:hueOff val="-446530"/>
                <a:satOff val="-31103"/>
                <a:lumOff val="2689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Deep generative models</a:t>
          </a:r>
          <a:endParaRPr lang="sv-SE" sz="1200" b="0" kern="1200" dirty="0"/>
        </a:p>
      </dsp:txBody>
      <dsp:txXfrm rot="-5400000">
        <a:off x="3477090" y="3034808"/>
        <a:ext cx="979735" cy="1126132"/>
      </dsp:txXfrm>
    </dsp:sp>
    <dsp:sp modelId="{A4BD2CCD-72CB-4F50-A625-72B6A05B5CC2}">
      <dsp:nvSpPr>
        <dsp:cNvPr id="0" name=""/>
        <dsp:cNvSpPr/>
      </dsp:nvSpPr>
      <dsp:spPr>
        <a:xfrm>
          <a:off x="4721820" y="3107065"/>
          <a:ext cx="1825806" cy="981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kern="1200" dirty="0"/>
            <a:t>GANs</a:t>
          </a:r>
          <a:endParaRPr lang="sv-SE" sz="1200" b="0" kern="1200" dirty="0"/>
        </a:p>
        <a:p>
          <a:pPr marL="0" lvl="0" indent="0" algn="l" defTabSz="533400">
            <a:lnSpc>
              <a:spcPct val="90000"/>
            </a:lnSpc>
            <a:spcBef>
              <a:spcPct val="0"/>
            </a:spcBef>
            <a:spcAft>
              <a:spcPct val="35000"/>
            </a:spcAft>
            <a:buNone/>
          </a:pPr>
          <a:r>
            <a:rPr lang="en-US" sz="1200" b="0" kern="1200" dirty="0"/>
            <a:t>VAEs</a:t>
          </a:r>
          <a:endParaRPr lang="sv-SE" sz="1200" b="0" kern="1200" dirty="0"/>
        </a:p>
        <a:p>
          <a:pPr marL="0" lvl="0" indent="0" algn="l" defTabSz="533400">
            <a:lnSpc>
              <a:spcPct val="90000"/>
            </a:lnSpc>
            <a:spcBef>
              <a:spcPct val="0"/>
            </a:spcBef>
            <a:spcAft>
              <a:spcPct val="35000"/>
            </a:spcAft>
            <a:buNone/>
          </a:pPr>
          <a:r>
            <a:rPr lang="en-US" sz="1200" b="0" kern="1200" dirty="0"/>
            <a:t>…</a:t>
          </a:r>
          <a:endParaRPr lang="sv-SE" sz="1200" b="0" kern="1200" dirty="0"/>
        </a:p>
      </dsp:txBody>
      <dsp:txXfrm>
        <a:off x="4721820" y="3107065"/>
        <a:ext cx="1825806" cy="981616"/>
      </dsp:txXfrm>
    </dsp:sp>
    <dsp:sp modelId="{AEA7DC74-9D3C-4AA7-BA98-D839A39CA3CD}">
      <dsp:nvSpPr>
        <dsp:cNvPr id="0" name=""/>
        <dsp:cNvSpPr/>
      </dsp:nvSpPr>
      <dsp:spPr>
        <a:xfrm rot="5400000">
          <a:off x="1611732" y="2886201"/>
          <a:ext cx="1636027" cy="1423343"/>
        </a:xfrm>
        <a:prstGeom prst="hexagon">
          <a:avLst>
            <a:gd name="adj" fmla="val 25000"/>
            <a:gd name="vf" fmla="val 115470"/>
          </a:avLst>
        </a:prstGeom>
        <a:gradFill rotWithShape="0">
          <a:gsLst>
            <a:gs pos="0">
              <a:schemeClr val="accent5">
                <a:shade val="80000"/>
                <a:hueOff val="-558163"/>
                <a:satOff val="-38879"/>
                <a:lumOff val="33620"/>
                <a:alphaOff val="0"/>
                <a:satMod val="103000"/>
                <a:lumMod val="102000"/>
                <a:tint val="94000"/>
              </a:schemeClr>
            </a:gs>
            <a:gs pos="50000">
              <a:schemeClr val="accent5">
                <a:shade val="80000"/>
                <a:hueOff val="-558163"/>
                <a:satOff val="-38879"/>
                <a:lumOff val="33620"/>
                <a:alphaOff val="0"/>
                <a:satMod val="110000"/>
                <a:lumMod val="100000"/>
                <a:shade val="100000"/>
              </a:schemeClr>
            </a:gs>
            <a:gs pos="100000">
              <a:schemeClr val="accent5">
                <a:shade val="80000"/>
                <a:hueOff val="-558163"/>
                <a:satOff val="-38879"/>
                <a:lumOff val="3362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sv-SE" sz="3600" b="0" kern="1200"/>
        </a:p>
      </dsp:txBody>
      <dsp:txXfrm rot="-5400000">
        <a:off x="1939878" y="3034808"/>
        <a:ext cx="979735" cy="112613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Introduction</a:t>
          </a:r>
          <a:endParaRPr lang="sv-SE" sz="1700" kern="1200" dirty="0"/>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Methods</a:t>
          </a:r>
          <a:endParaRPr lang="sv-SE" sz="1700" kern="1200" dirty="0">
            <a:solidFill>
              <a:schemeClr val="bg2">
                <a:lumMod val="7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C2F3B-48C9-45B4-8802-41F53A01C3DB}">
      <dsp:nvSpPr>
        <dsp:cNvPr id="0" name=""/>
        <dsp:cNvSpPr/>
      </dsp:nvSpPr>
      <dsp:spPr>
        <a:xfrm rot="5400000">
          <a:off x="3148944" y="108881"/>
          <a:ext cx="1636027" cy="1423343"/>
        </a:xfrm>
        <a:prstGeom prst="hexagon">
          <a:avLst>
            <a:gd name="adj" fmla="val 25000"/>
            <a:gd name="vf" fmla="val 115470"/>
          </a:avLst>
        </a:prstGeom>
        <a:solidFill>
          <a:schemeClr val="bg1">
            <a:lumMod val="8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rPr>
            <a:t>Combinatorial approaches</a:t>
          </a:r>
          <a:endParaRPr lang="sv-SE" sz="1200" b="0" kern="1200" dirty="0">
            <a:solidFill>
              <a:schemeClr val="bg1"/>
            </a:solidFill>
          </a:endParaRPr>
        </a:p>
      </dsp:txBody>
      <dsp:txXfrm rot="-5400000">
        <a:off x="3477090" y="257488"/>
        <a:ext cx="979735" cy="1126132"/>
      </dsp:txXfrm>
    </dsp:sp>
    <dsp:sp modelId="{4397B922-BEBE-4B08-BE5F-21DC067A3672}">
      <dsp:nvSpPr>
        <dsp:cNvPr id="0" name=""/>
        <dsp:cNvSpPr/>
      </dsp:nvSpPr>
      <dsp:spPr>
        <a:xfrm>
          <a:off x="4721820" y="329745"/>
          <a:ext cx="1825806" cy="981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kern="1200" dirty="0">
              <a:solidFill>
                <a:schemeClr val="bg1">
                  <a:lumMod val="65000"/>
                </a:schemeClr>
              </a:solidFill>
            </a:rPr>
            <a:t>Fragment-based design</a:t>
          </a:r>
          <a:endParaRPr lang="sv-SE" sz="1200" b="0" kern="1200" dirty="0">
            <a:solidFill>
              <a:schemeClr val="bg1">
                <a:lumMod val="65000"/>
              </a:schemeClr>
            </a:solidFill>
          </a:endParaRPr>
        </a:p>
        <a:p>
          <a:pPr marL="0" lvl="0" indent="0" algn="l" defTabSz="533400">
            <a:lnSpc>
              <a:spcPct val="90000"/>
            </a:lnSpc>
            <a:spcBef>
              <a:spcPct val="0"/>
            </a:spcBef>
            <a:spcAft>
              <a:spcPct val="35000"/>
            </a:spcAft>
            <a:buNone/>
          </a:pPr>
          <a:r>
            <a:rPr lang="en-US" sz="1200" b="0" kern="1200" dirty="0">
              <a:solidFill>
                <a:schemeClr val="bg1">
                  <a:lumMod val="65000"/>
                </a:schemeClr>
              </a:solidFill>
            </a:rPr>
            <a:t>Enumeration</a:t>
          </a:r>
        </a:p>
        <a:p>
          <a:pPr marL="0" lvl="0" indent="0" algn="l" defTabSz="533400">
            <a:lnSpc>
              <a:spcPct val="90000"/>
            </a:lnSpc>
            <a:spcBef>
              <a:spcPct val="0"/>
            </a:spcBef>
            <a:spcAft>
              <a:spcPct val="35000"/>
            </a:spcAft>
            <a:buNone/>
          </a:pPr>
          <a:r>
            <a:rPr lang="en-US" sz="1200" b="0" kern="1200" dirty="0">
              <a:solidFill>
                <a:schemeClr val="bg1">
                  <a:lumMod val="65000"/>
                </a:schemeClr>
              </a:solidFill>
            </a:rPr>
            <a:t>…</a:t>
          </a:r>
        </a:p>
      </dsp:txBody>
      <dsp:txXfrm>
        <a:off x="4721820" y="329745"/>
        <a:ext cx="1825806" cy="981616"/>
      </dsp:txXfrm>
    </dsp:sp>
    <dsp:sp modelId="{CF3C67CE-BE78-4667-A49B-F0658BB1BBAA}">
      <dsp:nvSpPr>
        <dsp:cNvPr id="0" name=""/>
        <dsp:cNvSpPr/>
      </dsp:nvSpPr>
      <dsp:spPr>
        <a:xfrm rot="5400000">
          <a:off x="1611732" y="108881"/>
          <a:ext cx="1636027" cy="1423343"/>
        </a:xfrm>
        <a:prstGeom prst="hexagon">
          <a:avLst>
            <a:gd name="adj" fmla="val 25000"/>
            <a:gd name="vf" fmla="val 115470"/>
          </a:avLst>
        </a:prstGeom>
        <a:solidFill>
          <a:schemeClr val="bg1">
            <a:lumMod val="8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sv-SE" sz="3600" b="0" kern="1200">
            <a:solidFill>
              <a:schemeClr val="tx1">
                <a:lumMod val="50000"/>
                <a:lumOff val="50000"/>
              </a:schemeClr>
            </a:solidFill>
          </a:endParaRPr>
        </a:p>
      </dsp:txBody>
      <dsp:txXfrm rot="-5400000">
        <a:off x="1939878" y="257488"/>
        <a:ext cx="979735" cy="1126132"/>
      </dsp:txXfrm>
    </dsp:sp>
    <dsp:sp modelId="{BA412885-132C-4BE6-83AC-2B6EE36D62A7}">
      <dsp:nvSpPr>
        <dsp:cNvPr id="0" name=""/>
        <dsp:cNvSpPr/>
      </dsp:nvSpPr>
      <dsp:spPr>
        <a:xfrm rot="5400000">
          <a:off x="2377393" y="1497541"/>
          <a:ext cx="1636027" cy="1423343"/>
        </a:xfrm>
        <a:prstGeom prst="hexagon">
          <a:avLst>
            <a:gd name="adj" fmla="val 25000"/>
            <a:gd name="vf" fmla="val 115470"/>
          </a:avLst>
        </a:prstGeom>
        <a:solidFill>
          <a:schemeClr val="bg1">
            <a:lumMod val="8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rPr>
            <a:t>Evolutionary algorithms</a:t>
          </a:r>
          <a:endParaRPr lang="sv-SE" sz="1200" b="0" kern="1200" dirty="0">
            <a:solidFill>
              <a:schemeClr val="bg1"/>
            </a:solidFill>
          </a:endParaRPr>
        </a:p>
      </dsp:txBody>
      <dsp:txXfrm rot="-5400000">
        <a:off x="2705539" y="1646148"/>
        <a:ext cx="979735" cy="1126132"/>
      </dsp:txXfrm>
    </dsp:sp>
    <dsp:sp modelId="{81D2C2A5-92D3-4E6B-82EE-ABB9591E89F1}">
      <dsp:nvSpPr>
        <dsp:cNvPr id="0" name=""/>
        <dsp:cNvSpPr/>
      </dsp:nvSpPr>
      <dsp:spPr>
        <a:xfrm>
          <a:off x="657929" y="1718405"/>
          <a:ext cx="1766909" cy="981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r" defTabSz="533400">
            <a:lnSpc>
              <a:spcPct val="90000"/>
            </a:lnSpc>
            <a:spcBef>
              <a:spcPct val="0"/>
            </a:spcBef>
            <a:spcAft>
              <a:spcPct val="35000"/>
            </a:spcAft>
            <a:buNone/>
          </a:pPr>
          <a:r>
            <a:rPr lang="en-US" sz="1200" b="0" kern="1200" dirty="0">
              <a:solidFill>
                <a:schemeClr val="bg1">
                  <a:lumMod val="65000"/>
                </a:schemeClr>
              </a:solidFill>
            </a:rPr>
            <a:t>Genetic algorithms</a:t>
          </a:r>
          <a:endParaRPr lang="sv-SE" sz="1200" b="0" kern="1200" dirty="0">
            <a:solidFill>
              <a:schemeClr val="bg1">
                <a:lumMod val="65000"/>
              </a:schemeClr>
            </a:solidFill>
          </a:endParaRPr>
        </a:p>
        <a:p>
          <a:pPr marL="0" lvl="0" indent="0" algn="r" defTabSz="533400">
            <a:lnSpc>
              <a:spcPct val="90000"/>
            </a:lnSpc>
            <a:spcBef>
              <a:spcPct val="0"/>
            </a:spcBef>
            <a:spcAft>
              <a:spcPct val="35000"/>
            </a:spcAft>
            <a:buNone/>
          </a:pPr>
          <a:r>
            <a:rPr lang="en-US" sz="1200" b="0" kern="1200" dirty="0">
              <a:solidFill>
                <a:schemeClr val="bg1">
                  <a:lumMod val="65000"/>
                </a:schemeClr>
              </a:solidFill>
            </a:rPr>
            <a:t>…</a:t>
          </a:r>
          <a:endParaRPr lang="sv-SE" sz="1200" b="0" kern="1200" dirty="0">
            <a:solidFill>
              <a:schemeClr val="bg1">
                <a:lumMod val="65000"/>
              </a:schemeClr>
            </a:solidFill>
          </a:endParaRPr>
        </a:p>
      </dsp:txBody>
      <dsp:txXfrm>
        <a:off x="657929" y="1718405"/>
        <a:ext cx="1766909" cy="981616"/>
      </dsp:txXfrm>
    </dsp:sp>
    <dsp:sp modelId="{5A4EACDD-F419-481C-ACC0-B9BF2226752D}">
      <dsp:nvSpPr>
        <dsp:cNvPr id="0" name=""/>
        <dsp:cNvSpPr/>
      </dsp:nvSpPr>
      <dsp:spPr>
        <a:xfrm rot="5400000">
          <a:off x="3914604" y="1497541"/>
          <a:ext cx="1636027" cy="1423343"/>
        </a:xfrm>
        <a:prstGeom prst="hexagon">
          <a:avLst>
            <a:gd name="adj" fmla="val 25000"/>
            <a:gd name="vf" fmla="val 115470"/>
          </a:avLst>
        </a:prstGeom>
        <a:solidFill>
          <a:schemeClr val="bg1">
            <a:lumMod val="8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sv-SE" sz="3600" b="0" kern="1200">
            <a:solidFill>
              <a:schemeClr val="tx1">
                <a:lumMod val="50000"/>
                <a:lumOff val="50000"/>
              </a:schemeClr>
            </a:solidFill>
          </a:endParaRPr>
        </a:p>
      </dsp:txBody>
      <dsp:txXfrm rot="-5400000">
        <a:off x="4242750" y="1646148"/>
        <a:ext cx="979735" cy="1126132"/>
      </dsp:txXfrm>
    </dsp:sp>
    <dsp:sp modelId="{96644580-EF92-4EB6-9C31-FD8EDEBC0E6C}">
      <dsp:nvSpPr>
        <dsp:cNvPr id="0" name=""/>
        <dsp:cNvSpPr/>
      </dsp:nvSpPr>
      <dsp:spPr>
        <a:xfrm rot="5400000">
          <a:off x="3148944" y="2886201"/>
          <a:ext cx="1636027" cy="1423343"/>
        </a:xfrm>
        <a:prstGeom prst="hexagon">
          <a:avLst>
            <a:gd name="adj" fmla="val 25000"/>
            <a:gd name="vf" fmla="val 115470"/>
          </a:avLst>
        </a:prstGeom>
        <a:gradFill rotWithShape="0">
          <a:gsLst>
            <a:gs pos="0">
              <a:schemeClr val="accent5">
                <a:shade val="80000"/>
                <a:hueOff val="-446530"/>
                <a:satOff val="-31103"/>
                <a:lumOff val="26896"/>
                <a:alphaOff val="0"/>
                <a:satMod val="103000"/>
                <a:lumMod val="102000"/>
                <a:tint val="94000"/>
              </a:schemeClr>
            </a:gs>
            <a:gs pos="50000">
              <a:schemeClr val="accent5">
                <a:shade val="80000"/>
                <a:hueOff val="-446530"/>
                <a:satOff val="-31103"/>
                <a:lumOff val="26896"/>
                <a:alphaOff val="0"/>
                <a:satMod val="110000"/>
                <a:lumMod val="100000"/>
                <a:shade val="100000"/>
              </a:schemeClr>
            </a:gs>
            <a:gs pos="100000">
              <a:schemeClr val="accent5">
                <a:shade val="80000"/>
                <a:hueOff val="-446530"/>
                <a:satOff val="-31103"/>
                <a:lumOff val="2689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Deep generative models</a:t>
          </a:r>
          <a:endParaRPr lang="sv-SE" sz="1200" b="0" kern="1200" dirty="0"/>
        </a:p>
      </dsp:txBody>
      <dsp:txXfrm rot="-5400000">
        <a:off x="3477090" y="3034808"/>
        <a:ext cx="979735" cy="1126132"/>
      </dsp:txXfrm>
    </dsp:sp>
    <dsp:sp modelId="{A4BD2CCD-72CB-4F50-A625-72B6A05B5CC2}">
      <dsp:nvSpPr>
        <dsp:cNvPr id="0" name=""/>
        <dsp:cNvSpPr/>
      </dsp:nvSpPr>
      <dsp:spPr>
        <a:xfrm>
          <a:off x="4721820" y="3107065"/>
          <a:ext cx="1825806" cy="981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kern="1200" dirty="0"/>
            <a:t>GANs</a:t>
          </a:r>
          <a:endParaRPr lang="sv-SE" sz="1200" b="0" kern="1200" dirty="0"/>
        </a:p>
        <a:p>
          <a:pPr marL="0" lvl="0" indent="0" algn="l" defTabSz="533400">
            <a:lnSpc>
              <a:spcPct val="90000"/>
            </a:lnSpc>
            <a:spcBef>
              <a:spcPct val="0"/>
            </a:spcBef>
            <a:spcAft>
              <a:spcPct val="35000"/>
            </a:spcAft>
            <a:buNone/>
          </a:pPr>
          <a:r>
            <a:rPr lang="en-US" sz="1200" b="0" kern="1200" dirty="0"/>
            <a:t>VAEs</a:t>
          </a:r>
          <a:endParaRPr lang="sv-SE" sz="1200" b="0" kern="1200" dirty="0"/>
        </a:p>
        <a:p>
          <a:pPr marL="0" lvl="0" indent="0" algn="l" defTabSz="533400">
            <a:lnSpc>
              <a:spcPct val="90000"/>
            </a:lnSpc>
            <a:spcBef>
              <a:spcPct val="0"/>
            </a:spcBef>
            <a:spcAft>
              <a:spcPct val="35000"/>
            </a:spcAft>
            <a:buNone/>
          </a:pPr>
          <a:r>
            <a:rPr lang="en-US" sz="1200" b="0" kern="1200" dirty="0"/>
            <a:t>…</a:t>
          </a:r>
          <a:endParaRPr lang="sv-SE" sz="1200" b="0" kern="1200" dirty="0"/>
        </a:p>
      </dsp:txBody>
      <dsp:txXfrm>
        <a:off x="4721820" y="3107065"/>
        <a:ext cx="1825806" cy="981616"/>
      </dsp:txXfrm>
    </dsp:sp>
    <dsp:sp modelId="{AEA7DC74-9D3C-4AA7-BA98-D839A39CA3CD}">
      <dsp:nvSpPr>
        <dsp:cNvPr id="0" name=""/>
        <dsp:cNvSpPr/>
      </dsp:nvSpPr>
      <dsp:spPr>
        <a:xfrm rot="5400000">
          <a:off x="1611732" y="2886201"/>
          <a:ext cx="1636027" cy="1423343"/>
        </a:xfrm>
        <a:prstGeom prst="hexagon">
          <a:avLst>
            <a:gd name="adj" fmla="val 25000"/>
            <a:gd name="vf" fmla="val 115470"/>
          </a:avLst>
        </a:prstGeom>
        <a:solidFill>
          <a:schemeClr val="bg1">
            <a:lumMod val="8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sv-SE" sz="3600" b="0" kern="1200">
            <a:solidFill>
              <a:schemeClr val="tx1">
                <a:lumMod val="50000"/>
                <a:lumOff val="50000"/>
              </a:schemeClr>
            </a:solidFill>
          </a:endParaRPr>
        </a:p>
      </dsp:txBody>
      <dsp:txXfrm rot="-5400000">
        <a:off x="1939878" y="3034808"/>
        <a:ext cx="979735" cy="112613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Introduction</a:t>
          </a:r>
          <a:endParaRPr lang="sv-SE" sz="1700" kern="1200" dirty="0"/>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Methods</a:t>
          </a:r>
          <a:endParaRPr lang="sv-SE" sz="1700" kern="1200" dirty="0">
            <a:solidFill>
              <a:schemeClr val="bg2">
                <a:lumMod val="7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Introduction</a:t>
          </a:r>
          <a:endParaRPr lang="sv-SE" sz="1700" kern="1200" dirty="0">
            <a:solidFill>
              <a:schemeClr val="bg2">
                <a:lumMod val="7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Methods</a:t>
          </a:r>
          <a:endParaRPr lang="sv-SE" sz="1700" kern="1200" dirty="0">
            <a:solidFill>
              <a:schemeClr val="bg2">
                <a:lumMod val="7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4AACA-AC2E-4BAA-8377-A93A5CCCA019}">
      <dsp:nvSpPr>
        <dsp:cNvPr id="0" name=""/>
        <dsp:cNvSpPr/>
      </dsp:nvSpPr>
      <dsp:spPr>
        <a:xfrm>
          <a:off x="4062739" y="0"/>
          <a:ext cx="1970688" cy="4922873"/>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Generation scheme</a:t>
          </a:r>
          <a:endParaRPr lang="sv-SE" sz="1800" kern="1200" dirty="0"/>
        </a:p>
        <a:p>
          <a:pPr marL="114300" lvl="1" indent="-114300" algn="l" defTabSz="622300">
            <a:lnSpc>
              <a:spcPct val="90000"/>
            </a:lnSpc>
            <a:spcBef>
              <a:spcPct val="0"/>
            </a:spcBef>
            <a:spcAft>
              <a:spcPct val="15000"/>
            </a:spcAft>
            <a:buChar char="•"/>
          </a:pPr>
          <a:r>
            <a:rPr lang="en-US" sz="1400" kern="1200" dirty="0"/>
            <a:t>Single-shot</a:t>
          </a:r>
          <a:endParaRPr lang="sv-SE" sz="1400" kern="1200" dirty="0"/>
        </a:p>
        <a:p>
          <a:pPr marL="114300" lvl="1" indent="-114300" algn="l" defTabSz="622300">
            <a:lnSpc>
              <a:spcPct val="90000"/>
            </a:lnSpc>
            <a:spcBef>
              <a:spcPct val="0"/>
            </a:spcBef>
            <a:spcAft>
              <a:spcPct val="15000"/>
            </a:spcAft>
            <a:buChar char="•"/>
          </a:pPr>
          <a:r>
            <a:rPr lang="en-US" sz="1400" kern="1200" dirty="0"/>
            <a:t>Autoregressive</a:t>
          </a:r>
          <a:endParaRPr lang="sv-SE" sz="1400" kern="1200" dirty="0"/>
        </a:p>
      </dsp:txBody>
      <dsp:txXfrm>
        <a:off x="4062739" y="1969149"/>
        <a:ext cx="1970688" cy="1969149"/>
      </dsp:txXfrm>
    </dsp:sp>
    <dsp:sp modelId="{210B2015-EFC9-4D28-8D2D-79316F4FC420}">
      <dsp:nvSpPr>
        <dsp:cNvPr id="0" name=""/>
        <dsp:cNvSpPr/>
      </dsp:nvSpPr>
      <dsp:spPr>
        <a:xfrm>
          <a:off x="4235727" y="308470"/>
          <a:ext cx="1639316" cy="1639316"/>
        </a:xfrm>
        <a:prstGeom prst="ellipse">
          <a:avLst/>
        </a:prstGeom>
        <a:blipFill dpi="0" rotWithShape="1">
          <a:blip xmlns:r="http://schemas.openxmlformats.org/officeDocument/2006/relationships" r:embed="rId1"/>
          <a:srcRect/>
          <a:stretch>
            <a:fillRect l="-4818" t="498" r="-217182"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A849BA20-654D-410E-A5E8-C4AE257EC7B8}">
      <dsp:nvSpPr>
        <dsp:cNvPr id="0" name=""/>
        <dsp:cNvSpPr/>
      </dsp:nvSpPr>
      <dsp:spPr>
        <a:xfrm>
          <a:off x="2031689" y="0"/>
          <a:ext cx="1970688" cy="4922873"/>
        </a:xfrm>
        <a:prstGeom prst="roundRect">
          <a:avLst>
            <a:gd name="adj" fmla="val 10000"/>
          </a:avLst>
        </a:prstGeom>
        <a:solidFill>
          <a:schemeClr val="accent5">
            <a:shade val="80000"/>
            <a:hueOff val="-186054"/>
            <a:satOff val="-12960"/>
            <a:lumOff val="112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Molecular representation</a:t>
          </a:r>
          <a:endParaRPr lang="sv-SE" sz="1800" kern="1200" dirty="0"/>
        </a:p>
        <a:p>
          <a:pPr marL="114300" lvl="1" indent="-114300" algn="l" defTabSz="622300">
            <a:lnSpc>
              <a:spcPct val="90000"/>
            </a:lnSpc>
            <a:spcBef>
              <a:spcPct val="0"/>
            </a:spcBef>
            <a:spcAft>
              <a:spcPct val="15000"/>
            </a:spcAft>
            <a:buChar char="•"/>
          </a:pPr>
          <a:r>
            <a:rPr lang="en-US" sz="1400" kern="1200" dirty="0"/>
            <a:t>Strings</a:t>
          </a:r>
          <a:endParaRPr lang="sv-SE" sz="1400" kern="1200" dirty="0"/>
        </a:p>
        <a:p>
          <a:pPr marL="114300" lvl="1" indent="-114300" algn="l" defTabSz="622300">
            <a:lnSpc>
              <a:spcPct val="90000"/>
            </a:lnSpc>
            <a:spcBef>
              <a:spcPct val="0"/>
            </a:spcBef>
            <a:spcAft>
              <a:spcPct val="15000"/>
            </a:spcAft>
            <a:buChar char="•"/>
          </a:pPr>
          <a:r>
            <a:rPr lang="en-US" sz="1400" kern="1200" dirty="0"/>
            <a:t>Graphs</a:t>
          </a:r>
          <a:endParaRPr lang="sv-SE" sz="1400" kern="1200" dirty="0"/>
        </a:p>
        <a:p>
          <a:pPr marL="114300" lvl="1" indent="-114300" algn="l" defTabSz="622300">
            <a:lnSpc>
              <a:spcPct val="90000"/>
            </a:lnSpc>
            <a:spcBef>
              <a:spcPct val="0"/>
            </a:spcBef>
            <a:spcAft>
              <a:spcPct val="15000"/>
            </a:spcAft>
            <a:buChar char="•"/>
          </a:pPr>
          <a:r>
            <a:rPr lang="en-US" sz="1400" kern="1200" dirty="0"/>
            <a:t>3D conformers</a:t>
          </a:r>
          <a:endParaRPr lang="sv-SE" sz="1400" kern="1200" dirty="0"/>
        </a:p>
        <a:p>
          <a:pPr marL="114300" lvl="1" indent="-114300" algn="l" defTabSz="622300">
            <a:lnSpc>
              <a:spcPct val="90000"/>
            </a:lnSpc>
            <a:spcBef>
              <a:spcPct val="0"/>
            </a:spcBef>
            <a:spcAft>
              <a:spcPct val="15000"/>
            </a:spcAft>
            <a:buChar char="•"/>
          </a:pPr>
          <a:r>
            <a:rPr lang="en-US" sz="1400" kern="1200" dirty="0"/>
            <a:t>Fingerprints</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2031689" y="1969149"/>
        <a:ext cx="1970688" cy="1969149"/>
      </dsp:txXfrm>
    </dsp:sp>
    <dsp:sp modelId="{484A2EE6-69AE-4FE3-B0DC-BEDE4DAD513A}">
      <dsp:nvSpPr>
        <dsp:cNvPr id="0" name=""/>
        <dsp:cNvSpPr/>
      </dsp:nvSpPr>
      <dsp:spPr>
        <a:xfrm>
          <a:off x="2197375" y="295372"/>
          <a:ext cx="1639316" cy="1639316"/>
        </a:xfrm>
        <a:prstGeom prst="ellipse">
          <a:avLst/>
        </a:prstGeom>
        <a:blipFill rotWithShape="1">
          <a:blip xmlns:r="http://schemas.openxmlformats.org/officeDocument/2006/relationships" r:embed="rId2"/>
          <a:srcRect/>
          <a:stretch>
            <a:fillRect l="-3000" r="-3000"/>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0DB2A0DA-8D0F-4A00-8F0F-C017417A173A}">
      <dsp:nvSpPr>
        <dsp:cNvPr id="0" name=""/>
        <dsp:cNvSpPr/>
      </dsp:nvSpPr>
      <dsp:spPr>
        <a:xfrm>
          <a:off x="0" y="0"/>
          <a:ext cx="1970688" cy="4922873"/>
        </a:xfrm>
        <a:prstGeom prst="roundRect">
          <a:avLst>
            <a:gd name="adj" fmla="val 10000"/>
          </a:avLst>
        </a:prstGeom>
        <a:solidFill>
          <a:schemeClr val="accent5">
            <a:shade val="80000"/>
            <a:hueOff val="-372109"/>
            <a:satOff val="-25919"/>
            <a:lumOff val="22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Deep learning architecture</a:t>
          </a:r>
          <a:endParaRPr lang="sv-SE" sz="1800" kern="1200" dirty="0"/>
        </a:p>
        <a:p>
          <a:pPr marL="114300" lvl="1" indent="-114300" algn="l" defTabSz="622300">
            <a:lnSpc>
              <a:spcPct val="90000"/>
            </a:lnSpc>
            <a:spcBef>
              <a:spcPct val="0"/>
            </a:spcBef>
            <a:spcAft>
              <a:spcPct val="15000"/>
            </a:spcAft>
            <a:buChar char="•"/>
          </a:pPr>
          <a:r>
            <a:rPr lang="en-US" sz="1400" kern="1200" dirty="0"/>
            <a:t>GNNs</a:t>
          </a:r>
          <a:endParaRPr lang="sv-SE" sz="1400" kern="1200" dirty="0"/>
        </a:p>
        <a:p>
          <a:pPr marL="114300" lvl="1" indent="-114300" algn="l" defTabSz="622300">
            <a:lnSpc>
              <a:spcPct val="90000"/>
            </a:lnSpc>
            <a:spcBef>
              <a:spcPct val="0"/>
            </a:spcBef>
            <a:spcAft>
              <a:spcPct val="15000"/>
            </a:spcAft>
            <a:buChar char="•"/>
          </a:pPr>
          <a:r>
            <a:rPr lang="en-US" sz="1400" kern="1200" dirty="0"/>
            <a:t>RNNs</a:t>
          </a:r>
          <a:endParaRPr lang="sv-SE" sz="1400" kern="1200" dirty="0"/>
        </a:p>
        <a:p>
          <a:pPr marL="114300" lvl="1" indent="-114300" algn="l" defTabSz="622300">
            <a:lnSpc>
              <a:spcPct val="90000"/>
            </a:lnSpc>
            <a:spcBef>
              <a:spcPct val="0"/>
            </a:spcBef>
            <a:spcAft>
              <a:spcPct val="15000"/>
            </a:spcAft>
            <a:buChar char="•"/>
          </a:pPr>
          <a:r>
            <a:rPr lang="en-US" sz="1400" kern="1200" dirty="0"/>
            <a:t>VAEs</a:t>
          </a:r>
          <a:endParaRPr lang="sv-SE" sz="1400" kern="1200" dirty="0"/>
        </a:p>
        <a:p>
          <a:pPr marL="114300" lvl="1" indent="-114300" algn="l" defTabSz="622300">
            <a:lnSpc>
              <a:spcPct val="90000"/>
            </a:lnSpc>
            <a:spcBef>
              <a:spcPct val="0"/>
            </a:spcBef>
            <a:spcAft>
              <a:spcPct val="15000"/>
            </a:spcAft>
            <a:buChar char="•"/>
          </a:pPr>
          <a:r>
            <a:rPr lang="en-US" sz="1400" kern="1200" dirty="0"/>
            <a:t>GANs</a:t>
          </a:r>
          <a:endParaRPr lang="sv-SE" sz="1400" kern="1200" dirty="0"/>
        </a:p>
        <a:p>
          <a:pPr marL="114300" lvl="1" indent="-114300" algn="l" defTabSz="622300">
            <a:lnSpc>
              <a:spcPct val="90000"/>
            </a:lnSpc>
            <a:spcBef>
              <a:spcPct val="0"/>
            </a:spcBef>
            <a:spcAft>
              <a:spcPct val="15000"/>
            </a:spcAft>
            <a:buChar char="•"/>
          </a:pPr>
          <a:r>
            <a:rPr lang="en-US" sz="1400" kern="1200" dirty="0"/>
            <a:t>Transformers</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0" y="1969149"/>
        <a:ext cx="1970688" cy="1969149"/>
      </dsp:txXfrm>
    </dsp:sp>
    <dsp:sp modelId="{709000ED-06C2-4A7A-A780-186CDC55D99C}">
      <dsp:nvSpPr>
        <dsp:cNvPr id="0" name=""/>
        <dsp:cNvSpPr/>
      </dsp:nvSpPr>
      <dsp:spPr>
        <a:xfrm>
          <a:off x="150252" y="293257"/>
          <a:ext cx="1639316" cy="1639316"/>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493" t="498" r="-56507"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17EF1EE4-F3A6-465E-8A88-6EADC2A48D19}">
      <dsp:nvSpPr>
        <dsp:cNvPr id="0" name=""/>
        <dsp:cNvSpPr/>
      </dsp:nvSpPr>
      <dsp:spPr>
        <a:xfrm>
          <a:off x="6091307" y="0"/>
          <a:ext cx="1970688" cy="4922873"/>
        </a:xfrm>
        <a:prstGeom prst="roundRect">
          <a:avLst>
            <a:gd name="adj" fmla="val 10000"/>
          </a:avLst>
        </a:prstGeom>
        <a:solidFill>
          <a:schemeClr val="accent5">
            <a:shade val="80000"/>
            <a:hueOff val="-558163"/>
            <a:satOff val="-38879"/>
            <a:lumOff val="336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Optimization algorithm</a:t>
          </a:r>
          <a:endParaRPr lang="sv-SE" sz="1800" kern="1200" dirty="0"/>
        </a:p>
        <a:p>
          <a:pPr marL="114300" lvl="1" indent="-114300" algn="l" defTabSz="622300">
            <a:lnSpc>
              <a:spcPct val="90000"/>
            </a:lnSpc>
            <a:spcBef>
              <a:spcPct val="0"/>
            </a:spcBef>
            <a:spcAft>
              <a:spcPct val="15000"/>
            </a:spcAft>
            <a:buChar char="•"/>
          </a:pPr>
          <a:r>
            <a:rPr lang="en-US" sz="1400" kern="1200" dirty="0"/>
            <a:t>Reinforcement learning</a:t>
          </a:r>
          <a:endParaRPr lang="sv-SE" sz="1400" kern="1200" dirty="0"/>
        </a:p>
        <a:p>
          <a:pPr marL="114300" lvl="1" indent="-114300" algn="l" defTabSz="622300">
            <a:lnSpc>
              <a:spcPct val="90000"/>
            </a:lnSpc>
            <a:spcBef>
              <a:spcPct val="0"/>
            </a:spcBef>
            <a:spcAft>
              <a:spcPct val="15000"/>
            </a:spcAft>
            <a:buChar char="•"/>
          </a:pPr>
          <a:r>
            <a:rPr lang="en-US" sz="1400" kern="1200" dirty="0"/>
            <a:t>Genetic algorithm</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6091307" y="1969149"/>
        <a:ext cx="1970688" cy="1969149"/>
      </dsp:txXfrm>
    </dsp:sp>
    <dsp:sp modelId="{06BAC0EF-3DE7-4618-A47F-95C0AE8F7A6D}">
      <dsp:nvSpPr>
        <dsp:cNvPr id="0" name=""/>
        <dsp:cNvSpPr/>
      </dsp:nvSpPr>
      <dsp:spPr>
        <a:xfrm>
          <a:off x="6256993" y="295372"/>
          <a:ext cx="1639316" cy="1639316"/>
        </a:xfrm>
        <a:prstGeom prst="ellipse">
          <a:avLst/>
        </a:prstGeom>
        <a:blipFill dpi="0" rotWithShape="1">
          <a:blip xmlns:r="http://schemas.openxmlformats.org/officeDocument/2006/relationships" r:embed="rId4"/>
          <a:srcRect/>
          <a:stretch>
            <a:fillRect l="-91798" t="498" r="-202"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0D52C0CE-C6D5-4DC3-AB1A-5476ABD7A959}">
      <dsp:nvSpPr>
        <dsp:cNvPr id="0" name=""/>
        <dsp:cNvSpPr/>
      </dsp:nvSpPr>
      <dsp:spPr>
        <a:xfrm>
          <a:off x="322555" y="3938298"/>
          <a:ext cx="7418765" cy="738430"/>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4AACA-AC2E-4BAA-8377-A93A5CCCA019}">
      <dsp:nvSpPr>
        <dsp:cNvPr id="0" name=""/>
        <dsp:cNvSpPr/>
      </dsp:nvSpPr>
      <dsp:spPr>
        <a:xfrm>
          <a:off x="4062739" y="0"/>
          <a:ext cx="1970688" cy="4922873"/>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Generation scheme</a:t>
          </a:r>
          <a:endParaRPr lang="sv-SE" sz="1800" kern="1200" dirty="0"/>
        </a:p>
        <a:p>
          <a:pPr marL="114300" lvl="1" indent="-114300" algn="l" defTabSz="622300">
            <a:lnSpc>
              <a:spcPct val="90000"/>
            </a:lnSpc>
            <a:spcBef>
              <a:spcPct val="0"/>
            </a:spcBef>
            <a:spcAft>
              <a:spcPct val="15000"/>
            </a:spcAft>
            <a:buChar char="•"/>
          </a:pPr>
          <a:r>
            <a:rPr lang="en-US" sz="1400" kern="1200" dirty="0"/>
            <a:t>Single-shot</a:t>
          </a:r>
          <a:endParaRPr lang="sv-SE" sz="1400" kern="1200" dirty="0"/>
        </a:p>
        <a:p>
          <a:pPr marL="114300" lvl="1" indent="-114300" algn="l" defTabSz="622300">
            <a:lnSpc>
              <a:spcPct val="90000"/>
            </a:lnSpc>
            <a:spcBef>
              <a:spcPct val="0"/>
            </a:spcBef>
            <a:spcAft>
              <a:spcPct val="15000"/>
            </a:spcAft>
            <a:buChar char="•"/>
          </a:pPr>
          <a:r>
            <a:rPr lang="en-US" sz="1400" kern="1200" dirty="0"/>
            <a:t>Autoregressive</a:t>
          </a:r>
          <a:endParaRPr lang="sv-SE" sz="1400" kern="1200" dirty="0"/>
        </a:p>
      </dsp:txBody>
      <dsp:txXfrm>
        <a:off x="4062739" y="1969149"/>
        <a:ext cx="1970688" cy="1969149"/>
      </dsp:txXfrm>
    </dsp:sp>
    <dsp:sp modelId="{210B2015-EFC9-4D28-8D2D-79316F4FC420}">
      <dsp:nvSpPr>
        <dsp:cNvPr id="0" name=""/>
        <dsp:cNvSpPr/>
      </dsp:nvSpPr>
      <dsp:spPr>
        <a:xfrm>
          <a:off x="4235727" y="308470"/>
          <a:ext cx="1639316" cy="1639316"/>
        </a:xfrm>
        <a:prstGeom prst="ellipse">
          <a:avLst/>
        </a:prstGeom>
        <a:blipFill dpi="0" rotWithShape="1">
          <a:blip xmlns:r="http://schemas.openxmlformats.org/officeDocument/2006/relationships" r:embed="rId1"/>
          <a:srcRect/>
          <a:stretch>
            <a:fillRect l="-4818" t="498" r="-217182"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A849BA20-654D-410E-A5E8-C4AE257EC7B8}">
      <dsp:nvSpPr>
        <dsp:cNvPr id="0" name=""/>
        <dsp:cNvSpPr/>
      </dsp:nvSpPr>
      <dsp:spPr>
        <a:xfrm>
          <a:off x="2031689" y="0"/>
          <a:ext cx="1970688" cy="4922873"/>
        </a:xfrm>
        <a:prstGeom prst="roundRect">
          <a:avLst>
            <a:gd name="adj" fmla="val 10000"/>
          </a:avLst>
        </a:prstGeom>
        <a:solidFill>
          <a:schemeClr val="accent5">
            <a:shade val="80000"/>
            <a:hueOff val="-186054"/>
            <a:satOff val="-12960"/>
            <a:lumOff val="112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Molecular representation</a:t>
          </a:r>
          <a:endParaRPr lang="sv-SE" sz="1800" kern="1200" dirty="0"/>
        </a:p>
        <a:p>
          <a:pPr marL="114300" lvl="1" indent="-114300" algn="l" defTabSz="622300">
            <a:lnSpc>
              <a:spcPct val="90000"/>
            </a:lnSpc>
            <a:spcBef>
              <a:spcPct val="0"/>
            </a:spcBef>
            <a:spcAft>
              <a:spcPct val="15000"/>
            </a:spcAft>
            <a:buChar char="•"/>
          </a:pPr>
          <a:r>
            <a:rPr lang="en-US" sz="1400" kern="1200" dirty="0"/>
            <a:t>Strings</a:t>
          </a:r>
          <a:endParaRPr lang="sv-SE" sz="1400" kern="1200" dirty="0"/>
        </a:p>
        <a:p>
          <a:pPr marL="114300" lvl="1" indent="-114300" algn="l" defTabSz="622300">
            <a:lnSpc>
              <a:spcPct val="90000"/>
            </a:lnSpc>
            <a:spcBef>
              <a:spcPct val="0"/>
            </a:spcBef>
            <a:spcAft>
              <a:spcPct val="15000"/>
            </a:spcAft>
            <a:buChar char="•"/>
          </a:pPr>
          <a:r>
            <a:rPr lang="en-US" sz="1400" kern="1200" dirty="0"/>
            <a:t>Graphs</a:t>
          </a:r>
          <a:endParaRPr lang="sv-SE" sz="1400" kern="1200" dirty="0"/>
        </a:p>
        <a:p>
          <a:pPr marL="114300" lvl="1" indent="-114300" algn="l" defTabSz="622300">
            <a:lnSpc>
              <a:spcPct val="90000"/>
            </a:lnSpc>
            <a:spcBef>
              <a:spcPct val="0"/>
            </a:spcBef>
            <a:spcAft>
              <a:spcPct val="15000"/>
            </a:spcAft>
            <a:buChar char="•"/>
          </a:pPr>
          <a:r>
            <a:rPr lang="en-US" sz="1400" kern="1200" dirty="0"/>
            <a:t>3D conformers</a:t>
          </a:r>
          <a:endParaRPr lang="sv-SE" sz="1400" kern="1200" dirty="0"/>
        </a:p>
        <a:p>
          <a:pPr marL="114300" lvl="1" indent="-114300" algn="l" defTabSz="622300">
            <a:lnSpc>
              <a:spcPct val="90000"/>
            </a:lnSpc>
            <a:spcBef>
              <a:spcPct val="0"/>
            </a:spcBef>
            <a:spcAft>
              <a:spcPct val="15000"/>
            </a:spcAft>
            <a:buChar char="•"/>
          </a:pPr>
          <a:r>
            <a:rPr lang="en-US" sz="1400" kern="1200" dirty="0"/>
            <a:t>Fingerprints</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2031689" y="1969149"/>
        <a:ext cx="1970688" cy="1969149"/>
      </dsp:txXfrm>
    </dsp:sp>
    <dsp:sp modelId="{484A2EE6-69AE-4FE3-B0DC-BEDE4DAD513A}">
      <dsp:nvSpPr>
        <dsp:cNvPr id="0" name=""/>
        <dsp:cNvSpPr/>
      </dsp:nvSpPr>
      <dsp:spPr>
        <a:xfrm>
          <a:off x="2197375" y="295372"/>
          <a:ext cx="1639316" cy="1639316"/>
        </a:xfrm>
        <a:prstGeom prst="ellipse">
          <a:avLst/>
        </a:prstGeom>
        <a:blipFill rotWithShape="1">
          <a:blip xmlns:r="http://schemas.openxmlformats.org/officeDocument/2006/relationships" r:embed="rId2"/>
          <a:srcRect/>
          <a:stretch>
            <a:fillRect l="-3000" r="-3000"/>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0DB2A0DA-8D0F-4A00-8F0F-C017417A173A}">
      <dsp:nvSpPr>
        <dsp:cNvPr id="0" name=""/>
        <dsp:cNvSpPr/>
      </dsp:nvSpPr>
      <dsp:spPr>
        <a:xfrm>
          <a:off x="0" y="0"/>
          <a:ext cx="1970688" cy="4922873"/>
        </a:xfrm>
        <a:prstGeom prst="roundRect">
          <a:avLst>
            <a:gd name="adj" fmla="val 10000"/>
          </a:avLst>
        </a:prstGeom>
        <a:solidFill>
          <a:schemeClr val="accent5">
            <a:shade val="80000"/>
            <a:hueOff val="-372109"/>
            <a:satOff val="-25919"/>
            <a:lumOff val="22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Deep learning architecture</a:t>
          </a:r>
          <a:endParaRPr lang="sv-SE" sz="1800" kern="1200" dirty="0"/>
        </a:p>
        <a:p>
          <a:pPr marL="114300" lvl="1" indent="-114300" algn="l" defTabSz="622300">
            <a:lnSpc>
              <a:spcPct val="90000"/>
            </a:lnSpc>
            <a:spcBef>
              <a:spcPct val="0"/>
            </a:spcBef>
            <a:spcAft>
              <a:spcPct val="15000"/>
            </a:spcAft>
            <a:buChar char="•"/>
          </a:pPr>
          <a:r>
            <a:rPr lang="en-US" sz="1400" kern="1200" dirty="0"/>
            <a:t>GNNs</a:t>
          </a:r>
          <a:endParaRPr lang="sv-SE" sz="1400" kern="1200" dirty="0"/>
        </a:p>
        <a:p>
          <a:pPr marL="114300" lvl="1" indent="-114300" algn="l" defTabSz="622300">
            <a:lnSpc>
              <a:spcPct val="90000"/>
            </a:lnSpc>
            <a:spcBef>
              <a:spcPct val="0"/>
            </a:spcBef>
            <a:spcAft>
              <a:spcPct val="15000"/>
            </a:spcAft>
            <a:buChar char="•"/>
          </a:pPr>
          <a:r>
            <a:rPr lang="en-US" sz="1400" kern="1200" dirty="0"/>
            <a:t>RNNs</a:t>
          </a:r>
          <a:endParaRPr lang="sv-SE" sz="1400" kern="1200" dirty="0"/>
        </a:p>
        <a:p>
          <a:pPr marL="114300" lvl="1" indent="-114300" algn="l" defTabSz="622300">
            <a:lnSpc>
              <a:spcPct val="90000"/>
            </a:lnSpc>
            <a:spcBef>
              <a:spcPct val="0"/>
            </a:spcBef>
            <a:spcAft>
              <a:spcPct val="15000"/>
            </a:spcAft>
            <a:buChar char="•"/>
          </a:pPr>
          <a:r>
            <a:rPr lang="en-US" sz="1400" kern="1200" dirty="0"/>
            <a:t>VAEs</a:t>
          </a:r>
          <a:endParaRPr lang="sv-SE" sz="1400" kern="1200" dirty="0"/>
        </a:p>
        <a:p>
          <a:pPr marL="114300" lvl="1" indent="-114300" algn="l" defTabSz="622300">
            <a:lnSpc>
              <a:spcPct val="90000"/>
            </a:lnSpc>
            <a:spcBef>
              <a:spcPct val="0"/>
            </a:spcBef>
            <a:spcAft>
              <a:spcPct val="15000"/>
            </a:spcAft>
            <a:buChar char="•"/>
          </a:pPr>
          <a:r>
            <a:rPr lang="en-US" sz="1400" kern="1200" dirty="0"/>
            <a:t>GANs</a:t>
          </a:r>
          <a:endParaRPr lang="sv-SE" sz="1400" kern="1200" dirty="0"/>
        </a:p>
        <a:p>
          <a:pPr marL="114300" lvl="1" indent="-114300" algn="l" defTabSz="622300">
            <a:lnSpc>
              <a:spcPct val="90000"/>
            </a:lnSpc>
            <a:spcBef>
              <a:spcPct val="0"/>
            </a:spcBef>
            <a:spcAft>
              <a:spcPct val="15000"/>
            </a:spcAft>
            <a:buChar char="•"/>
          </a:pPr>
          <a:r>
            <a:rPr lang="en-US" sz="1400" kern="1200" dirty="0"/>
            <a:t>Transformers</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0" y="1969149"/>
        <a:ext cx="1970688" cy="1969149"/>
      </dsp:txXfrm>
    </dsp:sp>
    <dsp:sp modelId="{709000ED-06C2-4A7A-A780-186CDC55D99C}">
      <dsp:nvSpPr>
        <dsp:cNvPr id="0" name=""/>
        <dsp:cNvSpPr/>
      </dsp:nvSpPr>
      <dsp:spPr>
        <a:xfrm>
          <a:off x="150252" y="293257"/>
          <a:ext cx="1639316" cy="1639316"/>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493" t="498" r="-56507"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17EF1EE4-F3A6-465E-8A88-6EADC2A48D19}">
      <dsp:nvSpPr>
        <dsp:cNvPr id="0" name=""/>
        <dsp:cNvSpPr/>
      </dsp:nvSpPr>
      <dsp:spPr>
        <a:xfrm>
          <a:off x="6091307" y="0"/>
          <a:ext cx="1970688" cy="4922873"/>
        </a:xfrm>
        <a:prstGeom prst="roundRect">
          <a:avLst>
            <a:gd name="adj" fmla="val 10000"/>
          </a:avLst>
        </a:prstGeom>
        <a:solidFill>
          <a:schemeClr val="accent5">
            <a:shade val="80000"/>
            <a:hueOff val="-558163"/>
            <a:satOff val="-38879"/>
            <a:lumOff val="336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Optimization algorithm</a:t>
          </a:r>
          <a:endParaRPr lang="sv-SE" sz="1800" kern="1200" dirty="0"/>
        </a:p>
        <a:p>
          <a:pPr marL="114300" lvl="1" indent="-114300" algn="l" defTabSz="622300">
            <a:lnSpc>
              <a:spcPct val="90000"/>
            </a:lnSpc>
            <a:spcBef>
              <a:spcPct val="0"/>
            </a:spcBef>
            <a:spcAft>
              <a:spcPct val="15000"/>
            </a:spcAft>
            <a:buChar char="•"/>
          </a:pPr>
          <a:r>
            <a:rPr lang="en-US" sz="1400" kern="1200" dirty="0"/>
            <a:t>Reinforcement learning</a:t>
          </a:r>
          <a:endParaRPr lang="sv-SE" sz="1400" kern="1200" dirty="0"/>
        </a:p>
        <a:p>
          <a:pPr marL="114300" lvl="1" indent="-114300" algn="l" defTabSz="622300">
            <a:lnSpc>
              <a:spcPct val="90000"/>
            </a:lnSpc>
            <a:spcBef>
              <a:spcPct val="0"/>
            </a:spcBef>
            <a:spcAft>
              <a:spcPct val="15000"/>
            </a:spcAft>
            <a:buChar char="•"/>
          </a:pPr>
          <a:r>
            <a:rPr lang="en-US" sz="1400" kern="1200" dirty="0"/>
            <a:t>Genetic algorithm</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6091307" y="1969149"/>
        <a:ext cx="1970688" cy="1969149"/>
      </dsp:txXfrm>
    </dsp:sp>
    <dsp:sp modelId="{06BAC0EF-3DE7-4618-A47F-95C0AE8F7A6D}">
      <dsp:nvSpPr>
        <dsp:cNvPr id="0" name=""/>
        <dsp:cNvSpPr/>
      </dsp:nvSpPr>
      <dsp:spPr>
        <a:xfrm>
          <a:off x="6256993" y="295372"/>
          <a:ext cx="1639316" cy="1639316"/>
        </a:xfrm>
        <a:prstGeom prst="ellipse">
          <a:avLst/>
        </a:prstGeom>
        <a:blipFill dpi="0" rotWithShape="1">
          <a:blip xmlns:r="http://schemas.openxmlformats.org/officeDocument/2006/relationships" r:embed="rId4"/>
          <a:srcRect/>
          <a:stretch>
            <a:fillRect l="-91798" t="498" r="-202"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0D52C0CE-C6D5-4DC3-AB1A-5476ABD7A959}">
      <dsp:nvSpPr>
        <dsp:cNvPr id="0" name=""/>
        <dsp:cNvSpPr/>
      </dsp:nvSpPr>
      <dsp:spPr>
        <a:xfrm>
          <a:off x="322555" y="3938298"/>
          <a:ext cx="7418765" cy="738430"/>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4AACA-AC2E-4BAA-8377-A93A5CCCA019}">
      <dsp:nvSpPr>
        <dsp:cNvPr id="0" name=""/>
        <dsp:cNvSpPr/>
      </dsp:nvSpPr>
      <dsp:spPr>
        <a:xfrm>
          <a:off x="4062739" y="0"/>
          <a:ext cx="1970688" cy="4922873"/>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Generation scheme</a:t>
          </a:r>
          <a:endParaRPr lang="sv-SE" sz="1800" kern="1200" dirty="0"/>
        </a:p>
        <a:p>
          <a:pPr marL="114300" lvl="1" indent="-114300" algn="l" defTabSz="622300">
            <a:lnSpc>
              <a:spcPct val="90000"/>
            </a:lnSpc>
            <a:spcBef>
              <a:spcPct val="0"/>
            </a:spcBef>
            <a:spcAft>
              <a:spcPct val="15000"/>
            </a:spcAft>
            <a:buChar char="•"/>
          </a:pPr>
          <a:r>
            <a:rPr lang="en-US" sz="1400" kern="1200" dirty="0"/>
            <a:t>Single-shot</a:t>
          </a:r>
          <a:endParaRPr lang="sv-SE" sz="1400" kern="1200" dirty="0"/>
        </a:p>
        <a:p>
          <a:pPr marL="114300" lvl="1" indent="-114300" algn="l" defTabSz="622300">
            <a:lnSpc>
              <a:spcPct val="90000"/>
            </a:lnSpc>
            <a:spcBef>
              <a:spcPct val="0"/>
            </a:spcBef>
            <a:spcAft>
              <a:spcPct val="15000"/>
            </a:spcAft>
            <a:buChar char="•"/>
          </a:pPr>
          <a:r>
            <a:rPr lang="en-US" sz="1400" kern="1200" dirty="0"/>
            <a:t>Autoregressive</a:t>
          </a:r>
          <a:endParaRPr lang="sv-SE" sz="1400" kern="1200" dirty="0"/>
        </a:p>
      </dsp:txBody>
      <dsp:txXfrm>
        <a:off x="4062739" y="1969149"/>
        <a:ext cx="1970688" cy="1969149"/>
      </dsp:txXfrm>
    </dsp:sp>
    <dsp:sp modelId="{210B2015-EFC9-4D28-8D2D-79316F4FC420}">
      <dsp:nvSpPr>
        <dsp:cNvPr id="0" name=""/>
        <dsp:cNvSpPr/>
      </dsp:nvSpPr>
      <dsp:spPr>
        <a:xfrm>
          <a:off x="4235727" y="308470"/>
          <a:ext cx="1639316" cy="1639316"/>
        </a:xfrm>
        <a:prstGeom prst="ellipse">
          <a:avLst/>
        </a:prstGeom>
        <a:blipFill dpi="0" rotWithShape="1">
          <a:blip xmlns:r="http://schemas.openxmlformats.org/officeDocument/2006/relationships" r:embed="rId1"/>
          <a:srcRect/>
          <a:stretch>
            <a:fillRect l="-4818" t="498" r="-217182"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A849BA20-654D-410E-A5E8-C4AE257EC7B8}">
      <dsp:nvSpPr>
        <dsp:cNvPr id="0" name=""/>
        <dsp:cNvSpPr/>
      </dsp:nvSpPr>
      <dsp:spPr>
        <a:xfrm>
          <a:off x="2031689" y="0"/>
          <a:ext cx="1970688" cy="4922873"/>
        </a:xfrm>
        <a:prstGeom prst="roundRect">
          <a:avLst>
            <a:gd name="adj" fmla="val 10000"/>
          </a:avLst>
        </a:prstGeom>
        <a:solidFill>
          <a:schemeClr val="accent5">
            <a:shade val="80000"/>
            <a:hueOff val="-186054"/>
            <a:satOff val="-12960"/>
            <a:lumOff val="112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Molecular representation</a:t>
          </a:r>
          <a:endParaRPr lang="sv-SE" sz="1800" kern="1200" dirty="0"/>
        </a:p>
        <a:p>
          <a:pPr marL="114300" lvl="1" indent="-114300" algn="l" defTabSz="622300">
            <a:lnSpc>
              <a:spcPct val="90000"/>
            </a:lnSpc>
            <a:spcBef>
              <a:spcPct val="0"/>
            </a:spcBef>
            <a:spcAft>
              <a:spcPct val="15000"/>
            </a:spcAft>
            <a:buChar char="•"/>
          </a:pPr>
          <a:r>
            <a:rPr lang="en-US" sz="1400" kern="1200" dirty="0"/>
            <a:t>Strings</a:t>
          </a:r>
          <a:endParaRPr lang="sv-SE" sz="1400" kern="1200" dirty="0"/>
        </a:p>
        <a:p>
          <a:pPr marL="114300" lvl="1" indent="-114300" algn="l" defTabSz="622300">
            <a:lnSpc>
              <a:spcPct val="90000"/>
            </a:lnSpc>
            <a:spcBef>
              <a:spcPct val="0"/>
            </a:spcBef>
            <a:spcAft>
              <a:spcPct val="15000"/>
            </a:spcAft>
            <a:buChar char="•"/>
          </a:pPr>
          <a:r>
            <a:rPr lang="en-US" sz="1400" kern="1200" dirty="0"/>
            <a:t>Graphs</a:t>
          </a:r>
          <a:endParaRPr lang="sv-SE" sz="1400" kern="1200" dirty="0"/>
        </a:p>
        <a:p>
          <a:pPr marL="114300" lvl="1" indent="-114300" algn="l" defTabSz="622300">
            <a:lnSpc>
              <a:spcPct val="90000"/>
            </a:lnSpc>
            <a:spcBef>
              <a:spcPct val="0"/>
            </a:spcBef>
            <a:spcAft>
              <a:spcPct val="15000"/>
            </a:spcAft>
            <a:buChar char="•"/>
          </a:pPr>
          <a:r>
            <a:rPr lang="en-US" sz="1400" kern="1200" dirty="0"/>
            <a:t>3D conformers</a:t>
          </a:r>
          <a:endParaRPr lang="sv-SE" sz="1400" kern="1200" dirty="0"/>
        </a:p>
        <a:p>
          <a:pPr marL="114300" lvl="1" indent="-114300" algn="l" defTabSz="622300">
            <a:lnSpc>
              <a:spcPct val="90000"/>
            </a:lnSpc>
            <a:spcBef>
              <a:spcPct val="0"/>
            </a:spcBef>
            <a:spcAft>
              <a:spcPct val="15000"/>
            </a:spcAft>
            <a:buChar char="•"/>
          </a:pPr>
          <a:r>
            <a:rPr lang="en-US" sz="1400" kern="1200" dirty="0"/>
            <a:t>Fingerprints</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2031689" y="1969149"/>
        <a:ext cx="1970688" cy="1969149"/>
      </dsp:txXfrm>
    </dsp:sp>
    <dsp:sp modelId="{484A2EE6-69AE-4FE3-B0DC-BEDE4DAD513A}">
      <dsp:nvSpPr>
        <dsp:cNvPr id="0" name=""/>
        <dsp:cNvSpPr/>
      </dsp:nvSpPr>
      <dsp:spPr>
        <a:xfrm>
          <a:off x="2197375" y="295372"/>
          <a:ext cx="1639316" cy="1639316"/>
        </a:xfrm>
        <a:prstGeom prst="ellipse">
          <a:avLst/>
        </a:prstGeom>
        <a:blipFill rotWithShape="1">
          <a:blip xmlns:r="http://schemas.openxmlformats.org/officeDocument/2006/relationships" r:embed="rId2"/>
          <a:srcRect/>
          <a:stretch>
            <a:fillRect l="-3000" r="-3000"/>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0DB2A0DA-8D0F-4A00-8F0F-C017417A173A}">
      <dsp:nvSpPr>
        <dsp:cNvPr id="0" name=""/>
        <dsp:cNvSpPr/>
      </dsp:nvSpPr>
      <dsp:spPr>
        <a:xfrm>
          <a:off x="0" y="0"/>
          <a:ext cx="1970688" cy="4922873"/>
        </a:xfrm>
        <a:prstGeom prst="roundRect">
          <a:avLst>
            <a:gd name="adj" fmla="val 10000"/>
          </a:avLst>
        </a:prstGeom>
        <a:solidFill>
          <a:schemeClr val="accent5">
            <a:shade val="80000"/>
            <a:hueOff val="-372109"/>
            <a:satOff val="-25919"/>
            <a:lumOff val="22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Deep learning architecture</a:t>
          </a:r>
          <a:endParaRPr lang="sv-SE" sz="1800" kern="1200" dirty="0"/>
        </a:p>
        <a:p>
          <a:pPr marL="114300" lvl="1" indent="-114300" algn="l" defTabSz="622300">
            <a:lnSpc>
              <a:spcPct val="90000"/>
            </a:lnSpc>
            <a:spcBef>
              <a:spcPct val="0"/>
            </a:spcBef>
            <a:spcAft>
              <a:spcPct val="15000"/>
            </a:spcAft>
            <a:buChar char="•"/>
          </a:pPr>
          <a:r>
            <a:rPr lang="en-US" sz="1400" kern="1200" dirty="0"/>
            <a:t>GNNs</a:t>
          </a:r>
          <a:endParaRPr lang="sv-SE" sz="1400" kern="1200" dirty="0"/>
        </a:p>
        <a:p>
          <a:pPr marL="114300" lvl="1" indent="-114300" algn="l" defTabSz="622300">
            <a:lnSpc>
              <a:spcPct val="90000"/>
            </a:lnSpc>
            <a:spcBef>
              <a:spcPct val="0"/>
            </a:spcBef>
            <a:spcAft>
              <a:spcPct val="15000"/>
            </a:spcAft>
            <a:buChar char="•"/>
          </a:pPr>
          <a:r>
            <a:rPr lang="en-US" sz="1400" kern="1200" dirty="0"/>
            <a:t>RNNs</a:t>
          </a:r>
          <a:endParaRPr lang="sv-SE" sz="1400" kern="1200" dirty="0"/>
        </a:p>
        <a:p>
          <a:pPr marL="114300" lvl="1" indent="-114300" algn="l" defTabSz="622300">
            <a:lnSpc>
              <a:spcPct val="90000"/>
            </a:lnSpc>
            <a:spcBef>
              <a:spcPct val="0"/>
            </a:spcBef>
            <a:spcAft>
              <a:spcPct val="15000"/>
            </a:spcAft>
            <a:buChar char="•"/>
          </a:pPr>
          <a:r>
            <a:rPr lang="en-US" sz="1400" kern="1200" dirty="0"/>
            <a:t>VAEs</a:t>
          </a:r>
          <a:endParaRPr lang="sv-SE" sz="1400" kern="1200" dirty="0"/>
        </a:p>
        <a:p>
          <a:pPr marL="114300" lvl="1" indent="-114300" algn="l" defTabSz="622300">
            <a:lnSpc>
              <a:spcPct val="90000"/>
            </a:lnSpc>
            <a:spcBef>
              <a:spcPct val="0"/>
            </a:spcBef>
            <a:spcAft>
              <a:spcPct val="15000"/>
            </a:spcAft>
            <a:buChar char="•"/>
          </a:pPr>
          <a:r>
            <a:rPr lang="en-US" sz="1400" kern="1200" dirty="0"/>
            <a:t>GANs</a:t>
          </a:r>
          <a:endParaRPr lang="sv-SE" sz="1400" kern="1200" dirty="0"/>
        </a:p>
        <a:p>
          <a:pPr marL="114300" lvl="1" indent="-114300" algn="l" defTabSz="622300">
            <a:lnSpc>
              <a:spcPct val="90000"/>
            </a:lnSpc>
            <a:spcBef>
              <a:spcPct val="0"/>
            </a:spcBef>
            <a:spcAft>
              <a:spcPct val="15000"/>
            </a:spcAft>
            <a:buChar char="•"/>
          </a:pPr>
          <a:r>
            <a:rPr lang="en-US" sz="1400" kern="1200" dirty="0"/>
            <a:t>Transformers</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0" y="1969149"/>
        <a:ext cx="1970688" cy="1969149"/>
      </dsp:txXfrm>
    </dsp:sp>
    <dsp:sp modelId="{709000ED-06C2-4A7A-A780-186CDC55D99C}">
      <dsp:nvSpPr>
        <dsp:cNvPr id="0" name=""/>
        <dsp:cNvSpPr/>
      </dsp:nvSpPr>
      <dsp:spPr>
        <a:xfrm>
          <a:off x="150252" y="293257"/>
          <a:ext cx="1639316" cy="1639316"/>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493" t="498" r="-56507"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17EF1EE4-F3A6-465E-8A88-6EADC2A48D19}">
      <dsp:nvSpPr>
        <dsp:cNvPr id="0" name=""/>
        <dsp:cNvSpPr/>
      </dsp:nvSpPr>
      <dsp:spPr>
        <a:xfrm>
          <a:off x="6091307" y="0"/>
          <a:ext cx="1970688" cy="4922873"/>
        </a:xfrm>
        <a:prstGeom prst="roundRect">
          <a:avLst>
            <a:gd name="adj" fmla="val 10000"/>
          </a:avLst>
        </a:prstGeom>
        <a:solidFill>
          <a:schemeClr val="accent5">
            <a:shade val="80000"/>
            <a:hueOff val="-558163"/>
            <a:satOff val="-38879"/>
            <a:lumOff val="336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Optimization algorithm</a:t>
          </a:r>
          <a:endParaRPr lang="sv-SE" sz="1800" kern="1200" dirty="0"/>
        </a:p>
        <a:p>
          <a:pPr marL="114300" lvl="1" indent="-114300" algn="l" defTabSz="622300">
            <a:lnSpc>
              <a:spcPct val="90000"/>
            </a:lnSpc>
            <a:spcBef>
              <a:spcPct val="0"/>
            </a:spcBef>
            <a:spcAft>
              <a:spcPct val="15000"/>
            </a:spcAft>
            <a:buChar char="•"/>
          </a:pPr>
          <a:r>
            <a:rPr lang="en-US" sz="1400" kern="1200" dirty="0"/>
            <a:t>Reinforcement learning</a:t>
          </a:r>
          <a:endParaRPr lang="sv-SE" sz="1400" kern="1200" dirty="0"/>
        </a:p>
        <a:p>
          <a:pPr marL="114300" lvl="1" indent="-114300" algn="l" defTabSz="622300">
            <a:lnSpc>
              <a:spcPct val="90000"/>
            </a:lnSpc>
            <a:spcBef>
              <a:spcPct val="0"/>
            </a:spcBef>
            <a:spcAft>
              <a:spcPct val="15000"/>
            </a:spcAft>
            <a:buChar char="•"/>
          </a:pPr>
          <a:r>
            <a:rPr lang="en-US" sz="1400" kern="1200" dirty="0"/>
            <a:t>Genetic algorithm</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6091307" y="1969149"/>
        <a:ext cx="1970688" cy="1969149"/>
      </dsp:txXfrm>
    </dsp:sp>
    <dsp:sp modelId="{06BAC0EF-3DE7-4618-A47F-95C0AE8F7A6D}">
      <dsp:nvSpPr>
        <dsp:cNvPr id="0" name=""/>
        <dsp:cNvSpPr/>
      </dsp:nvSpPr>
      <dsp:spPr>
        <a:xfrm>
          <a:off x="6256993" y="295372"/>
          <a:ext cx="1639316" cy="1639316"/>
        </a:xfrm>
        <a:prstGeom prst="ellipse">
          <a:avLst/>
        </a:prstGeom>
        <a:blipFill dpi="0" rotWithShape="1">
          <a:blip xmlns:r="http://schemas.openxmlformats.org/officeDocument/2006/relationships" r:embed="rId4"/>
          <a:srcRect/>
          <a:stretch>
            <a:fillRect l="-91798" t="498" r="-202"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0D52C0CE-C6D5-4DC3-AB1A-5476ABD7A959}">
      <dsp:nvSpPr>
        <dsp:cNvPr id="0" name=""/>
        <dsp:cNvSpPr/>
      </dsp:nvSpPr>
      <dsp:spPr>
        <a:xfrm>
          <a:off x="322555" y="3938298"/>
          <a:ext cx="7418765" cy="738430"/>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Introduction</a:t>
          </a:r>
          <a:endParaRPr lang="sv-SE" sz="1700" kern="1200" dirty="0"/>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Methods</a:t>
          </a:r>
          <a:endParaRPr lang="sv-SE" sz="1700" kern="1200" dirty="0">
            <a:solidFill>
              <a:schemeClr val="bg2">
                <a:lumMod val="7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4AACA-AC2E-4BAA-8377-A93A5CCCA019}">
      <dsp:nvSpPr>
        <dsp:cNvPr id="0" name=""/>
        <dsp:cNvSpPr/>
      </dsp:nvSpPr>
      <dsp:spPr>
        <a:xfrm>
          <a:off x="4062739" y="0"/>
          <a:ext cx="1970688" cy="4922873"/>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Generation scheme</a:t>
          </a:r>
          <a:endParaRPr lang="sv-SE" sz="1800" kern="1200" dirty="0"/>
        </a:p>
        <a:p>
          <a:pPr marL="114300" lvl="1" indent="-114300" algn="l" defTabSz="622300">
            <a:lnSpc>
              <a:spcPct val="90000"/>
            </a:lnSpc>
            <a:spcBef>
              <a:spcPct val="0"/>
            </a:spcBef>
            <a:spcAft>
              <a:spcPct val="15000"/>
            </a:spcAft>
            <a:buChar char="•"/>
          </a:pPr>
          <a:r>
            <a:rPr lang="en-US" sz="1400" kern="1200" dirty="0"/>
            <a:t>Single-shot</a:t>
          </a:r>
          <a:endParaRPr lang="sv-SE" sz="1400" kern="1200" dirty="0"/>
        </a:p>
        <a:p>
          <a:pPr marL="114300" lvl="1" indent="-114300" algn="l" defTabSz="622300">
            <a:lnSpc>
              <a:spcPct val="90000"/>
            </a:lnSpc>
            <a:spcBef>
              <a:spcPct val="0"/>
            </a:spcBef>
            <a:spcAft>
              <a:spcPct val="15000"/>
            </a:spcAft>
            <a:buChar char="•"/>
          </a:pPr>
          <a:r>
            <a:rPr lang="en-US" sz="1400" kern="1200" dirty="0"/>
            <a:t>Autoregressive</a:t>
          </a:r>
          <a:endParaRPr lang="sv-SE" sz="1400" kern="1200" dirty="0"/>
        </a:p>
      </dsp:txBody>
      <dsp:txXfrm>
        <a:off x="4062739" y="1969149"/>
        <a:ext cx="1970688" cy="1969149"/>
      </dsp:txXfrm>
    </dsp:sp>
    <dsp:sp modelId="{210B2015-EFC9-4D28-8D2D-79316F4FC420}">
      <dsp:nvSpPr>
        <dsp:cNvPr id="0" name=""/>
        <dsp:cNvSpPr/>
      </dsp:nvSpPr>
      <dsp:spPr>
        <a:xfrm>
          <a:off x="4235727" y="308470"/>
          <a:ext cx="1639316" cy="1639316"/>
        </a:xfrm>
        <a:prstGeom prst="ellipse">
          <a:avLst/>
        </a:prstGeom>
        <a:blipFill dpi="0" rotWithShape="1">
          <a:blip xmlns:r="http://schemas.openxmlformats.org/officeDocument/2006/relationships" r:embed="rId1"/>
          <a:srcRect/>
          <a:stretch>
            <a:fillRect l="-4818" t="498" r="-217182"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A849BA20-654D-410E-A5E8-C4AE257EC7B8}">
      <dsp:nvSpPr>
        <dsp:cNvPr id="0" name=""/>
        <dsp:cNvSpPr/>
      </dsp:nvSpPr>
      <dsp:spPr>
        <a:xfrm>
          <a:off x="2031689" y="0"/>
          <a:ext cx="1970688" cy="4922873"/>
        </a:xfrm>
        <a:prstGeom prst="roundRect">
          <a:avLst>
            <a:gd name="adj" fmla="val 10000"/>
          </a:avLst>
        </a:prstGeom>
        <a:solidFill>
          <a:schemeClr val="accent5">
            <a:shade val="80000"/>
            <a:hueOff val="-186054"/>
            <a:satOff val="-12960"/>
            <a:lumOff val="112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Molecular representation</a:t>
          </a:r>
          <a:endParaRPr lang="sv-SE" sz="1800" kern="1200" dirty="0"/>
        </a:p>
        <a:p>
          <a:pPr marL="114300" lvl="1" indent="-114300" algn="l" defTabSz="622300">
            <a:lnSpc>
              <a:spcPct val="90000"/>
            </a:lnSpc>
            <a:spcBef>
              <a:spcPct val="0"/>
            </a:spcBef>
            <a:spcAft>
              <a:spcPct val="15000"/>
            </a:spcAft>
            <a:buChar char="•"/>
          </a:pPr>
          <a:r>
            <a:rPr lang="en-US" sz="1400" kern="1200" dirty="0"/>
            <a:t>Strings</a:t>
          </a:r>
          <a:endParaRPr lang="sv-SE" sz="1400" kern="1200" dirty="0"/>
        </a:p>
        <a:p>
          <a:pPr marL="114300" lvl="1" indent="-114300" algn="l" defTabSz="622300">
            <a:lnSpc>
              <a:spcPct val="90000"/>
            </a:lnSpc>
            <a:spcBef>
              <a:spcPct val="0"/>
            </a:spcBef>
            <a:spcAft>
              <a:spcPct val="15000"/>
            </a:spcAft>
            <a:buChar char="•"/>
          </a:pPr>
          <a:r>
            <a:rPr lang="en-US" sz="1400" kern="1200" dirty="0"/>
            <a:t>Graphs</a:t>
          </a:r>
          <a:endParaRPr lang="sv-SE" sz="1400" kern="1200" dirty="0"/>
        </a:p>
        <a:p>
          <a:pPr marL="114300" lvl="1" indent="-114300" algn="l" defTabSz="622300">
            <a:lnSpc>
              <a:spcPct val="90000"/>
            </a:lnSpc>
            <a:spcBef>
              <a:spcPct val="0"/>
            </a:spcBef>
            <a:spcAft>
              <a:spcPct val="15000"/>
            </a:spcAft>
            <a:buChar char="•"/>
          </a:pPr>
          <a:r>
            <a:rPr lang="en-US" sz="1400" kern="1200" dirty="0"/>
            <a:t>3D conformers</a:t>
          </a:r>
          <a:endParaRPr lang="sv-SE" sz="1400" kern="1200" dirty="0"/>
        </a:p>
        <a:p>
          <a:pPr marL="114300" lvl="1" indent="-114300" algn="l" defTabSz="622300">
            <a:lnSpc>
              <a:spcPct val="90000"/>
            </a:lnSpc>
            <a:spcBef>
              <a:spcPct val="0"/>
            </a:spcBef>
            <a:spcAft>
              <a:spcPct val="15000"/>
            </a:spcAft>
            <a:buChar char="•"/>
          </a:pPr>
          <a:r>
            <a:rPr lang="en-US" sz="1400" kern="1200" dirty="0"/>
            <a:t>Fingerprints</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2031689" y="1969149"/>
        <a:ext cx="1970688" cy="1969149"/>
      </dsp:txXfrm>
    </dsp:sp>
    <dsp:sp modelId="{484A2EE6-69AE-4FE3-B0DC-BEDE4DAD513A}">
      <dsp:nvSpPr>
        <dsp:cNvPr id="0" name=""/>
        <dsp:cNvSpPr/>
      </dsp:nvSpPr>
      <dsp:spPr>
        <a:xfrm>
          <a:off x="2197375" y="295372"/>
          <a:ext cx="1639316" cy="1639316"/>
        </a:xfrm>
        <a:prstGeom prst="ellipse">
          <a:avLst/>
        </a:prstGeom>
        <a:blipFill rotWithShape="1">
          <a:blip xmlns:r="http://schemas.openxmlformats.org/officeDocument/2006/relationships" r:embed="rId2"/>
          <a:srcRect/>
          <a:stretch>
            <a:fillRect l="-3000" r="-3000"/>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0DB2A0DA-8D0F-4A00-8F0F-C017417A173A}">
      <dsp:nvSpPr>
        <dsp:cNvPr id="0" name=""/>
        <dsp:cNvSpPr/>
      </dsp:nvSpPr>
      <dsp:spPr>
        <a:xfrm>
          <a:off x="0" y="0"/>
          <a:ext cx="1970688" cy="4922873"/>
        </a:xfrm>
        <a:prstGeom prst="roundRect">
          <a:avLst>
            <a:gd name="adj" fmla="val 10000"/>
          </a:avLst>
        </a:prstGeom>
        <a:solidFill>
          <a:schemeClr val="accent5">
            <a:shade val="80000"/>
            <a:hueOff val="-372109"/>
            <a:satOff val="-25919"/>
            <a:lumOff val="22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Deep learning architecture</a:t>
          </a:r>
          <a:endParaRPr lang="sv-SE" sz="1800" kern="1200" dirty="0"/>
        </a:p>
        <a:p>
          <a:pPr marL="114300" lvl="1" indent="-114300" algn="l" defTabSz="622300">
            <a:lnSpc>
              <a:spcPct val="90000"/>
            </a:lnSpc>
            <a:spcBef>
              <a:spcPct val="0"/>
            </a:spcBef>
            <a:spcAft>
              <a:spcPct val="15000"/>
            </a:spcAft>
            <a:buChar char="•"/>
          </a:pPr>
          <a:r>
            <a:rPr lang="en-US" sz="1400" kern="1200" dirty="0"/>
            <a:t>GNNs</a:t>
          </a:r>
          <a:endParaRPr lang="sv-SE" sz="1400" kern="1200" dirty="0"/>
        </a:p>
        <a:p>
          <a:pPr marL="114300" lvl="1" indent="-114300" algn="l" defTabSz="622300">
            <a:lnSpc>
              <a:spcPct val="90000"/>
            </a:lnSpc>
            <a:spcBef>
              <a:spcPct val="0"/>
            </a:spcBef>
            <a:spcAft>
              <a:spcPct val="15000"/>
            </a:spcAft>
            <a:buChar char="•"/>
          </a:pPr>
          <a:r>
            <a:rPr lang="en-US" sz="1400" kern="1200" dirty="0"/>
            <a:t>RNNs</a:t>
          </a:r>
          <a:endParaRPr lang="sv-SE" sz="1400" kern="1200" dirty="0"/>
        </a:p>
        <a:p>
          <a:pPr marL="114300" lvl="1" indent="-114300" algn="l" defTabSz="622300">
            <a:lnSpc>
              <a:spcPct val="90000"/>
            </a:lnSpc>
            <a:spcBef>
              <a:spcPct val="0"/>
            </a:spcBef>
            <a:spcAft>
              <a:spcPct val="15000"/>
            </a:spcAft>
            <a:buChar char="•"/>
          </a:pPr>
          <a:r>
            <a:rPr lang="en-US" sz="1400" kern="1200" dirty="0"/>
            <a:t>VAEs</a:t>
          </a:r>
          <a:endParaRPr lang="sv-SE" sz="1400" kern="1200" dirty="0"/>
        </a:p>
        <a:p>
          <a:pPr marL="114300" lvl="1" indent="-114300" algn="l" defTabSz="622300">
            <a:lnSpc>
              <a:spcPct val="90000"/>
            </a:lnSpc>
            <a:spcBef>
              <a:spcPct val="0"/>
            </a:spcBef>
            <a:spcAft>
              <a:spcPct val="15000"/>
            </a:spcAft>
            <a:buChar char="•"/>
          </a:pPr>
          <a:r>
            <a:rPr lang="en-US" sz="1400" kern="1200" dirty="0"/>
            <a:t>GANs</a:t>
          </a:r>
          <a:endParaRPr lang="sv-SE" sz="1400" kern="1200" dirty="0"/>
        </a:p>
        <a:p>
          <a:pPr marL="114300" lvl="1" indent="-114300" algn="l" defTabSz="622300">
            <a:lnSpc>
              <a:spcPct val="90000"/>
            </a:lnSpc>
            <a:spcBef>
              <a:spcPct val="0"/>
            </a:spcBef>
            <a:spcAft>
              <a:spcPct val="15000"/>
            </a:spcAft>
            <a:buChar char="•"/>
          </a:pPr>
          <a:r>
            <a:rPr lang="en-US" sz="1400" kern="1200" dirty="0"/>
            <a:t>Transformers</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0" y="1969149"/>
        <a:ext cx="1970688" cy="1969149"/>
      </dsp:txXfrm>
    </dsp:sp>
    <dsp:sp modelId="{709000ED-06C2-4A7A-A780-186CDC55D99C}">
      <dsp:nvSpPr>
        <dsp:cNvPr id="0" name=""/>
        <dsp:cNvSpPr/>
      </dsp:nvSpPr>
      <dsp:spPr>
        <a:xfrm>
          <a:off x="150252" y="293257"/>
          <a:ext cx="1639316" cy="1639316"/>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493" t="498" r="-56507"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17EF1EE4-F3A6-465E-8A88-6EADC2A48D19}">
      <dsp:nvSpPr>
        <dsp:cNvPr id="0" name=""/>
        <dsp:cNvSpPr/>
      </dsp:nvSpPr>
      <dsp:spPr>
        <a:xfrm>
          <a:off x="6091307" y="0"/>
          <a:ext cx="1970688" cy="4922873"/>
        </a:xfrm>
        <a:prstGeom prst="roundRect">
          <a:avLst>
            <a:gd name="adj" fmla="val 10000"/>
          </a:avLst>
        </a:prstGeom>
        <a:solidFill>
          <a:schemeClr val="accent5">
            <a:shade val="80000"/>
            <a:hueOff val="-558163"/>
            <a:satOff val="-38879"/>
            <a:lumOff val="336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Optimization algorithm</a:t>
          </a:r>
          <a:endParaRPr lang="sv-SE" sz="1800" kern="1200" dirty="0"/>
        </a:p>
        <a:p>
          <a:pPr marL="114300" lvl="1" indent="-114300" algn="l" defTabSz="622300">
            <a:lnSpc>
              <a:spcPct val="90000"/>
            </a:lnSpc>
            <a:spcBef>
              <a:spcPct val="0"/>
            </a:spcBef>
            <a:spcAft>
              <a:spcPct val="15000"/>
            </a:spcAft>
            <a:buChar char="•"/>
          </a:pPr>
          <a:r>
            <a:rPr lang="en-US" sz="1400" kern="1200" dirty="0"/>
            <a:t>Reinforcement learning</a:t>
          </a:r>
          <a:endParaRPr lang="sv-SE" sz="1400" kern="1200" dirty="0"/>
        </a:p>
        <a:p>
          <a:pPr marL="114300" lvl="1" indent="-114300" algn="l" defTabSz="622300">
            <a:lnSpc>
              <a:spcPct val="90000"/>
            </a:lnSpc>
            <a:spcBef>
              <a:spcPct val="0"/>
            </a:spcBef>
            <a:spcAft>
              <a:spcPct val="15000"/>
            </a:spcAft>
            <a:buChar char="•"/>
          </a:pPr>
          <a:r>
            <a:rPr lang="en-US" sz="1400" kern="1200" dirty="0"/>
            <a:t>Genetic algorithm</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6091307" y="1969149"/>
        <a:ext cx="1970688" cy="1969149"/>
      </dsp:txXfrm>
    </dsp:sp>
    <dsp:sp modelId="{06BAC0EF-3DE7-4618-A47F-95C0AE8F7A6D}">
      <dsp:nvSpPr>
        <dsp:cNvPr id="0" name=""/>
        <dsp:cNvSpPr/>
      </dsp:nvSpPr>
      <dsp:spPr>
        <a:xfrm>
          <a:off x="6256993" y="295372"/>
          <a:ext cx="1639316" cy="1639316"/>
        </a:xfrm>
        <a:prstGeom prst="ellipse">
          <a:avLst/>
        </a:prstGeom>
        <a:blipFill dpi="0" rotWithShape="1">
          <a:blip xmlns:r="http://schemas.openxmlformats.org/officeDocument/2006/relationships" r:embed="rId4"/>
          <a:srcRect/>
          <a:stretch>
            <a:fillRect l="-91798" t="498" r="-202"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0D52C0CE-C6D5-4DC3-AB1A-5476ABD7A959}">
      <dsp:nvSpPr>
        <dsp:cNvPr id="0" name=""/>
        <dsp:cNvSpPr/>
      </dsp:nvSpPr>
      <dsp:spPr>
        <a:xfrm>
          <a:off x="322555" y="3938298"/>
          <a:ext cx="7418765" cy="738430"/>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D3169-DDB6-41CB-80A0-04CDB3765EDC}">
      <dsp:nvSpPr>
        <dsp:cNvPr id="0" name=""/>
        <dsp:cNvSpPr/>
      </dsp:nvSpPr>
      <dsp:spPr>
        <a:xfrm>
          <a:off x="6693999" y="1364104"/>
          <a:ext cx="2003366" cy="2003468"/>
        </a:xfrm>
        <a:prstGeom prst="ellipse">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EDDAE9-27C0-4009-997C-FE739B6912FF}">
      <dsp:nvSpPr>
        <dsp:cNvPr id="0" name=""/>
        <dsp:cNvSpPr/>
      </dsp:nvSpPr>
      <dsp:spPr>
        <a:xfrm>
          <a:off x="6761007" y="1430898"/>
          <a:ext cx="1870209" cy="1869880"/>
        </a:xfrm>
        <a:prstGeom prst="ellipse">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b="1" kern="1200" dirty="0"/>
            <a:t>Academic postdoc</a:t>
          </a:r>
        </a:p>
        <a:p>
          <a:pPr marL="0" lvl="0" indent="0" algn="ctr" defTabSz="889000">
            <a:lnSpc>
              <a:spcPct val="90000"/>
            </a:lnSpc>
            <a:spcBef>
              <a:spcPct val="0"/>
            </a:spcBef>
            <a:spcAft>
              <a:spcPct val="35000"/>
            </a:spcAft>
            <a:buNone/>
          </a:pPr>
          <a:r>
            <a:rPr lang="sv-SE" sz="2000" kern="1200" dirty="0"/>
            <a:t>2021 -</a:t>
          </a:r>
          <a:endParaRPr lang="sv-SE" sz="2000" i="1" kern="1200" dirty="0"/>
        </a:p>
      </dsp:txBody>
      <dsp:txXfrm>
        <a:off x="7028180" y="1698074"/>
        <a:ext cx="1335863" cy="1335528"/>
      </dsp:txXfrm>
    </dsp:sp>
    <dsp:sp modelId="{76B9E490-3269-4C7E-B40F-2333945FBE95}">
      <dsp:nvSpPr>
        <dsp:cNvPr id="0" name=""/>
        <dsp:cNvSpPr/>
      </dsp:nvSpPr>
      <dsp:spPr>
        <a:xfrm rot="2700000">
          <a:off x="4615018" y="1363963"/>
          <a:ext cx="2003399" cy="2003399"/>
        </a:xfrm>
        <a:prstGeom prst="teardrop">
          <a:avLst>
            <a:gd name="adj" fmla="val 100000"/>
          </a:avLst>
        </a:prstGeom>
        <a:solidFill>
          <a:schemeClr val="accent5">
            <a:shade val="50000"/>
            <a:hueOff val="-298546"/>
            <a:satOff val="-21982"/>
            <a:lumOff val="24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765D06-9283-4A72-B701-4896B42ABBC5}">
      <dsp:nvSpPr>
        <dsp:cNvPr id="0" name=""/>
        <dsp:cNvSpPr/>
      </dsp:nvSpPr>
      <dsp:spPr>
        <a:xfrm>
          <a:off x="4690633" y="1430898"/>
          <a:ext cx="1870209" cy="1869880"/>
        </a:xfrm>
        <a:prstGeom prst="ellipse">
          <a:avLst/>
        </a:prstGeom>
        <a:solidFill>
          <a:schemeClr val="lt1">
            <a:alpha val="90000"/>
            <a:hueOff val="0"/>
            <a:satOff val="0"/>
            <a:lumOff val="0"/>
            <a:alphaOff val="0"/>
          </a:schemeClr>
        </a:solidFill>
        <a:ln w="12700" cap="flat" cmpd="sng" algn="ctr">
          <a:solidFill>
            <a:schemeClr val="accent5">
              <a:shade val="50000"/>
              <a:hueOff val="-298546"/>
              <a:satOff val="-21982"/>
              <a:lumOff val="245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b="1" kern="1200" dirty="0"/>
            <a:t>Industry postdoc</a:t>
          </a:r>
        </a:p>
        <a:p>
          <a:pPr marL="0" lvl="0" indent="0" algn="ctr" defTabSz="889000">
            <a:lnSpc>
              <a:spcPct val="90000"/>
            </a:lnSpc>
            <a:spcBef>
              <a:spcPct val="0"/>
            </a:spcBef>
            <a:spcAft>
              <a:spcPct val="35000"/>
            </a:spcAft>
            <a:buNone/>
          </a:pPr>
          <a:r>
            <a:rPr lang="sv-SE" sz="2000" kern="1200" dirty="0"/>
            <a:t>2018 - 2021</a:t>
          </a:r>
        </a:p>
      </dsp:txBody>
      <dsp:txXfrm>
        <a:off x="4957806" y="1698074"/>
        <a:ext cx="1335863" cy="1335528"/>
      </dsp:txXfrm>
    </dsp:sp>
    <dsp:sp modelId="{8074852D-553C-47A8-B917-39F96E91E770}">
      <dsp:nvSpPr>
        <dsp:cNvPr id="0" name=""/>
        <dsp:cNvSpPr/>
      </dsp:nvSpPr>
      <dsp:spPr>
        <a:xfrm rot="2700000">
          <a:off x="2553234" y="1363963"/>
          <a:ext cx="2003399" cy="2003399"/>
        </a:xfrm>
        <a:prstGeom prst="teardrop">
          <a:avLst>
            <a:gd name="adj" fmla="val 100000"/>
          </a:avLst>
        </a:prstGeom>
        <a:solidFill>
          <a:schemeClr val="accent5">
            <a:shade val="50000"/>
            <a:hueOff val="-597093"/>
            <a:satOff val="-43965"/>
            <a:lumOff val="49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A9E010-4078-4782-B1CA-D033D62B9728}">
      <dsp:nvSpPr>
        <dsp:cNvPr id="0" name=""/>
        <dsp:cNvSpPr/>
      </dsp:nvSpPr>
      <dsp:spPr>
        <a:xfrm>
          <a:off x="2620259" y="1430898"/>
          <a:ext cx="1870209" cy="1869880"/>
        </a:xfrm>
        <a:prstGeom prst="ellipse">
          <a:avLst/>
        </a:prstGeom>
        <a:solidFill>
          <a:schemeClr val="lt1">
            <a:alpha val="90000"/>
            <a:hueOff val="0"/>
            <a:satOff val="0"/>
            <a:lumOff val="0"/>
            <a:alphaOff val="0"/>
          </a:schemeClr>
        </a:solidFill>
        <a:ln w="12700" cap="flat" cmpd="sng" algn="ctr">
          <a:solidFill>
            <a:schemeClr val="accent5">
              <a:shade val="50000"/>
              <a:hueOff val="-597093"/>
              <a:satOff val="-43965"/>
              <a:lumOff val="490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b="1" kern="1200" dirty="0"/>
            <a:t>PhD Chemistry</a:t>
          </a:r>
        </a:p>
        <a:p>
          <a:pPr marL="0" lvl="0" indent="0" algn="ctr" defTabSz="889000">
            <a:lnSpc>
              <a:spcPct val="90000"/>
            </a:lnSpc>
            <a:spcBef>
              <a:spcPct val="0"/>
            </a:spcBef>
            <a:spcAft>
              <a:spcPct val="35000"/>
            </a:spcAft>
            <a:buNone/>
          </a:pPr>
          <a:r>
            <a:rPr lang="sv-SE" sz="2000" kern="1200" dirty="0"/>
            <a:t>2013 - 2018</a:t>
          </a:r>
        </a:p>
      </dsp:txBody>
      <dsp:txXfrm>
        <a:off x="2887431" y="1698074"/>
        <a:ext cx="1335863" cy="1335528"/>
      </dsp:txXfrm>
    </dsp:sp>
    <dsp:sp modelId="{B9F2E1BD-F1C4-469B-90D3-3473B994111A}">
      <dsp:nvSpPr>
        <dsp:cNvPr id="0" name=""/>
        <dsp:cNvSpPr/>
      </dsp:nvSpPr>
      <dsp:spPr>
        <a:xfrm rot="2700000">
          <a:off x="482860" y="1363963"/>
          <a:ext cx="2003399" cy="2003399"/>
        </a:xfrm>
        <a:prstGeom prst="teardrop">
          <a:avLst>
            <a:gd name="adj" fmla="val 100000"/>
          </a:avLst>
        </a:prstGeom>
        <a:solidFill>
          <a:schemeClr val="accent5">
            <a:shade val="50000"/>
            <a:hueOff val="-298546"/>
            <a:satOff val="-21982"/>
            <a:lumOff val="24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42EF01-5098-472F-8D0D-470163014954}">
      <dsp:nvSpPr>
        <dsp:cNvPr id="0" name=""/>
        <dsp:cNvSpPr/>
      </dsp:nvSpPr>
      <dsp:spPr>
        <a:xfrm>
          <a:off x="549884" y="1430898"/>
          <a:ext cx="1870209" cy="1869880"/>
        </a:xfrm>
        <a:prstGeom prst="ellipse">
          <a:avLst/>
        </a:prstGeom>
        <a:solidFill>
          <a:schemeClr val="lt1">
            <a:alpha val="90000"/>
            <a:hueOff val="0"/>
            <a:satOff val="0"/>
            <a:lumOff val="0"/>
            <a:alphaOff val="0"/>
          </a:schemeClr>
        </a:solidFill>
        <a:ln w="12700" cap="flat" cmpd="sng" algn="ctr">
          <a:solidFill>
            <a:schemeClr val="accent5">
              <a:shade val="50000"/>
              <a:hueOff val="-298546"/>
              <a:satOff val="-21982"/>
              <a:lumOff val="245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b="1" kern="1200" dirty="0"/>
            <a:t>BSc Chemistry</a:t>
          </a:r>
        </a:p>
        <a:p>
          <a:pPr marL="0" lvl="0" indent="0" algn="ctr" defTabSz="889000">
            <a:lnSpc>
              <a:spcPct val="90000"/>
            </a:lnSpc>
            <a:spcBef>
              <a:spcPct val="0"/>
            </a:spcBef>
            <a:spcAft>
              <a:spcPct val="35000"/>
            </a:spcAft>
            <a:buNone/>
          </a:pPr>
          <a:r>
            <a:rPr lang="sv-SE" sz="2000" kern="1200" dirty="0"/>
            <a:t>2009 -2013</a:t>
          </a:r>
        </a:p>
      </dsp:txBody>
      <dsp:txXfrm>
        <a:off x="817057" y="1698074"/>
        <a:ext cx="1335863" cy="133552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Introduction</a:t>
          </a:r>
          <a:endParaRPr lang="sv-SE" sz="1700" kern="1200" dirty="0"/>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Methods</a:t>
          </a:r>
          <a:endParaRPr lang="sv-SE" sz="1700" kern="1200" dirty="0">
            <a:solidFill>
              <a:schemeClr val="bg2">
                <a:lumMod val="7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Introduction</a:t>
          </a:r>
          <a:endParaRPr lang="sv-SE" sz="1700" kern="1200" dirty="0"/>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Methods</a:t>
          </a:r>
          <a:endParaRPr lang="sv-SE" sz="1700" kern="1200" dirty="0">
            <a:solidFill>
              <a:schemeClr val="bg2">
                <a:lumMod val="7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4AACA-AC2E-4BAA-8377-A93A5CCCA019}">
      <dsp:nvSpPr>
        <dsp:cNvPr id="0" name=""/>
        <dsp:cNvSpPr/>
      </dsp:nvSpPr>
      <dsp:spPr>
        <a:xfrm>
          <a:off x="4062739" y="0"/>
          <a:ext cx="1970688" cy="4922873"/>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Generation scheme</a:t>
          </a:r>
          <a:endParaRPr lang="sv-SE" sz="1800" kern="1200" dirty="0"/>
        </a:p>
        <a:p>
          <a:pPr marL="114300" lvl="1" indent="-114300" algn="l" defTabSz="622300">
            <a:lnSpc>
              <a:spcPct val="90000"/>
            </a:lnSpc>
            <a:spcBef>
              <a:spcPct val="0"/>
            </a:spcBef>
            <a:spcAft>
              <a:spcPct val="15000"/>
            </a:spcAft>
            <a:buChar char="•"/>
          </a:pPr>
          <a:r>
            <a:rPr lang="en-US" sz="1400" kern="1200" dirty="0"/>
            <a:t>Single-shot</a:t>
          </a:r>
          <a:endParaRPr lang="sv-SE" sz="1400" kern="1200" dirty="0"/>
        </a:p>
        <a:p>
          <a:pPr marL="114300" lvl="1" indent="-114300" algn="l" defTabSz="622300">
            <a:lnSpc>
              <a:spcPct val="90000"/>
            </a:lnSpc>
            <a:spcBef>
              <a:spcPct val="0"/>
            </a:spcBef>
            <a:spcAft>
              <a:spcPct val="15000"/>
            </a:spcAft>
            <a:buChar char="•"/>
          </a:pPr>
          <a:r>
            <a:rPr lang="en-US" sz="1400" kern="1200" dirty="0"/>
            <a:t>Autoregressive</a:t>
          </a:r>
          <a:endParaRPr lang="sv-SE" sz="1400" kern="1200" dirty="0"/>
        </a:p>
      </dsp:txBody>
      <dsp:txXfrm>
        <a:off x="4062739" y="1969149"/>
        <a:ext cx="1970688" cy="1969149"/>
      </dsp:txXfrm>
    </dsp:sp>
    <dsp:sp modelId="{210B2015-EFC9-4D28-8D2D-79316F4FC420}">
      <dsp:nvSpPr>
        <dsp:cNvPr id="0" name=""/>
        <dsp:cNvSpPr/>
      </dsp:nvSpPr>
      <dsp:spPr>
        <a:xfrm>
          <a:off x="4235727" y="308470"/>
          <a:ext cx="1639316" cy="1639316"/>
        </a:xfrm>
        <a:prstGeom prst="ellipse">
          <a:avLst/>
        </a:prstGeom>
        <a:blipFill dpi="0" rotWithShape="1">
          <a:blip xmlns:r="http://schemas.openxmlformats.org/officeDocument/2006/relationships" r:embed="rId1"/>
          <a:srcRect/>
          <a:stretch>
            <a:fillRect l="-4818" t="498" r="-217182"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A849BA20-654D-410E-A5E8-C4AE257EC7B8}">
      <dsp:nvSpPr>
        <dsp:cNvPr id="0" name=""/>
        <dsp:cNvSpPr/>
      </dsp:nvSpPr>
      <dsp:spPr>
        <a:xfrm>
          <a:off x="2031689" y="0"/>
          <a:ext cx="1970688" cy="4922873"/>
        </a:xfrm>
        <a:prstGeom prst="roundRect">
          <a:avLst>
            <a:gd name="adj" fmla="val 10000"/>
          </a:avLst>
        </a:prstGeom>
        <a:solidFill>
          <a:schemeClr val="accent5">
            <a:shade val="80000"/>
            <a:hueOff val="-186054"/>
            <a:satOff val="-12960"/>
            <a:lumOff val="112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Molecular representation</a:t>
          </a:r>
          <a:endParaRPr lang="sv-SE" sz="1800" kern="1200" dirty="0"/>
        </a:p>
        <a:p>
          <a:pPr marL="114300" lvl="1" indent="-114300" algn="l" defTabSz="622300">
            <a:lnSpc>
              <a:spcPct val="90000"/>
            </a:lnSpc>
            <a:spcBef>
              <a:spcPct val="0"/>
            </a:spcBef>
            <a:spcAft>
              <a:spcPct val="15000"/>
            </a:spcAft>
            <a:buChar char="•"/>
          </a:pPr>
          <a:r>
            <a:rPr lang="en-US" sz="1400" kern="1200" dirty="0"/>
            <a:t>Strings</a:t>
          </a:r>
          <a:endParaRPr lang="sv-SE" sz="1400" kern="1200" dirty="0"/>
        </a:p>
        <a:p>
          <a:pPr marL="114300" lvl="1" indent="-114300" algn="l" defTabSz="622300">
            <a:lnSpc>
              <a:spcPct val="90000"/>
            </a:lnSpc>
            <a:spcBef>
              <a:spcPct val="0"/>
            </a:spcBef>
            <a:spcAft>
              <a:spcPct val="15000"/>
            </a:spcAft>
            <a:buChar char="•"/>
          </a:pPr>
          <a:r>
            <a:rPr lang="en-US" sz="1400" kern="1200" dirty="0"/>
            <a:t>Graphs</a:t>
          </a:r>
          <a:endParaRPr lang="sv-SE" sz="1400" kern="1200" dirty="0"/>
        </a:p>
        <a:p>
          <a:pPr marL="114300" lvl="1" indent="-114300" algn="l" defTabSz="622300">
            <a:lnSpc>
              <a:spcPct val="90000"/>
            </a:lnSpc>
            <a:spcBef>
              <a:spcPct val="0"/>
            </a:spcBef>
            <a:spcAft>
              <a:spcPct val="15000"/>
            </a:spcAft>
            <a:buChar char="•"/>
          </a:pPr>
          <a:r>
            <a:rPr lang="en-US" sz="1400" kern="1200" dirty="0"/>
            <a:t>3D conformers</a:t>
          </a:r>
          <a:endParaRPr lang="sv-SE" sz="1400" kern="1200" dirty="0"/>
        </a:p>
        <a:p>
          <a:pPr marL="114300" lvl="1" indent="-114300" algn="l" defTabSz="622300">
            <a:lnSpc>
              <a:spcPct val="90000"/>
            </a:lnSpc>
            <a:spcBef>
              <a:spcPct val="0"/>
            </a:spcBef>
            <a:spcAft>
              <a:spcPct val="15000"/>
            </a:spcAft>
            <a:buChar char="•"/>
          </a:pPr>
          <a:r>
            <a:rPr lang="en-US" sz="1400" kern="1200" dirty="0"/>
            <a:t>Fingerprints</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2031689" y="1969149"/>
        <a:ext cx="1970688" cy="1969149"/>
      </dsp:txXfrm>
    </dsp:sp>
    <dsp:sp modelId="{484A2EE6-69AE-4FE3-B0DC-BEDE4DAD513A}">
      <dsp:nvSpPr>
        <dsp:cNvPr id="0" name=""/>
        <dsp:cNvSpPr/>
      </dsp:nvSpPr>
      <dsp:spPr>
        <a:xfrm>
          <a:off x="2197375" y="295372"/>
          <a:ext cx="1639316" cy="1639316"/>
        </a:xfrm>
        <a:prstGeom prst="ellipse">
          <a:avLst/>
        </a:prstGeom>
        <a:blipFill rotWithShape="1">
          <a:blip xmlns:r="http://schemas.openxmlformats.org/officeDocument/2006/relationships" r:embed="rId2"/>
          <a:srcRect/>
          <a:stretch>
            <a:fillRect l="-3000" r="-3000"/>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0DB2A0DA-8D0F-4A00-8F0F-C017417A173A}">
      <dsp:nvSpPr>
        <dsp:cNvPr id="0" name=""/>
        <dsp:cNvSpPr/>
      </dsp:nvSpPr>
      <dsp:spPr>
        <a:xfrm>
          <a:off x="0" y="0"/>
          <a:ext cx="1970688" cy="4922873"/>
        </a:xfrm>
        <a:prstGeom prst="roundRect">
          <a:avLst>
            <a:gd name="adj" fmla="val 10000"/>
          </a:avLst>
        </a:prstGeom>
        <a:solidFill>
          <a:schemeClr val="accent5">
            <a:shade val="80000"/>
            <a:hueOff val="-372109"/>
            <a:satOff val="-25919"/>
            <a:lumOff val="22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Deep learning architecture</a:t>
          </a:r>
          <a:endParaRPr lang="sv-SE" sz="1800" kern="1200" dirty="0"/>
        </a:p>
        <a:p>
          <a:pPr marL="114300" lvl="1" indent="-114300" algn="l" defTabSz="622300">
            <a:lnSpc>
              <a:spcPct val="90000"/>
            </a:lnSpc>
            <a:spcBef>
              <a:spcPct val="0"/>
            </a:spcBef>
            <a:spcAft>
              <a:spcPct val="15000"/>
            </a:spcAft>
            <a:buChar char="•"/>
          </a:pPr>
          <a:r>
            <a:rPr lang="en-US" sz="1400" kern="1200" dirty="0"/>
            <a:t>GNNs</a:t>
          </a:r>
          <a:endParaRPr lang="sv-SE" sz="1400" kern="1200" dirty="0"/>
        </a:p>
        <a:p>
          <a:pPr marL="114300" lvl="1" indent="-114300" algn="l" defTabSz="622300">
            <a:lnSpc>
              <a:spcPct val="90000"/>
            </a:lnSpc>
            <a:spcBef>
              <a:spcPct val="0"/>
            </a:spcBef>
            <a:spcAft>
              <a:spcPct val="15000"/>
            </a:spcAft>
            <a:buChar char="•"/>
          </a:pPr>
          <a:r>
            <a:rPr lang="en-US" sz="1400" kern="1200" dirty="0"/>
            <a:t>RNNs</a:t>
          </a:r>
          <a:endParaRPr lang="sv-SE" sz="1400" kern="1200" dirty="0"/>
        </a:p>
        <a:p>
          <a:pPr marL="114300" lvl="1" indent="-114300" algn="l" defTabSz="622300">
            <a:lnSpc>
              <a:spcPct val="90000"/>
            </a:lnSpc>
            <a:spcBef>
              <a:spcPct val="0"/>
            </a:spcBef>
            <a:spcAft>
              <a:spcPct val="15000"/>
            </a:spcAft>
            <a:buChar char="•"/>
          </a:pPr>
          <a:r>
            <a:rPr lang="en-US" sz="1400" kern="1200" dirty="0"/>
            <a:t>VAEs</a:t>
          </a:r>
          <a:endParaRPr lang="sv-SE" sz="1400" kern="1200" dirty="0"/>
        </a:p>
        <a:p>
          <a:pPr marL="114300" lvl="1" indent="-114300" algn="l" defTabSz="622300">
            <a:lnSpc>
              <a:spcPct val="90000"/>
            </a:lnSpc>
            <a:spcBef>
              <a:spcPct val="0"/>
            </a:spcBef>
            <a:spcAft>
              <a:spcPct val="15000"/>
            </a:spcAft>
            <a:buChar char="•"/>
          </a:pPr>
          <a:r>
            <a:rPr lang="en-US" sz="1400" kern="1200" dirty="0"/>
            <a:t>GANs</a:t>
          </a:r>
          <a:endParaRPr lang="sv-SE" sz="1400" kern="1200" dirty="0"/>
        </a:p>
        <a:p>
          <a:pPr marL="114300" lvl="1" indent="-114300" algn="l" defTabSz="622300">
            <a:lnSpc>
              <a:spcPct val="90000"/>
            </a:lnSpc>
            <a:spcBef>
              <a:spcPct val="0"/>
            </a:spcBef>
            <a:spcAft>
              <a:spcPct val="15000"/>
            </a:spcAft>
            <a:buChar char="•"/>
          </a:pPr>
          <a:r>
            <a:rPr lang="en-US" sz="1400" kern="1200" dirty="0"/>
            <a:t>Transformers</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0" y="1969149"/>
        <a:ext cx="1970688" cy="1969149"/>
      </dsp:txXfrm>
    </dsp:sp>
    <dsp:sp modelId="{709000ED-06C2-4A7A-A780-186CDC55D99C}">
      <dsp:nvSpPr>
        <dsp:cNvPr id="0" name=""/>
        <dsp:cNvSpPr/>
      </dsp:nvSpPr>
      <dsp:spPr>
        <a:xfrm>
          <a:off x="150252" y="293257"/>
          <a:ext cx="1639316" cy="1639316"/>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493" t="498" r="-56507"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17EF1EE4-F3A6-465E-8A88-6EADC2A48D19}">
      <dsp:nvSpPr>
        <dsp:cNvPr id="0" name=""/>
        <dsp:cNvSpPr/>
      </dsp:nvSpPr>
      <dsp:spPr>
        <a:xfrm>
          <a:off x="6091307" y="0"/>
          <a:ext cx="1970688" cy="4922873"/>
        </a:xfrm>
        <a:prstGeom prst="roundRect">
          <a:avLst>
            <a:gd name="adj" fmla="val 10000"/>
          </a:avLst>
        </a:prstGeom>
        <a:solidFill>
          <a:schemeClr val="accent5">
            <a:shade val="80000"/>
            <a:hueOff val="-558163"/>
            <a:satOff val="-38879"/>
            <a:lumOff val="336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Optimization algorithm</a:t>
          </a:r>
          <a:endParaRPr lang="sv-SE" sz="1800" kern="1200" dirty="0"/>
        </a:p>
        <a:p>
          <a:pPr marL="114300" lvl="1" indent="-114300" algn="l" defTabSz="622300">
            <a:lnSpc>
              <a:spcPct val="90000"/>
            </a:lnSpc>
            <a:spcBef>
              <a:spcPct val="0"/>
            </a:spcBef>
            <a:spcAft>
              <a:spcPct val="15000"/>
            </a:spcAft>
            <a:buChar char="•"/>
          </a:pPr>
          <a:r>
            <a:rPr lang="en-US" sz="1400" kern="1200" dirty="0"/>
            <a:t>Reinforcement learning</a:t>
          </a:r>
          <a:endParaRPr lang="sv-SE" sz="1400" kern="1200" dirty="0"/>
        </a:p>
        <a:p>
          <a:pPr marL="114300" lvl="1" indent="-114300" algn="l" defTabSz="622300">
            <a:lnSpc>
              <a:spcPct val="90000"/>
            </a:lnSpc>
            <a:spcBef>
              <a:spcPct val="0"/>
            </a:spcBef>
            <a:spcAft>
              <a:spcPct val="15000"/>
            </a:spcAft>
            <a:buChar char="•"/>
          </a:pPr>
          <a:r>
            <a:rPr lang="en-US" sz="1400" kern="1200" dirty="0"/>
            <a:t>Genetic algorithm</a:t>
          </a:r>
          <a:endParaRPr lang="sv-SE" sz="1400" kern="1200" dirty="0"/>
        </a:p>
        <a:p>
          <a:pPr marL="114300" lvl="1" indent="-114300" algn="l" defTabSz="622300">
            <a:lnSpc>
              <a:spcPct val="90000"/>
            </a:lnSpc>
            <a:spcBef>
              <a:spcPct val="0"/>
            </a:spcBef>
            <a:spcAft>
              <a:spcPct val="15000"/>
            </a:spcAft>
            <a:buChar char="•"/>
          </a:pPr>
          <a:r>
            <a:rPr lang="en-US" sz="1400" kern="1200" dirty="0"/>
            <a:t>…</a:t>
          </a:r>
          <a:endParaRPr lang="sv-SE" sz="1400" kern="1200" dirty="0"/>
        </a:p>
      </dsp:txBody>
      <dsp:txXfrm>
        <a:off x="6091307" y="1969149"/>
        <a:ext cx="1970688" cy="1969149"/>
      </dsp:txXfrm>
    </dsp:sp>
    <dsp:sp modelId="{06BAC0EF-3DE7-4618-A47F-95C0AE8F7A6D}">
      <dsp:nvSpPr>
        <dsp:cNvPr id="0" name=""/>
        <dsp:cNvSpPr/>
      </dsp:nvSpPr>
      <dsp:spPr>
        <a:xfrm>
          <a:off x="6256993" y="295372"/>
          <a:ext cx="1639316" cy="1639316"/>
        </a:xfrm>
        <a:prstGeom prst="ellipse">
          <a:avLst/>
        </a:prstGeom>
        <a:blipFill dpi="0" rotWithShape="1">
          <a:blip xmlns:r="http://schemas.openxmlformats.org/officeDocument/2006/relationships" r:embed="rId4"/>
          <a:srcRect/>
          <a:stretch>
            <a:fillRect l="-91798" t="498" r="-202" b="-498"/>
          </a:stretch>
        </a:blipFill>
        <a:ln w="5715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0D52C0CE-C6D5-4DC3-AB1A-5476ABD7A959}">
      <dsp:nvSpPr>
        <dsp:cNvPr id="0" name=""/>
        <dsp:cNvSpPr/>
      </dsp:nvSpPr>
      <dsp:spPr>
        <a:xfrm>
          <a:off x="322555" y="3938298"/>
          <a:ext cx="7418765" cy="738430"/>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Methods</a:t>
          </a:r>
          <a:endParaRPr lang="sv-SE" sz="1700" kern="1200" dirty="0">
            <a:solidFill>
              <a:schemeClr val="bg1"/>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Methods</a:t>
          </a:r>
          <a:endParaRPr lang="sv-SE" sz="1700" kern="1200" dirty="0">
            <a:solidFill>
              <a:schemeClr val="bg1">
                <a:lumMod val="6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Benchmarks</a:t>
          </a:r>
          <a:endParaRPr lang="sv-SE" sz="1700" kern="1200" dirty="0">
            <a:solidFill>
              <a:schemeClr val="bg1"/>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Methods</a:t>
          </a:r>
          <a:endParaRPr lang="sv-SE" sz="1700" kern="1200" dirty="0">
            <a:solidFill>
              <a:schemeClr val="bg1">
                <a:lumMod val="6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Benchmarks</a:t>
          </a:r>
          <a:endParaRPr lang="sv-SE" sz="1700" kern="1200" dirty="0">
            <a:solidFill>
              <a:schemeClr val="bg1"/>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F70F6-8B47-43CC-995B-2503AA4055F8}">
      <dsp:nvSpPr>
        <dsp:cNvPr id="0" name=""/>
        <dsp:cNvSpPr/>
      </dsp:nvSpPr>
      <dsp:spPr>
        <a:xfrm>
          <a:off x="803518" y="1091"/>
          <a:ext cx="2341272" cy="140476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MOSES</a:t>
          </a:r>
          <a:endParaRPr lang="sv-SE" sz="2800" kern="1200" dirty="0"/>
        </a:p>
      </dsp:txBody>
      <dsp:txXfrm>
        <a:off x="803518" y="1091"/>
        <a:ext cx="2341272" cy="1404763"/>
      </dsp:txXfrm>
    </dsp:sp>
    <dsp:sp modelId="{1A7611A5-1C64-4179-887E-4F73B9BD67BB}">
      <dsp:nvSpPr>
        <dsp:cNvPr id="0" name=""/>
        <dsp:cNvSpPr/>
      </dsp:nvSpPr>
      <dsp:spPr>
        <a:xfrm>
          <a:off x="3378917" y="1091"/>
          <a:ext cx="2341272" cy="1404763"/>
        </a:xfrm>
        <a:prstGeom prst="rect">
          <a:avLst/>
        </a:prstGeom>
        <a:gradFill rotWithShape="0">
          <a:gsLst>
            <a:gs pos="0">
              <a:schemeClr val="accent5">
                <a:hueOff val="553124"/>
                <a:satOff val="6280"/>
                <a:lumOff val="5686"/>
                <a:alphaOff val="0"/>
                <a:satMod val="103000"/>
                <a:lumMod val="102000"/>
                <a:tint val="94000"/>
              </a:schemeClr>
            </a:gs>
            <a:gs pos="50000">
              <a:schemeClr val="accent5">
                <a:hueOff val="553124"/>
                <a:satOff val="6280"/>
                <a:lumOff val="5686"/>
                <a:alphaOff val="0"/>
                <a:satMod val="110000"/>
                <a:lumMod val="100000"/>
                <a:shade val="100000"/>
              </a:schemeClr>
            </a:gs>
            <a:gs pos="100000">
              <a:schemeClr val="accent5">
                <a:hueOff val="553124"/>
                <a:satOff val="6280"/>
                <a:lumOff val="568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GuacaMol</a:t>
          </a:r>
          <a:endParaRPr lang="sv-SE" sz="2800" kern="1200" dirty="0"/>
        </a:p>
      </dsp:txBody>
      <dsp:txXfrm>
        <a:off x="3378917" y="1091"/>
        <a:ext cx="2341272" cy="1404763"/>
      </dsp:txXfrm>
    </dsp:sp>
    <dsp:sp modelId="{A09B547F-8749-4C54-9CEE-F40C8F26FB8A}">
      <dsp:nvSpPr>
        <dsp:cNvPr id="0" name=""/>
        <dsp:cNvSpPr/>
      </dsp:nvSpPr>
      <dsp:spPr>
        <a:xfrm>
          <a:off x="2091217" y="1639982"/>
          <a:ext cx="2341272" cy="1404763"/>
        </a:xfrm>
        <a:prstGeom prst="rect">
          <a:avLst/>
        </a:prstGeom>
        <a:gradFill rotWithShape="0">
          <a:gsLst>
            <a:gs pos="0">
              <a:schemeClr val="accent5">
                <a:hueOff val="1106248"/>
                <a:satOff val="12561"/>
                <a:lumOff val="11372"/>
                <a:alphaOff val="0"/>
                <a:satMod val="103000"/>
                <a:lumMod val="102000"/>
                <a:tint val="94000"/>
              </a:schemeClr>
            </a:gs>
            <a:gs pos="50000">
              <a:schemeClr val="accent5">
                <a:hueOff val="1106248"/>
                <a:satOff val="12561"/>
                <a:lumOff val="11372"/>
                <a:alphaOff val="0"/>
                <a:satMod val="110000"/>
                <a:lumMod val="100000"/>
                <a:shade val="100000"/>
              </a:schemeClr>
            </a:gs>
            <a:gs pos="100000">
              <a:schemeClr val="accent5">
                <a:hueOff val="1106248"/>
                <a:satOff val="12561"/>
                <a:lumOff val="1137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chemical space coverage</a:t>
          </a:r>
          <a:endParaRPr lang="sv-SE" sz="2800" kern="1200" dirty="0"/>
        </a:p>
      </dsp:txBody>
      <dsp:txXfrm>
        <a:off x="2091217" y="1639982"/>
        <a:ext cx="2341272" cy="1404763"/>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Methods</a:t>
          </a:r>
          <a:endParaRPr lang="sv-SE" sz="1700" kern="1200" dirty="0">
            <a:solidFill>
              <a:schemeClr val="bg1">
                <a:lumMod val="6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Benchmarks</a:t>
          </a:r>
          <a:endParaRPr lang="sv-SE" sz="1700" kern="1200" dirty="0">
            <a:solidFill>
              <a:schemeClr val="bg1"/>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Methods</a:t>
          </a:r>
          <a:endParaRPr lang="sv-SE" sz="1700" kern="1200" dirty="0">
            <a:solidFill>
              <a:schemeClr val="bg1">
                <a:lumMod val="6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Benchmarks</a:t>
          </a:r>
          <a:endParaRPr lang="sv-SE" sz="1700" kern="1200" dirty="0">
            <a:solidFill>
              <a:schemeClr val="bg1"/>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Methods</a:t>
          </a:r>
          <a:endParaRPr lang="sv-SE" sz="1700" kern="1200" dirty="0">
            <a:solidFill>
              <a:schemeClr val="bg1">
                <a:lumMod val="6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Benchmarks</a:t>
          </a:r>
          <a:endParaRPr lang="sv-SE" sz="1700" kern="1200" dirty="0">
            <a:solidFill>
              <a:schemeClr val="bg1"/>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Methods</a:t>
          </a:r>
          <a:endParaRPr lang="sv-SE" sz="1700" kern="1200" dirty="0">
            <a:solidFill>
              <a:schemeClr val="bg1">
                <a:lumMod val="6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Benchmarks</a:t>
          </a:r>
          <a:endParaRPr lang="sv-SE" sz="1700" kern="1200" dirty="0">
            <a:solidFill>
              <a:schemeClr val="bg1"/>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Methods</a:t>
          </a:r>
          <a:endParaRPr lang="sv-SE" sz="1700" kern="1200" dirty="0">
            <a:solidFill>
              <a:schemeClr val="bg1">
                <a:lumMod val="6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Outlook</a:t>
          </a:r>
          <a:endParaRPr lang="sv-SE" sz="1700" kern="1200" dirty="0">
            <a:solidFill>
              <a:schemeClr val="bg1"/>
            </a:solidFill>
          </a:endParaRPr>
        </a:p>
      </dsp:txBody>
      <dsp:txXfrm>
        <a:off x="5900175" y="1376220"/>
        <a:ext cx="1836169" cy="2933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0E48D-9C3D-4838-8761-72161374042F}">
      <dsp:nvSpPr>
        <dsp:cNvPr id="0" name=""/>
        <dsp:cNvSpPr/>
      </dsp:nvSpPr>
      <dsp:spPr>
        <a:xfrm>
          <a:off x="1469" y="0"/>
          <a:ext cx="1442144" cy="4064000"/>
        </a:xfrm>
        <a:prstGeom prst="roundRect">
          <a:avLst>
            <a:gd name="adj" fmla="val 10000"/>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Deep generative models</a:t>
          </a:r>
          <a:endParaRPr lang="sv-SE" sz="1700" kern="1200" dirty="0"/>
        </a:p>
      </dsp:txBody>
      <dsp:txXfrm>
        <a:off x="1469" y="0"/>
        <a:ext cx="1442144" cy="1219200"/>
      </dsp:txXfrm>
    </dsp:sp>
    <dsp:sp modelId="{F12585EC-8FC1-4862-A825-F31D9C3BE750}">
      <dsp:nvSpPr>
        <dsp:cNvPr id="0" name=""/>
        <dsp:cNvSpPr/>
      </dsp:nvSpPr>
      <dsp:spPr>
        <a:xfrm>
          <a:off x="145684" y="1220390"/>
          <a:ext cx="1153715" cy="122535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kern="1200" dirty="0"/>
            <a:t>Small molecule design</a:t>
          </a:r>
          <a:endParaRPr lang="sv-SE" sz="1200" b="0" kern="1200" dirty="0"/>
        </a:p>
      </dsp:txBody>
      <dsp:txXfrm>
        <a:off x="179475" y="1254181"/>
        <a:ext cx="1086133" cy="1157769"/>
      </dsp:txXfrm>
    </dsp:sp>
    <dsp:sp modelId="{AC00A072-7DDD-415C-9B2E-4F95A8FA0822}">
      <dsp:nvSpPr>
        <dsp:cNvPr id="0" name=""/>
        <dsp:cNvSpPr/>
      </dsp:nvSpPr>
      <dsp:spPr>
        <a:xfrm>
          <a:off x="145684" y="2634257"/>
          <a:ext cx="1153715" cy="122535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kern="1200" dirty="0"/>
            <a:t>Synthesizability constrained generation</a:t>
          </a:r>
          <a:endParaRPr lang="sv-SE" sz="1200" b="0" kern="1200" dirty="0"/>
        </a:p>
      </dsp:txBody>
      <dsp:txXfrm>
        <a:off x="179475" y="2668048"/>
        <a:ext cx="1086133" cy="1157769"/>
      </dsp:txXfrm>
    </dsp:sp>
    <dsp:sp modelId="{6656BB7F-718B-4F8A-AAA4-0737859C1E39}">
      <dsp:nvSpPr>
        <dsp:cNvPr id="0" name=""/>
        <dsp:cNvSpPr/>
      </dsp:nvSpPr>
      <dsp:spPr>
        <a:xfrm>
          <a:off x="1551775" y="0"/>
          <a:ext cx="1442144" cy="4064000"/>
        </a:xfrm>
        <a:prstGeom prst="roundRect">
          <a:avLst>
            <a:gd name="adj" fmla="val 10000"/>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Molecular optimization</a:t>
          </a:r>
          <a:endParaRPr lang="sv-SE" sz="1700" kern="1200" dirty="0"/>
        </a:p>
      </dsp:txBody>
      <dsp:txXfrm>
        <a:off x="1551775" y="0"/>
        <a:ext cx="1442144" cy="1219200"/>
      </dsp:txXfrm>
    </dsp:sp>
    <dsp:sp modelId="{DE9168CF-9C15-4477-A5F4-F3D02DF3D29E}">
      <dsp:nvSpPr>
        <dsp:cNvPr id="0" name=""/>
        <dsp:cNvSpPr/>
      </dsp:nvSpPr>
      <dsp:spPr>
        <a:xfrm>
          <a:off x="1695989" y="1220390"/>
          <a:ext cx="1153715" cy="122535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Reinforcement learning</a:t>
          </a:r>
          <a:endParaRPr lang="sv-SE" sz="1300" kern="1200" dirty="0"/>
        </a:p>
      </dsp:txBody>
      <dsp:txXfrm>
        <a:off x="1729780" y="1254181"/>
        <a:ext cx="1086133" cy="1157769"/>
      </dsp:txXfrm>
    </dsp:sp>
    <dsp:sp modelId="{902200E7-38B0-46B9-9FB3-5212066E8C65}">
      <dsp:nvSpPr>
        <dsp:cNvPr id="0" name=""/>
        <dsp:cNvSpPr/>
      </dsp:nvSpPr>
      <dsp:spPr>
        <a:xfrm>
          <a:off x="1695989" y="2634257"/>
          <a:ext cx="1153715" cy="122535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kern="1200" dirty="0"/>
            <a:t>Low-data learning</a:t>
          </a:r>
          <a:endParaRPr lang="sv-SE" sz="1200" b="0" kern="1200" dirty="0"/>
        </a:p>
      </dsp:txBody>
      <dsp:txXfrm>
        <a:off x="1729780" y="2668048"/>
        <a:ext cx="1086133" cy="1157769"/>
      </dsp:txXfrm>
    </dsp:sp>
    <dsp:sp modelId="{2B22F3BB-4BE8-4544-95C9-838B68499CF1}">
      <dsp:nvSpPr>
        <dsp:cNvPr id="0" name=""/>
        <dsp:cNvSpPr/>
      </dsp:nvSpPr>
      <dsp:spPr>
        <a:xfrm>
          <a:off x="3102080" y="0"/>
          <a:ext cx="1442144" cy="4064000"/>
        </a:xfrm>
        <a:prstGeom prst="roundRect">
          <a:avLst>
            <a:gd name="adj" fmla="val 10000"/>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Computational biochemistry</a:t>
          </a:r>
          <a:endParaRPr lang="sv-SE" sz="1700" kern="1200" dirty="0"/>
        </a:p>
      </dsp:txBody>
      <dsp:txXfrm>
        <a:off x="3102080" y="0"/>
        <a:ext cx="1442144" cy="1219200"/>
      </dsp:txXfrm>
    </dsp:sp>
    <dsp:sp modelId="{9E344207-FAA6-46A7-894F-ED6B363EF89B}">
      <dsp:nvSpPr>
        <dsp:cNvPr id="0" name=""/>
        <dsp:cNvSpPr/>
      </dsp:nvSpPr>
      <dsp:spPr>
        <a:xfrm>
          <a:off x="3246294" y="1220390"/>
          <a:ext cx="1153715" cy="122535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kern="1200" dirty="0"/>
            <a:t>Medicinal chemistry</a:t>
          </a:r>
          <a:endParaRPr lang="sv-SE" sz="1200" b="0" kern="1200" dirty="0"/>
        </a:p>
      </dsp:txBody>
      <dsp:txXfrm>
        <a:off x="3280085" y="1254181"/>
        <a:ext cx="1086133" cy="1157769"/>
      </dsp:txXfrm>
    </dsp:sp>
    <dsp:sp modelId="{624621F1-4F08-4689-96A2-F1257919594B}">
      <dsp:nvSpPr>
        <dsp:cNvPr id="0" name=""/>
        <dsp:cNvSpPr/>
      </dsp:nvSpPr>
      <dsp:spPr>
        <a:xfrm>
          <a:off x="3246294" y="2634257"/>
          <a:ext cx="1153715" cy="122535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kern="1200" dirty="0"/>
            <a:t>Pharmaceutical drug discovery</a:t>
          </a:r>
          <a:endParaRPr lang="sv-SE" sz="1200" b="0" kern="1200" dirty="0"/>
        </a:p>
      </dsp:txBody>
      <dsp:txXfrm>
        <a:off x="3280085" y="2668048"/>
        <a:ext cx="1086133" cy="1157769"/>
      </dsp:txXfrm>
    </dsp:sp>
    <dsp:sp modelId="{2421B94F-6042-4E25-BD0A-08987A0E0266}">
      <dsp:nvSpPr>
        <dsp:cNvPr id="0" name=""/>
        <dsp:cNvSpPr/>
      </dsp:nvSpPr>
      <dsp:spPr>
        <a:xfrm>
          <a:off x="4652385" y="0"/>
          <a:ext cx="1442144" cy="4064000"/>
        </a:xfrm>
        <a:prstGeom prst="roundRect">
          <a:avLst>
            <a:gd name="adj" fmla="val 10000"/>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Software development</a:t>
          </a:r>
          <a:endParaRPr lang="sv-SE" sz="1700" kern="1200" dirty="0"/>
        </a:p>
      </dsp:txBody>
      <dsp:txXfrm>
        <a:off x="4652385" y="0"/>
        <a:ext cx="1442144" cy="1219200"/>
      </dsp:txXfrm>
    </dsp:sp>
    <dsp:sp modelId="{679639AE-E7B8-495D-A31D-9EF1CE42C308}">
      <dsp:nvSpPr>
        <dsp:cNvPr id="0" name=""/>
        <dsp:cNvSpPr/>
      </dsp:nvSpPr>
      <dsp:spPr>
        <a:xfrm>
          <a:off x="4796600" y="1219200"/>
          <a:ext cx="1153715" cy="264160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kern="1200" dirty="0"/>
            <a:t>Open-source tools</a:t>
          </a:r>
          <a:endParaRPr lang="sv-SE" sz="1200" b="0" kern="1200" dirty="0"/>
        </a:p>
      </dsp:txBody>
      <dsp:txXfrm>
        <a:off x="4830391" y="1252991"/>
        <a:ext cx="1086133" cy="2574018"/>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Methods</a:t>
          </a:r>
          <a:endParaRPr lang="sv-SE" sz="1700" kern="1200" dirty="0">
            <a:solidFill>
              <a:schemeClr val="bg1">
                <a:lumMod val="6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Outlook</a:t>
          </a:r>
          <a:endParaRPr lang="sv-SE" sz="1700" kern="1200" dirty="0">
            <a:solidFill>
              <a:schemeClr val="bg1"/>
            </a:solidFill>
          </a:endParaRPr>
        </a:p>
      </dsp:txBody>
      <dsp:txXfrm>
        <a:off x="5900175" y="1376220"/>
        <a:ext cx="1836169" cy="293394"/>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Introduction</a:t>
          </a:r>
          <a:endParaRPr lang="sv-SE" sz="1700" kern="1200" dirty="0">
            <a:solidFill>
              <a:schemeClr val="bg1">
                <a:lumMod val="65000"/>
              </a:schemeClr>
            </a:solidFill>
          </a:endParaRPr>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rgbClr val="E7E6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lumMod val="65000"/>
                </a:schemeClr>
              </a:solidFill>
            </a:rPr>
            <a:t>Methods</a:t>
          </a:r>
          <a:endParaRPr lang="sv-SE" sz="1700" kern="1200" dirty="0">
            <a:solidFill>
              <a:schemeClr val="bg1">
                <a:lumMod val="6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rgbClr val="BE5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Outlook</a:t>
          </a:r>
          <a:endParaRPr lang="sv-SE" sz="1700" kern="1200" dirty="0">
            <a:solidFill>
              <a:schemeClr val="bg1"/>
            </a:solidFill>
          </a:endParaRPr>
        </a:p>
      </dsp:txBody>
      <dsp:txXfrm>
        <a:off x="5900175" y="1376220"/>
        <a:ext cx="1836169" cy="2933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Introduction</a:t>
          </a:r>
          <a:endParaRPr lang="sv-SE" sz="1700" kern="1200" dirty="0"/>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Methods</a:t>
          </a:r>
          <a:endParaRPr lang="sv-SE" sz="1700" kern="1200" dirty="0">
            <a:solidFill>
              <a:schemeClr val="bg2">
                <a:lumMod val="7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2DC5B-748A-470D-8E24-290CD95A2A07}">
      <dsp:nvSpPr>
        <dsp:cNvPr id="0" name=""/>
        <dsp:cNvSpPr/>
      </dsp:nvSpPr>
      <dsp:spPr>
        <a:xfrm>
          <a:off x="3658" y="1376220"/>
          <a:ext cx="2129563" cy="293394"/>
        </a:xfrm>
        <a:prstGeom prst="chevron">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Introduction</a:t>
          </a:r>
          <a:endParaRPr lang="sv-SE" sz="1700" kern="1200" dirty="0"/>
        </a:p>
      </dsp:txBody>
      <dsp:txXfrm>
        <a:off x="150355" y="1376220"/>
        <a:ext cx="1836169" cy="293394"/>
      </dsp:txXfrm>
    </dsp:sp>
    <dsp:sp modelId="{3853DBAA-1755-4BEC-B1A0-8DA93B7D7699}">
      <dsp:nvSpPr>
        <dsp:cNvPr id="0" name=""/>
        <dsp:cNvSpPr/>
      </dsp:nvSpPr>
      <dsp:spPr>
        <a:xfrm>
          <a:off x="1920265"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Methods</a:t>
          </a:r>
          <a:endParaRPr lang="sv-SE" sz="1700" kern="1200" dirty="0">
            <a:solidFill>
              <a:schemeClr val="bg2">
                <a:lumMod val="75000"/>
              </a:schemeClr>
            </a:solidFill>
          </a:endParaRPr>
        </a:p>
      </dsp:txBody>
      <dsp:txXfrm>
        <a:off x="2066962" y="1376220"/>
        <a:ext cx="1836169" cy="293394"/>
      </dsp:txXfrm>
    </dsp:sp>
    <dsp:sp modelId="{22EC223A-D6C0-4E16-A583-401BDDC210BC}">
      <dsp:nvSpPr>
        <dsp:cNvPr id="0" name=""/>
        <dsp:cNvSpPr/>
      </dsp:nvSpPr>
      <dsp:spPr>
        <a:xfrm>
          <a:off x="3836871"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Benchmarks</a:t>
          </a:r>
          <a:endParaRPr lang="sv-SE" sz="1700" kern="1200" dirty="0">
            <a:solidFill>
              <a:schemeClr val="bg2">
                <a:lumMod val="75000"/>
              </a:schemeClr>
            </a:solidFill>
          </a:endParaRPr>
        </a:p>
      </dsp:txBody>
      <dsp:txXfrm>
        <a:off x="3983568" y="1376220"/>
        <a:ext cx="1836169" cy="293394"/>
      </dsp:txXfrm>
    </dsp:sp>
    <dsp:sp modelId="{45EE3ED2-8676-4676-BEE2-AD3FC102E011}">
      <dsp:nvSpPr>
        <dsp:cNvPr id="0" name=""/>
        <dsp:cNvSpPr/>
      </dsp:nvSpPr>
      <dsp:spPr>
        <a:xfrm>
          <a:off x="5753478" y="1376220"/>
          <a:ext cx="2129563" cy="29339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2">
                  <a:lumMod val="75000"/>
                </a:schemeClr>
              </a:solidFill>
            </a:rPr>
            <a:t>Outlook</a:t>
          </a:r>
          <a:endParaRPr lang="sv-SE" sz="1700" kern="1200" dirty="0">
            <a:solidFill>
              <a:schemeClr val="bg2">
                <a:lumMod val="75000"/>
              </a:schemeClr>
            </a:solidFill>
          </a:endParaRPr>
        </a:p>
      </dsp:txBody>
      <dsp:txXfrm>
        <a:off x="5900175" y="1376220"/>
        <a:ext cx="1836169" cy="2933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2E4A0-29B7-4670-8CA0-704CAA4443DF}" type="datetimeFigureOut">
              <a:rPr lang="sv-SE" smtClean="0"/>
              <a:t>2021-10-25</a:t>
            </a:fld>
            <a:endParaRPr lang="sv-S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92184-91ED-4423-9277-CE2F2F10A534}" type="slidenum">
              <a:rPr lang="sv-SE" smtClean="0"/>
              <a:t>‹#›</a:t>
            </a:fld>
            <a:endParaRPr lang="sv-SE"/>
          </a:p>
        </p:txBody>
      </p:sp>
    </p:spTree>
    <p:extLst>
      <p:ext uri="{BB962C8B-B14F-4D97-AF65-F5344CB8AC3E}">
        <p14:creationId xmlns:p14="http://schemas.microsoft.com/office/powerpoint/2010/main" val="2296125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7C47D15B-1855-431C-83EF-5F5A1DFE78FF}" type="slidenum">
              <a:rPr lang="en-US" altLang="en-US" smtClean="0"/>
              <a:pPr/>
              <a:t>9</a:t>
            </a:fld>
            <a:endParaRPr lang="en-US" altLang="en-US"/>
          </a:p>
        </p:txBody>
      </p:sp>
    </p:spTree>
    <p:extLst>
      <p:ext uri="{BB962C8B-B14F-4D97-AF65-F5344CB8AC3E}">
        <p14:creationId xmlns:p14="http://schemas.microsoft.com/office/powerpoint/2010/main" val="2258425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paper: “There are two core components in BO; a surrogate model and an acquisition function. Gaussian processes (GPs) are the surrogate model of choice for f(·) as they provide accurate point estimates and maintain calibrated uncertainties that are pivotal for guiding exploration. The acquisition function is responsible for suggesting new input points x to query at each iteration of BO and is designed to trade off exploration and exploitation in the black-box objective. Upon completion of each iteration, the queried points are appended to the dataset of the surrogate model and it is retrained. This process continues ad libitum until a solution is obtained.”</a:t>
            </a:r>
            <a:endParaRPr lang="sv-SE" dirty="0"/>
          </a:p>
        </p:txBody>
      </p:sp>
      <p:sp>
        <p:nvSpPr>
          <p:cNvPr id="4" name="Slide Number Placeholder 3"/>
          <p:cNvSpPr>
            <a:spLocks noGrp="1"/>
          </p:cNvSpPr>
          <p:nvPr>
            <p:ph type="sldNum" sz="quarter" idx="5"/>
          </p:nvPr>
        </p:nvSpPr>
        <p:spPr/>
        <p:txBody>
          <a:bodyPr/>
          <a:lstStyle/>
          <a:p>
            <a:fld id="{70592184-91ED-4423-9277-CE2F2F10A534}" type="slidenum">
              <a:rPr lang="sv-SE" smtClean="0"/>
              <a:t>43</a:t>
            </a:fld>
            <a:endParaRPr lang="sv-SE"/>
          </a:p>
        </p:txBody>
      </p:sp>
    </p:spTree>
    <p:extLst>
      <p:ext uri="{BB962C8B-B14F-4D97-AF65-F5344CB8AC3E}">
        <p14:creationId xmlns:p14="http://schemas.microsoft.com/office/powerpoint/2010/main" val="846758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paper: “Optimization of Molecules via Properties. We next optimized molecules in the latent space from the autoencoder which was jointly trained for property prediction. In order to create a smoother landscape to perform optimizations, we used a Gaussian process model to model the property predictor model. Gaussian processes can be used to predict any smooth continuous function41 and are extremely lightweight, requiring only a few minutes to train on a dataset of a few thousand molecules. The Gaussian process was trained to predict target properties for molecules given the latent space representation of the molecules as an input.”</a:t>
            </a:r>
            <a:endParaRPr lang="sv-SE" dirty="0"/>
          </a:p>
        </p:txBody>
      </p:sp>
      <p:sp>
        <p:nvSpPr>
          <p:cNvPr id="4" name="Slide Number Placeholder 3"/>
          <p:cNvSpPr>
            <a:spLocks noGrp="1"/>
          </p:cNvSpPr>
          <p:nvPr>
            <p:ph type="sldNum" sz="quarter" idx="5"/>
          </p:nvPr>
        </p:nvSpPr>
        <p:spPr/>
        <p:txBody>
          <a:bodyPr/>
          <a:lstStyle/>
          <a:p>
            <a:fld id="{70592184-91ED-4423-9277-CE2F2F10A534}" type="slidenum">
              <a:rPr lang="sv-SE" smtClean="0"/>
              <a:t>44</a:t>
            </a:fld>
            <a:endParaRPr lang="sv-SE"/>
          </a:p>
        </p:txBody>
      </p:sp>
    </p:spTree>
    <p:extLst>
      <p:ext uri="{BB962C8B-B14F-4D97-AF65-F5344CB8AC3E}">
        <p14:creationId xmlns:p14="http://schemas.microsoft.com/office/powerpoint/2010/main" val="1491360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caption: “</a:t>
            </a:r>
            <a:r>
              <a:rPr lang="en-US" sz="1200" b="0" i="0" kern="1200" dirty="0">
                <a:solidFill>
                  <a:schemeClr val="tx1"/>
                </a:solidFill>
                <a:effectLst/>
                <a:latin typeface="+mn-lt"/>
                <a:ea typeface="+mn-ea"/>
                <a:cs typeface="+mn-cs"/>
              </a:rPr>
              <a:t>Evolution of generated structures during training Structures sampled every 100 training steps during the training of the Agent towards similarity to Celecoxib with </a:t>
            </a:r>
            <a:r>
              <a:rPr lang="en-US" sz="1200" b="0" i="0" u="none" strike="noStrike" kern="1200" dirty="0">
                <a:solidFill>
                  <a:schemeClr val="tx1"/>
                </a:solidFill>
                <a:effectLst/>
                <a:latin typeface="+mn-lt"/>
                <a:ea typeface="+mn-ea"/>
                <a:cs typeface="+mn-cs"/>
              </a:rPr>
              <a:t>k=0.7 </a:t>
            </a:r>
            <a:r>
              <a:rPr lang="en-US" sz="1200" b="0" i="0" kern="1200" dirty="0">
                <a:solidFill>
                  <a:schemeClr val="tx1"/>
                </a:solidFill>
                <a:effectLst/>
                <a:latin typeface="+mn-lt"/>
                <a:ea typeface="+mn-ea"/>
                <a:cs typeface="+mn-cs"/>
              </a:rPr>
              <a:t>and </a:t>
            </a:r>
            <a:r>
              <a:rPr lang="en-US" sz="1200" b="0" i="0" u="none" strike="noStrike" kern="1200" dirty="0">
                <a:solidFill>
                  <a:schemeClr val="tx1"/>
                </a:solidFill>
                <a:effectLst/>
                <a:latin typeface="+mn-lt"/>
                <a:ea typeface="+mn-ea"/>
                <a:cs typeface="+mn-cs"/>
              </a:rPr>
              <a:t>σ=15.”</a:t>
            </a:r>
            <a:endParaRPr lang="sv-SE" dirty="0"/>
          </a:p>
        </p:txBody>
      </p:sp>
      <p:sp>
        <p:nvSpPr>
          <p:cNvPr id="4" name="Slide Number Placeholder 3"/>
          <p:cNvSpPr>
            <a:spLocks noGrp="1"/>
          </p:cNvSpPr>
          <p:nvPr>
            <p:ph type="sldNum" sz="quarter" idx="5"/>
          </p:nvPr>
        </p:nvSpPr>
        <p:spPr/>
        <p:txBody>
          <a:bodyPr/>
          <a:lstStyle/>
          <a:p>
            <a:fld id="{70592184-91ED-4423-9277-CE2F2F10A534}" type="slidenum">
              <a:rPr lang="sv-SE" smtClean="0"/>
              <a:t>51</a:t>
            </a:fld>
            <a:endParaRPr lang="sv-SE"/>
          </a:p>
        </p:txBody>
      </p:sp>
    </p:spTree>
    <p:extLst>
      <p:ext uri="{BB962C8B-B14F-4D97-AF65-F5344CB8AC3E}">
        <p14:creationId xmlns:p14="http://schemas.microsoft.com/office/powerpoint/2010/main" val="769717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C63CA1-01B5-4A93-82DD-772A1372BC7E}" type="datetimeFigureOut">
              <a:rPr lang="sv-SE" smtClean="0"/>
              <a:t>2021-10-25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8442D06-2EF4-4715-82C9-48917B552058}" type="slidenum">
              <a:rPr lang="sv-SE" smtClean="0"/>
              <a:t>‹#›</a:t>
            </a:fld>
            <a:endParaRPr lang="sv-SE"/>
          </a:p>
        </p:txBody>
      </p:sp>
    </p:spTree>
    <p:extLst>
      <p:ext uri="{BB962C8B-B14F-4D97-AF65-F5344CB8AC3E}">
        <p14:creationId xmlns:p14="http://schemas.microsoft.com/office/powerpoint/2010/main" val="2585518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C63CA1-01B5-4A93-82DD-772A1372BC7E}" type="datetimeFigureOut">
              <a:rPr lang="sv-SE" smtClean="0"/>
              <a:t>2021-10-25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8442D06-2EF4-4715-82C9-48917B552058}" type="slidenum">
              <a:rPr lang="sv-SE" smtClean="0"/>
              <a:t>‹#›</a:t>
            </a:fld>
            <a:endParaRPr lang="sv-SE"/>
          </a:p>
        </p:txBody>
      </p:sp>
    </p:spTree>
    <p:extLst>
      <p:ext uri="{BB962C8B-B14F-4D97-AF65-F5344CB8AC3E}">
        <p14:creationId xmlns:p14="http://schemas.microsoft.com/office/powerpoint/2010/main" val="2902672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C63CA1-01B5-4A93-82DD-772A1372BC7E}" type="datetimeFigureOut">
              <a:rPr lang="sv-SE" smtClean="0"/>
              <a:t>2021-10-25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8442D06-2EF4-4715-82C9-48917B552058}" type="slidenum">
              <a:rPr lang="sv-SE" smtClean="0"/>
              <a:t>‹#›</a:t>
            </a:fld>
            <a:endParaRPr lang="sv-SE"/>
          </a:p>
        </p:txBody>
      </p:sp>
    </p:spTree>
    <p:extLst>
      <p:ext uri="{BB962C8B-B14F-4D97-AF65-F5344CB8AC3E}">
        <p14:creationId xmlns:p14="http://schemas.microsoft.com/office/powerpoint/2010/main" val="3987064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C63CA1-01B5-4A93-82DD-772A1372BC7E}" type="datetimeFigureOut">
              <a:rPr lang="sv-SE" smtClean="0"/>
              <a:t>2021-10-25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8442D06-2EF4-4715-82C9-48917B552058}" type="slidenum">
              <a:rPr lang="sv-SE" smtClean="0"/>
              <a:t>‹#›</a:t>
            </a:fld>
            <a:endParaRPr lang="sv-SE"/>
          </a:p>
        </p:txBody>
      </p:sp>
    </p:spTree>
    <p:extLst>
      <p:ext uri="{BB962C8B-B14F-4D97-AF65-F5344CB8AC3E}">
        <p14:creationId xmlns:p14="http://schemas.microsoft.com/office/powerpoint/2010/main" val="2489827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C63CA1-01B5-4A93-82DD-772A1372BC7E}" type="datetimeFigureOut">
              <a:rPr lang="sv-SE" smtClean="0"/>
              <a:t>2021-10-25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8442D06-2EF4-4715-82C9-48917B552058}" type="slidenum">
              <a:rPr lang="sv-SE" smtClean="0"/>
              <a:t>‹#›</a:t>
            </a:fld>
            <a:endParaRPr lang="sv-SE"/>
          </a:p>
        </p:txBody>
      </p:sp>
    </p:spTree>
    <p:extLst>
      <p:ext uri="{BB962C8B-B14F-4D97-AF65-F5344CB8AC3E}">
        <p14:creationId xmlns:p14="http://schemas.microsoft.com/office/powerpoint/2010/main" val="2689726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C63CA1-01B5-4A93-82DD-772A1372BC7E}" type="datetimeFigureOut">
              <a:rPr lang="sv-SE" smtClean="0"/>
              <a:t>2021-10-25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F8442D06-2EF4-4715-82C9-48917B552058}" type="slidenum">
              <a:rPr lang="sv-SE" smtClean="0"/>
              <a:t>‹#›</a:t>
            </a:fld>
            <a:endParaRPr lang="sv-SE"/>
          </a:p>
        </p:txBody>
      </p:sp>
    </p:spTree>
    <p:extLst>
      <p:ext uri="{BB962C8B-B14F-4D97-AF65-F5344CB8AC3E}">
        <p14:creationId xmlns:p14="http://schemas.microsoft.com/office/powerpoint/2010/main" val="1874573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C63CA1-01B5-4A93-82DD-772A1372BC7E}" type="datetimeFigureOut">
              <a:rPr lang="sv-SE" smtClean="0"/>
              <a:t>2021-10-25</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F8442D06-2EF4-4715-82C9-48917B552058}" type="slidenum">
              <a:rPr lang="sv-SE" smtClean="0"/>
              <a:t>‹#›</a:t>
            </a:fld>
            <a:endParaRPr lang="sv-SE"/>
          </a:p>
        </p:txBody>
      </p:sp>
    </p:spTree>
    <p:extLst>
      <p:ext uri="{BB962C8B-B14F-4D97-AF65-F5344CB8AC3E}">
        <p14:creationId xmlns:p14="http://schemas.microsoft.com/office/powerpoint/2010/main" val="423005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C63CA1-01B5-4A93-82DD-772A1372BC7E}" type="datetimeFigureOut">
              <a:rPr lang="sv-SE" smtClean="0"/>
              <a:t>2021-10-25</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F8442D06-2EF4-4715-82C9-48917B552058}" type="slidenum">
              <a:rPr lang="sv-SE" smtClean="0"/>
              <a:t>‹#›</a:t>
            </a:fld>
            <a:endParaRPr lang="sv-SE"/>
          </a:p>
        </p:txBody>
      </p:sp>
    </p:spTree>
    <p:extLst>
      <p:ext uri="{BB962C8B-B14F-4D97-AF65-F5344CB8AC3E}">
        <p14:creationId xmlns:p14="http://schemas.microsoft.com/office/powerpoint/2010/main" val="2601462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C63CA1-01B5-4A93-82DD-772A1372BC7E}" type="datetimeFigureOut">
              <a:rPr lang="sv-SE" smtClean="0"/>
              <a:t>2021-10-25</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F8442D06-2EF4-4715-82C9-48917B552058}" type="slidenum">
              <a:rPr lang="sv-SE" smtClean="0"/>
              <a:t>‹#›</a:t>
            </a:fld>
            <a:endParaRPr lang="sv-SE"/>
          </a:p>
        </p:txBody>
      </p:sp>
    </p:spTree>
    <p:extLst>
      <p:ext uri="{BB962C8B-B14F-4D97-AF65-F5344CB8AC3E}">
        <p14:creationId xmlns:p14="http://schemas.microsoft.com/office/powerpoint/2010/main" val="1820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C63CA1-01B5-4A93-82DD-772A1372BC7E}" type="datetimeFigureOut">
              <a:rPr lang="sv-SE" smtClean="0"/>
              <a:t>2021-10-25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F8442D06-2EF4-4715-82C9-48917B552058}" type="slidenum">
              <a:rPr lang="sv-SE" smtClean="0"/>
              <a:t>‹#›</a:t>
            </a:fld>
            <a:endParaRPr lang="sv-SE"/>
          </a:p>
        </p:txBody>
      </p:sp>
    </p:spTree>
    <p:extLst>
      <p:ext uri="{BB962C8B-B14F-4D97-AF65-F5344CB8AC3E}">
        <p14:creationId xmlns:p14="http://schemas.microsoft.com/office/powerpoint/2010/main" val="586326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C63CA1-01B5-4A93-82DD-772A1372BC7E}" type="datetimeFigureOut">
              <a:rPr lang="sv-SE" smtClean="0"/>
              <a:t>2021-10-25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F8442D06-2EF4-4715-82C9-48917B552058}" type="slidenum">
              <a:rPr lang="sv-SE" smtClean="0"/>
              <a:t>‹#›</a:t>
            </a:fld>
            <a:endParaRPr lang="sv-SE"/>
          </a:p>
        </p:txBody>
      </p:sp>
    </p:spTree>
    <p:extLst>
      <p:ext uri="{BB962C8B-B14F-4D97-AF65-F5344CB8AC3E}">
        <p14:creationId xmlns:p14="http://schemas.microsoft.com/office/powerpoint/2010/main" val="2131290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63CA1-01B5-4A93-82DD-772A1372BC7E}" type="datetimeFigureOut">
              <a:rPr lang="sv-SE" smtClean="0"/>
              <a:t>2021-10-25</a:t>
            </a:fld>
            <a:endParaRPr lang="sv-S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442D06-2EF4-4715-82C9-48917B552058}" type="slidenum">
              <a:rPr lang="sv-SE" smtClean="0"/>
              <a:t>‹#›</a:t>
            </a:fld>
            <a:endParaRPr lang="sv-SE"/>
          </a:p>
        </p:txBody>
      </p:sp>
    </p:spTree>
    <p:extLst>
      <p:ext uri="{BB962C8B-B14F-4D97-AF65-F5344CB8AC3E}">
        <p14:creationId xmlns:p14="http://schemas.microsoft.com/office/powerpoint/2010/main" val="36308322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5.PNG"/><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6.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diagramLayout" Target="../diagrams/layout21.xml"/><Relationship Id="rId7" Type="http://schemas.openxmlformats.org/officeDocument/2006/relationships/image" Target="../media/image20.png"/><Relationship Id="rId2" Type="http://schemas.openxmlformats.org/officeDocument/2006/relationships/diagramData" Target="../diagrams/data21.xml"/><Relationship Id="rId1" Type="http://schemas.openxmlformats.org/officeDocument/2006/relationships/slideLayout" Target="../slideLayouts/slideLayout6.xml"/><Relationship Id="rId6" Type="http://schemas.microsoft.com/office/2007/relationships/diagramDrawing" Target="../diagrams/drawing21.xml"/><Relationship Id="rId5" Type="http://schemas.openxmlformats.org/officeDocument/2006/relationships/diagramColors" Target="../diagrams/colors21.xml"/><Relationship Id="rId10" Type="http://schemas.openxmlformats.org/officeDocument/2006/relationships/image" Target="../media/image13.svg"/><Relationship Id="rId4" Type="http://schemas.openxmlformats.org/officeDocument/2006/relationships/diagramQuickStyle" Target="../diagrams/quickStyle21.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diagramLayout" Target="../diagrams/layout22.xml"/><Relationship Id="rId7" Type="http://schemas.openxmlformats.org/officeDocument/2006/relationships/diagramData" Target="../diagrams/data23.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11" Type="http://schemas.microsoft.com/office/2007/relationships/diagramDrawing" Target="../diagrams/drawing23.xml"/><Relationship Id="rId5" Type="http://schemas.openxmlformats.org/officeDocument/2006/relationships/diagramColors" Target="../diagrams/colors22.xml"/><Relationship Id="rId10"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diagramQuickStyle" Target="../diagrams/quickStyle2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26.xml"/><Relationship Id="rId3" Type="http://schemas.openxmlformats.org/officeDocument/2006/relationships/diagramLayout" Target="../diagrams/layout25.xml"/><Relationship Id="rId7" Type="http://schemas.openxmlformats.org/officeDocument/2006/relationships/diagramData" Target="../diagrams/data26.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16.png"/><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18.png"/><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23.pn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36.xml"/><Relationship Id="rId3" Type="http://schemas.openxmlformats.org/officeDocument/2006/relationships/diagramLayout" Target="../diagrams/layout35.xml"/><Relationship Id="rId7" Type="http://schemas.openxmlformats.org/officeDocument/2006/relationships/diagramData" Target="../diagrams/data36.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11" Type="http://schemas.microsoft.com/office/2007/relationships/diagramDrawing" Target="../diagrams/drawing36.xml"/><Relationship Id="rId5" Type="http://schemas.openxmlformats.org/officeDocument/2006/relationships/diagramColors" Target="../diagrams/colors35.xml"/><Relationship Id="rId10" Type="http://schemas.openxmlformats.org/officeDocument/2006/relationships/diagramColors" Target="../diagrams/colors36.xml"/><Relationship Id="rId4" Type="http://schemas.openxmlformats.org/officeDocument/2006/relationships/diagramQuickStyle" Target="../diagrams/quickStyle35.xml"/><Relationship Id="rId9" Type="http://schemas.openxmlformats.org/officeDocument/2006/relationships/diagramQuickStyle" Target="../diagrams/quickStyle3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40.xml"/><Relationship Id="rId7" Type="http://schemas.openxmlformats.org/officeDocument/2006/relationships/image" Target="../media/image15.PNG"/><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32.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image" Target="../media/image15.PNG"/><Relationship Id="rId7" Type="http://schemas.openxmlformats.org/officeDocument/2006/relationships/diagramColors" Target="../diagrams/colors41.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QuickStyle" Target="../diagrams/quickStyle41.xml"/><Relationship Id="rId5" Type="http://schemas.openxmlformats.org/officeDocument/2006/relationships/diagramLayout" Target="../diagrams/layout41.xml"/><Relationship Id="rId10" Type="http://schemas.openxmlformats.org/officeDocument/2006/relationships/image" Target="../media/image13.svg"/><Relationship Id="rId4" Type="http://schemas.openxmlformats.org/officeDocument/2006/relationships/diagramData" Target="../diagrams/data41.xml"/><Relationship Id="rId9"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microsoft.com/office/2007/relationships/diagramDrawing" Target="../diagrams/drawing42.xml"/><Relationship Id="rId3" Type="http://schemas.openxmlformats.org/officeDocument/2006/relationships/image" Target="../media/image15.PNG"/><Relationship Id="rId7" Type="http://schemas.openxmlformats.org/officeDocument/2006/relationships/diagramColors" Target="../diagrams/colors42.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QuickStyle" Target="../diagrams/quickStyle42.xml"/><Relationship Id="rId5" Type="http://schemas.openxmlformats.org/officeDocument/2006/relationships/diagramLayout" Target="../diagrams/layout42.xml"/><Relationship Id="rId10" Type="http://schemas.openxmlformats.org/officeDocument/2006/relationships/image" Target="../media/image13.svg"/><Relationship Id="rId4" Type="http://schemas.openxmlformats.org/officeDocument/2006/relationships/diagramData" Target="../diagrams/data42.xml"/><Relationship Id="rId9"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diagramLayout" Target="../diagrams/layout43.xml"/><Relationship Id="rId7" Type="http://schemas.openxmlformats.org/officeDocument/2006/relationships/image" Target="../media/image12.png"/><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 Id="rId9" Type="http://schemas.openxmlformats.org/officeDocument/2006/relationships/image" Target="../media/image13.sv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diagramLayout" Target="../diagrams/layout5.xml"/><Relationship Id="rId18" Type="http://schemas.openxmlformats.org/officeDocument/2006/relationships/image" Target="../media/image8.png"/><Relationship Id="rId3" Type="http://schemas.openxmlformats.org/officeDocument/2006/relationships/diagramLayout" Target="../diagrams/layout4.xml"/><Relationship Id="rId7" Type="http://schemas.openxmlformats.org/officeDocument/2006/relationships/image" Target="../media/image2.png"/><Relationship Id="rId12" Type="http://schemas.openxmlformats.org/officeDocument/2006/relationships/diagramData" Target="../diagrams/data5.xml"/><Relationship Id="rId17" Type="http://schemas.openxmlformats.org/officeDocument/2006/relationships/image" Target="../media/image7.jpeg"/><Relationship Id="rId2" Type="http://schemas.openxmlformats.org/officeDocument/2006/relationships/diagramData" Target="../diagrams/data4.xml"/><Relationship Id="rId16" Type="http://schemas.microsoft.com/office/2007/relationships/diagramDrawing" Target="../diagrams/drawing5.xml"/><Relationship Id="rId1" Type="http://schemas.openxmlformats.org/officeDocument/2006/relationships/slideLayout" Target="../slideLayouts/slideLayout6.xml"/><Relationship Id="rId6" Type="http://schemas.microsoft.com/office/2007/relationships/diagramDrawing" Target="../diagrams/drawing4.xml"/><Relationship Id="rId11" Type="http://schemas.openxmlformats.org/officeDocument/2006/relationships/image" Target="../media/image6.jpeg"/><Relationship Id="rId5" Type="http://schemas.openxmlformats.org/officeDocument/2006/relationships/diagramColors" Target="../diagrams/colors4.xml"/><Relationship Id="rId15" Type="http://schemas.openxmlformats.org/officeDocument/2006/relationships/diagramColors" Target="../diagrams/colors5.xml"/><Relationship Id="rId10" Type="http://schemas.openxmlformats.org/officeDocument/2006/relationships/image" Target="../media/image5.jpeg"/><Relationship Id="rId19" Type="http://schemas.microsoft.com/office/2007/relationships/hdphoto" Target="../media/hdphoto1.wdp"/><Relationship Id="rId4" Type="http://schemas.openxmlformats.org/officeDocument/2006/relationships/diagramQuickStyle" Target="../diagrams/quickStyle4.xml"/><Relationship Id="rId9" Type="http://schemas.openxmlformats.org/officeDocument/2006/relationships/image" Target="../media/image4.png"/><Relationship Id="rId14" Type="http://schemas.openxmlformats.org/officeDocument/2006/relationships/diagramQuickStyle" Target="../diagrams/quickStyle5.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50.xml"/><Relationship Id="rId7" Type="http://schemas.openxmlformats.org/officeDocument/2006/relationships/image" Target="../media/image24.png"/><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11" Type="http://schemas.openxmlformats.org/officeDocument/2006/relationships/image" Target="../media/image13.svg"/><Relationship Id="rId5" Type="http://schemas.openxmlformats.org/officeDocument/2006/relationships/diagramColors" Target="../diagrams/colors50.xml"/><Relationship Id="rId10" Type="http://schemas.openxmlformats.org/officeDocument/2006/relationships/image" Target="../media/image12.png"/><Relationship Id="rId4" Type="http://schemas.openxmlformats.org/officeDocument/2006/relationships/diagramQuickStyle" Target="../diagrams/quickStyle50.xml"/><Relationship Id="rId9"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 Id="rId9" Type="http://schemas.openxmlformats.org/officeDocument/2006/relationships/image" Target="../media/image26.png"/></Relationships>
</file>

<file path=ppt/slides/_rels/slide4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4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2.png"/><Relationship Id="rId3" Type="http://schemas.openxmlformats.org/officeDocument/2006/relationships/diagramLayout" Target="../diagrams/layout57.xml"/><Relationship Id="rId7" Type="http://schemas.openxmlformats.org/officeDocument/2006/relationships/image" Target="../media/image27.png"/><Relationship Id="rId12" Type="http://schemas.openxmlformats.org/officeDocument/2006/relationships/image" Target="../media/image31.jpeg"/><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11" Type="http://schemas.openxmlformats.org/officeDocument/2006/relationships/image" Target="../media/image30.png"/><Relationship Id="rId5" Type="http://schemas.openxmlformats.org/officeDocument/2006/relationships/diagramColors" Target="../diagrams/colors57.xml"/><Relationship Id="rId15" Type="http://schemas.openxmlformats.org/officeDocument/2006/relationships/image" Target="../media/image34.jpg"/><Relationship Id="rId10" Type="http://schemas.openxmlformats.org/officeDocument/2006/relationships/image" Target="../media/image29.svg"/><Relationship Id="rId4" Type="http://schemas.openxmlformats.org/officeDocument/2006/relationships/diagramQuickStyle" Target="../diagrams/quickStyle57.xml"/><Relationship Id="rId9" Type="http://schemas.openxmlformats.org/officeDocument/2006/relationships/image" Target="../media/image28.png"/><Relationship Id="rId14" Type="http://schemas.openxmlformats.org/officeDocument/2006/relationships/image" Target="../media/image33.jpeg"/></Relationships>
</file>

<file path=ppt/slides/_rels/slide4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3.jpeg"/><Relationship Id="rId3" Type="http://schemas.openxmlformats.org/officeDocument/2006/relationships/diagramLayout" Target="../diagrams/layout58.xml"/><Relationship Id="rId7" Type="http://schemas.openxmlformats.org/officeDocument/2006/relationships/image" Target="../media/image35.png"/><Relationship Id="rId12" Type="http://schemas.openxmlformats.org/officeDocument/2006/relationships/image" Target="../media/image32.png"/><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11" Type="http://schemas.openxmlformats.org/officeDocument/2006/relationships/image" Target="../media/image31.jpeg"/><Relationship Id="rId5" Type="http://schemas.openxmlformats.org/officeDocument/2006/relationships/diagramColors" Target="../diagrams/colors58.xml"/><Relationship Id="rId10" Type="http://schemas.openxmlformats.org/officeDocument/2006/relationships/image" Target="../media/image38.png"/><Relationship Id="rId4" Type="http://schemas.openxmlformats.org/officeDocument/2006/relationships/diagramQuickStyle" Target="../diagrams/quickStyle58.xml"/><Relationship Id="rId9" Type="http://schemas.openxmlformats.org/officeDocument/2006/relationships/image" Target="../media/image37.png"/><Relationship Id="rId14" Type="http://schemas.openxmlformats.org/officeDocument/2006/relationships/image" Target="../media/image34.jp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50.xml.rels><?xml version="1.0" encoding="UTF-8" standalone="yes"?>
<Relationships xmlns="http://schemas.openxmlformats.org/package/2006/relationships"><Relationship Id="rId8" Type="http://schemas.openxmlformats.org/officeDocument/2006/relationships/diagramLayout" Target="../diagrams/layout60.xml"/><Relationship Id="rId3" Type="http://schemas.openxmlformats.org/officeDocument/2006/relationships/diagramLayout" Target="../diagrams/layout59.xml"/><Relationship Id="rId7" Type="http://schemas.openxmlformats.org/officeDocument/2006/relationships/diagramData" Target="../diagrams/data60.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11" Type="http://schemas.microsoft.com/office/2007/relationships/diagramDrawing" Target="../diagrams/drawing60.xml"/><Relationship Id="rId5" Type="http://schemas.openxmlformats.org/officeDocument/2006/relationships/diagramColors" Target="../diagrams/colors59.xml"/><Relationship Id="rId10" Type="http://schemas.openxmlformats.org/officeDocument/2006/relationships/diagramColors" Target="../diagrams/colors60.xml"/><Relationship Id="rId4" Type="http://schemas.openxmlformats.org/officeDocument/2006/relationships/diagramQuickStyle" Target="../diagrams/quickStyle59.xml"/><Relationship Id="rId9" Type="http://schemas.openxmlformats.org/officeDocument/2006/relationships/diagramQuickStyle" Target="../diagrams/quickStyle60.xml"/></Relationships>
</file>

<file path=ppt/slides/_rels/slide5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3.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64.xml"/><Relationship Id="rId3" Type="http://schemas.openxmlformats.org/officeDocument/2006/relationships/diagramLayout" Target="../diagrams/layout63.xml"/><Relationship Id="rId7" Type="http://schemas.openxmlformats.org/officeDocument/2006/relationships/diagramData" Target="../diagrams/data64.xml"/><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11" Type="http://schemas.microsoft.com/office/2007/relationships/diagramDrawing" Target="../diagrams/drawing64.xml"/><Relationship Id="rId5" Type="http://schemas.openxmlformats.org/officeDocument/2006/relationships/diagramColors" Target="../diagrams/colors63.xml"/><Relationship Id="rId10" Type="http://schemas.openxmlformats.org/officeDocument/2006/relationships/diagramColors" Target="../diagrams/colors64.xml"/><Relationship Id="rId4" Type="http://schemas.openxmlformats.org/officeDocument/2006/relationships/diagramQuickStyle" Target="../diagrams/quickStyle63.xml"/><Relationship Id="rId9" Type="http://schemas.openxmlformats.org/officeDocument/2006/relationships/diagramQuickStyle" Target="../diagrams/quickStyle6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5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66.xml"/><Relationship Id="rId7" Type="http://schemas.openxmlformats.org/officeDocument/2006/relationships/image" Target="../media/image41.jpeg"/><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7.xml"/><Relationship Id="rId7" Type="http://schemas.openxmlformats.org/officeDocument/2006/relationships/image" Target="../media/image45.png"/><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68.xml"/><Relationship Id="rId7" Type="http://schemas.microsoft.com/office/2007/relationships/diagramDrawing" Target="../diagrams/drawing68.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Colors" Target="../diagrams/colors68.xml"/><Relationship Id="rId5" Type="http://schemas.openxmlformats.org/officeDocument/2006/relationships/diagramQuickStyle" Target="../diagrams/quickStyle68.xml"/><Relationship Id="rId4" Type="http://schemas.openxmlformats.org/officeDocument/2006/relationships/diagramLayout" Target="../diagrams/layout6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3.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6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52.jpeg"/><Relationship Id="rId5" Type="http://schemas.openxmlformats.org/officeDocument/2006/relationships/image" Target="../media/image47.png"/><Relationship Id="rId10" Type="http://schemas.openxmlformats.org/officeDocument/2006/relationships/image" Target="../media/image51.svg"/><Relationship Id="rId4" Type="http://schemas.openxmlformats.org/officeDocument/2006/relationships/image" Target="../media/image5.jpeg"/><Relationship Id="rId9" Type="http://schemas.openxmlformats.org/officeDocument/2006/relationships/image" Target="../media/image50.png"/></Relationships>
</file>

<file path=ppt/slides/_rels/slide62.xml.rels><?xml version="1.0" encoding="UTF-8" standalone="yes"?>
<Relationships xmlns="http://schemas.openxmlformats.org/package/2006/relationships"><Relationship Id="rId8" Type="http://schemas.openxmlformats.org/officeDocument/2006/relationships/hyperlink" Target="https://arxiv.org/abs/1701.01329" TargetMode="External"/><Relationship Id="rId13" Type="http://schemas.openxmlformats.org/officeDocument/2006/relationships/hyperlink" Target="https://doi.org/10.33774/chemrxiv-2021-9w3tc" TargetMode="External"/><Relationship Id="rId3" Type="http://schemas.openxmlformats.org/officeDocument/2006/relationships/hyperlink" Target="10.1002/minf.201400052" TargetMode="External"/><Relationship Id="rId7" Type="http://schemas.openxmlformats.org/officeDocument/2006/relationships/hyperlink" Target="https://tdcommons.ai/" TargetMode="External"/><Relationship Id="rId12" Type="http://schemas.openxmlformats.org/officeDocument/2006/relationships/hyperlink" Target="https://doi.org/10.1088/2632-2153/abcf91" TargetMode="External"/><Relationship Id="rId2" Type="http://schemas.openxmlformats.org/officeDocument/2006/relationships/hyperlink" Target="https://doi.org/10.1186/s13321-020-00460-5" TargetMode="External"/><Relationship Id="rId1" Type="http://schemas.openxmlformats.org/officeDocument/2006/relationships/slideLayout" Target="../slideLayouts/slideLayout2.xml"/><Relationship Id="rId6" Type="http://schemas.openxmlformats.org/officeDocument/2006/relationships/hyperlink" Target="https://doi.org/10.1186/s13321-019-0341-z" TargetMode="External"/><Relationship Id="rId11" Type="http://schemas.openxmlformats.org/officeDocument/2006/relationships/hyperlink" Target="http://dx.doi.org/10.1021/acscentsci.7b00572" TargetMode="External"/><Relationship Id="rId5" Type="http://schemas.openxmlformats.org/officeDocument/2006/relationships/hyperlink" Target="https://doi.org/10.1021/acs.jcim.8b00839" TargetMode="External"/><Relationship Id="rId10" Type="http://schemas.openxmlformats.org/officeDocument/2006/relationships/hyperlink" Target="https://arxiv.org/abs/1805.11973" TargetMode="External"/><Relationship Id="rId4" Type="http://schemas.openxmlformats.org/officeDocument/2006/relationships/hyperlink" Target="https://arxiv.org/abs/1811.12823" TargetMode="External"/><Relationship Id="rId9" Type="http://schemas.openxmlformats.org/officeDocument/2006/relationships/hyperlink" Target="https://jcheminf.biomedcentral.com/articles/10.1186/s13321-017-0235-x" TargetMode="Externa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12.png"/><Relationship Id="rId7" Type="http://schemas.openxmlformats.org/officeDocument/2006/relationships/diagramLayout" Target="../diagrams/layout1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14.png"/><Relationship Id="rId10" Type="http://schemas.microsoft.com/office/2007/relationships/diagramDrawing" Target="../diagrams/drawing12.xml"/><Relationship Id="rId4" Type="http://schemas.openxmlformats.org/officeDocument/2006/relationships/image" Target="../media/image13.svg"/><Relationship Id="rId9" Type="http://schemas.openxmlformats.org/officeDocument/2006/relationships/diagramColors" Target="../diagrams/colors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06ECF-25A8-4971-BD9E-C6A96B06C516}"/>
              </a:ext>
            </a:extLst>
          </p:cNvPr>
          <p:cNvSpPr>
            <a:spLocks noGrp="1"/>
          </p:cNvSpPr>
          <p:nvPr>
            <p:ph type="ctrTitle"/>
          </p:nvPr>
        </p:nvSpPr>
        <p:spPr>
          <a:xfrm>
            <a:off x="685800" y="1392120"/>
            <a:ext cx="7772400" cy="2212975"/>
          </a:xfrm>
        </p:spPr>
        <p:txBody>
          <a:bodyPr>
            <a:noAutofit/>
          </a:bodyPr>
          <a:lstStyle/>
          <a:p>
            <a:r>
              <a:rPr lang="en-US" sz="4800" dirty="0"/>
              <a:t>Generative models and optimization for molecules</a:t>
            </a:r>
            <a:endParaRPr lang="sv-SE" sz="4800" i="1" dirty="0">
              <a:latin typeface="+mn-lt"/>
            </a:endParaRPr>
          </a:p>
        </p:txBody>
      </p:sp>
      <p:sp>
        <p:nvSpPr>
          <p:cNvPr id="3" name="Subtitle 2">
            <a:extLst>
              <a:ext uri="{FF2B5EF4-FFF2-40B4-BE49-F238E27FC236}">
                <a16:creationId xmlns:a16="http://schemas.microsoft.com/office/drawing/2014/main" id="{4DC71F12-A128-4E9F-9E88-8A57FE8A85A6}"/>
              </a:ext>
            </a:extLst>
          </p:cNvPr>
          <p:cNvSpPr>
            <a:spLocks noGrp="1"/>
          </p:cNvSpPr>
          <p:nvPr>
            <p:ph type="subTitle" idx="1"/>
          </p:nvPr>
        </p:nvSpPr>
        <p:spPr>
          <a:xfrm>
            <a:off x="1138382" y="4010582"/>
            <a:ext cx="6867236" cy="1615266"/>
          </a:xfrm>
        </p:spPr>
        <p:txBody>
          <a:bodyPr>
            <a:normAutofit fontScale="92500"/>
          </a:bodyPr>
          <a:lstStyle/>
          <a:p>
            <a:r>
              <a:rPr lang="sv-SE" dirty="0"/>
              <a:t>Dr. Rocío Mercado</a:t>
            </a:r>
          </a:p>
          <a:p>
            <a:r>
              <a:rPr lang="sv-SE" sz="2100" dirty="0"/>
              <a:t>Department of Chemical Engineering, MIT</a:t>
            </a:r>
          </a:p>
          <a:p>
            <a:r>
              <a:rPr lang="en-US" sz="2100" dirty="0">
                <a:solidFill>
                  <a:schemeClr val="accent5"/>
                </a:solidFill>
              </a:rPr>
              <a:t>Advanced Machine Learning for Innovative Drug Discovery (AIDD)</a:t>
            </a:r>
          </a:p>
          <a:p>
            <a:r>
              <a:rPr lang="sv-SE" sz="2100" dirty="0"/>
              <a:t>Tuesday October 26, 2021</a:t>
            </a:r>
          </a:p>
        </p:txBody>
      </p:sp>
      <p:pic>
        <p:nvPicPr>
          <p:cNvPr id="2050" name="Picture 2" descr="https://ai-dd.eu/sites/default/files/logos1_1.png">
            <a:extLst>
              <a:ext uri="{FF2B5EF4-FFF2-40B4-BE49-F238E27FC236}">
                <a16:creationId xmlns:a16="http://schemas.microsoft.com/office/drawing/2014/main" id="{5071FCC9-F66C-4021-8FE7-2B498890E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248" y="6031335"/>
            <a:ext cx="2163504" cy="68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358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4ECA54-3399-4EB9-A4BE-403E9BEA0DFF}"/>
              </a:ext>
            </a:extLst>
          </p:cNvPr>
          <p:cNvSpPr txBox="1">
            <a:spLocks/>
          </p:cNvSpPr>
          <p:nvPr/>
        </p:nvSpPr>
        <p:spPr>
          <a:xfrm>
            <a:off x="1023940" y="533400"/>
            <a:ext cx="7107237" cy="1239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dirty="0"/>
              <a:t>Two general approaches to </a:t>
            </a:r>
            <a:r>
              <a:rPr lang="sv-SE" sz="2800" dirty="0">
                <a:solidFill>
                  <a:schemeClr val="accent5">
                    <a:lumMod val="60000"/>
                    <a:lumOff val="40000"/>
                  </a:schemeClr>
                </a:solidFill>
              </a:rPr>
              <a:t>molecular design</a:t>
            </a:r>
            <a:r>
              <a:rPr lang="sv-SE" sz="2800" dirty="0"/>
              <a:t>.</a:t>
            </a:r>
          </a:p>
        </p:txBody>
      </p:sp>
      <p:graphicFrame>
        <p:nvGraphicFramePr>
          <p:cNvPr id="6" name="Content Placeholder 3">
            <a:extLst>
              <a:ext uri="{FF2B5EF4-FFF2-40B4-BE49-F238E27FC236}">
                <a16:creationId xmlns:a16="http://schemas.microsoft.com/office/drawing/2014/main" id="{0C89F088-AB0C-4367-8569-C99382CC3B6D}"/>
              </a:ext>
            </a:extLst>
          </p:cNvPr>
          <p:cNvGraphicFramePr>
            <a:graphicFrameLocks/>
          </p:cNvGraphicFramePr>
          <p:nvPr>
            <p:extLst>
              <p:ext uri="{D42A27DB-BD31-4B8C-83A1-F6EECF244321}">
                <p14:modId xmlns:p14="http://schemas.microsoft.com/office/powerpoint/2010/main" val="1565023782"/>
              </p:ext>
            </p:extLst>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84709C85-2E97-41A8-9378-E781EC63A5B8}"/>
              </a:ext>
            </a:extLst>
          </p:cNvPr>
          <p:cNvSpPr/>
          <p:nvPr/>
        </p:nvSpPr>
        <p:spPr>
          <a:xfrm>
            <a:off x="413886" y="6429676"/>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Picture 7">
            <a:extLst>
              <a:ext uri="{FF2B5EF4-FFF2-40B4-BE49-F238E27FC236}">
                <a16:creationId xmlns:a16="http://schemas.microsoft.com/office/drawing/2014/main" id="{7C3F2CC8-0D21-4F21-A642-802A0D98D88A}"/>
              </a:ext>
            </a:extLst>
          </p:cNvPr>
          <p:cNvPicPr>
            <a:picLocks noChangeAspect="1"/>
          </p:cNvPicPr>
          <p:nvPr/>
        </p:nvPicPr>
        <p:blipFill rotWithShape="1">
          <a:blip r:embed="rId7"/>
          <a:srcRect l="-434" t="-624" r="-1393" b="-12492"/>
          <a:stretch/>
        </p:blipFill>
        <p:spPr>
          <a:xfrm>
            <a:off x="1270590" y="1541722"/>
            <a:ext cx="6602819" cy="5220177"/>
          </a:xfrm>
          <a:prstGeom prst="rect">
            <a:avLst/>
          </a:prstGeom>
        </p:spPr>
      </p:pic>
      <p:sp>
        <p:nvSpPr>
          <p:cNvPr id="10" name="Rectangle 9">
            <a:extLst>
              <a:ext uri="{FF2B5EF4-FFF2-40B4-BE49-F238E27FC236}">
                <a16:creationId xmlns:a16="http://schemas.microsoft.com/office/drawing/2014/main" id="{08FA8337-D43D-45A2-AACB-25DBB781729A}"/>
              </a:ext>
            </a:extLst>
          </p:cNvPr>
          <p:cNvSpPr/>
          <p:nvPr/>
        </p:nvSpPr>
        <p:spPr>
          <a:xfrm>
            <a:off x="-240284" y="3611962"/>
            <a:ext cx="2775098" cy="923330"/>
          </a:xfrm>
          <a:prstGeom prst="rect">
            <a:avLst/>
          </a:prstGeom>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algn="ctr" defTabSz="2023939">
              <a:buClr>
                <a:srgbClr val="003865"/>
              </a:buClr>
              <a:defRPr/>
            </a:pPr>
            <a:r>
              <a:rPr lang="en-US" sz="1800" kern="0" dirty="0">
                <a:solidFill>
                  <a:schemeClr val="accent6"/>
                </a:solidFill>
                <a:latin typeface="Calibri" panose="020F0502020204030204" pitchFamily="34" charset="0"/>
                <a:cs typeface="Calibri" panose="020F0502020204030204" pitchFamily="34" charset="0"/>
              </a:rPr>
              <a:t>we can use </a:t>
            </a:r>
            <a:r>
              <a:rPr lang="en-US" sz="1800" b="1" kern="0" dirty="0">
                <a:solidFill>
                  <a:schemeClr val="accent6"/>
                </a:solidFill>
                <a:latin typeface="Calibri" panose="020F0502020204030204" pitchFamily="34" charset="0"/>
                <a:cs typeface="Calibri" panose="020F0502020204030204" pitchFamily="34" charset="0"/>
              </a:rPr>
              <a:t>molecular generative models </a:t>
            </a:r>
            <a:r>
              <a:rPr lang="en-US" sz="1800" kern="0" dirty="0">
                <a:solidFill>
                  <a:schemeClr val="accent6"/>
                </a:solidFill>
                <a:latin typeface="Calibri" panose="020F0502020204030204" pitchFamily="34" charset="0"/>
                <a:cs typeface="Calibri" panose="020F0502020204030204" pitchFamily="34" charset="0"/>
              </a:rPr>
              <a:t>in </a:t>
            </a:r>
            <a:br>
              <a:rPr lang="en-US" sz="1800" kern="0" dirty="0">
                <a:solidFill>
                  <a:schemeClr val="accent6"/>
                </a:solidFill>
                <a:latin typeface="Calibri" panose="020F0502020204030204" pitchFamily="34" charset="0"/>
                <a:cs typeface="Calibri" panose="020F0502020204030204" pitchFamily="34" charset="0"/>
              </a:rPr>
            </a:br>
            <a:r>
              <a:rPr lang="en-US" sz="1800" i="1" kern="0" dirty="0">
                <a:solidFill>
                  <a:schemeClr val="accent6"/>
                </a:solidFill>
                <a:latin typeface="Calibri" panose="020F0502020204030204" pitchFamily="34" charset="0"/>
                <a:cs typeface="Calibri" panose="020F0502020204030204" pitchFamily="34" charset="0"/>
              </a:rPr>
              <a:t>either</a:t>
            </a:r>
            <a:r>
              <a:rPr lang="en-US" sz="1800" kern="0" dirty="0">
                <a:solidFill>
                  <a:schemeClr val="accent6"/>
                </a:solidFill>
                <a:latin typeface="Calibri" panose="020F0502020204030204" pitchFamily="34" charset="0"/>
                <a:cs typeface="Calibri" panose="020F0502020204030204" pitchFamily="34" charset="0"/>
              </a:rPr>
              <a:t> approach</a:t>
            </a:r>
          </a:p>
        </p:txBody>
      </p:sp>
      <p:sp>
        <p:nvSpPr>
          <p:cNvPr id="4" name="Oval 3">
            <a:extLst>
              <a:ext uri="{FF2B5EF4-FFF2-40B4-BE49-F238E27FC236}">
                <a16:creationId xmlns:a16="http://schemas.microsoft.com/office/drawing/2014/main" id="{699559B5-1D94-4008-A976-E6552A9A0F81}"/>
              </a:ext>
            </a:extLst>
          </p:cNvPr>
          <p:cNvSpPr/>
          <p:nvPr/>
        </p:nvSpPr>
        <p:spPr>
          <a:xfrm>
            <a:off x="3176753" y="3990389"/>
            <a:ext cx="2377440" cy="2377440"/>
          </a:xfrm>
          <a:prstGeom prst="ellipse">
            <a:avLst/>
          </a:prstGeom>
          <a:noFill/>
          <a:ln w="28575">
            <a:solidFill>
              <a:schemeClr val="accent6"/>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11">
            <a:extLst>
              <a:ext uri="{FF2B5EF4-FFF2-40B4-BE49-F238E27FC236}">
                <a16:creationId xmlns:a16="http://schemas.microsoft.com/office/drawing/2014/main" id="{C397CEAD-2248-4038-B923-31C7F9F7A686}"/>
              </a:ext>
            </a:extLst>
          </p:cNvPr>
          <p:cNvSpPr/>
          <p:nvPr/>
        </p:nvSpPr>
        <p:spPr>
          <a:xfrm>
            <a:off x="5624853" y="1592840"/>
            <a:ext cx="2377440" cy="2377440"/>
          </a:xfrm>
          <a:prstGeom prst="ellipse">
            <a:avLst/>
          </a:prstGeom>
          <a:noFill/>
          <a:ln w="28575">
            <a:solidFill>
              <a:schemeClr val="accent6"/>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Straight Arrow Connector 10">
            <a:extLst>
              <a:ext uri="{FF2B5EF4-FFF2-40B4-BE49-F238E27FC236}">
                <a16:creationId xmlns:a16="http://schemas.microsoft.com/office/drawing/2014/main" id="{FE67A474-9757-472B-8BA4-781A15115B4E}"/>
              </a:ext>
            </a:extLst>
          </p:cNvPr>
          <p:cNvCxnSpPr>
            <a:cxnSpLocks/>
          </p:cNvCxnSpPr>
          <p:nvPr/>
        </p:nvCxnSpPr>
        <p:spPr>
          <a:xfrm>
            <a:off x="2304883" y="4234800"/>
            <a:ext cx="871870" cy="402570"/>
          </a:xfrm>
          <a:prstGeom prst="straightConnector1">
            <a:avLst/>
          </a:prstGeom>
          <a:ln w="19050">
            <a:solidFill>
              <a:schemeClr val="accent6"/>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5CC91CF-C2B6-4C6B-838B-BD315973B855}"/>
              </a:ext>
            </a:extLst>
          </p:cNvPr>
          <p:cNvCxnSpPr>
            <a:cxnSpLocks/>
          </p:cNvCxnSpPr>
          <p:nvPr/>
        </p:nvCxnSpPr>
        <p:spPr>
          <a:xfrm flipV="1">
            <a:off x="2304883" y="3007971"/>
            <a:ext cx="3134346" cy="920571"/>
          </a:xfrm>
          <a:prstGeom prst="straightConnector1">
            <a:avLst/>
          </a:prstGeom>
          <a:ln w="19050">
            <a:solidFill>
              <a:schemeClr val="accent6"/>
            </a:solidFill>
            <a:tailEnd type="stealt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B8775C4-56DE-474E-A508-3850CD8A6DD5}"/>
              </a:ext>
            </a:extLst>
          </p:cNvPr>
          <p:cNvSpPr/>
          <p:nvPr/>
        </p:nvSpPr>
        <p:spPr>
          <a:xfrm>
            <a:off x="3428483" y="5168475"/>
            <a:ext cx="1873980" cy="923330"/>
          </a:xfrm>
          <a:prstGeom prst="rect">
            <a:avLst/>
          </a:prstGeom>
          <a:effectLst>
            <a:outerShdw blurRad="50800" dist="38100" dir="5400000" algn="t" rotWithShape="0">
              <a:prstClr val="black">
                <a:alpha val="40000"/>
              </a:prstClr>
            </a:outerShdw>
          </a:effec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algn="ctr" defTabSz="2023939">
              <a:buClr>
                <a:srgbClr val="003865"/>
              </a:buClr>
              <a:defRPr/>
            </a:pPr>
            <a:r>
              <a:rPr lang="en-US" sz="1800" b="1" u="sng"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broad</a:t>
            </a: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range of suitable properties</a:t>
            </a:r>
          </a:p>
        </p:txBody>
      </p:sp>
      <p:sp>
        <p:nvSpPr>
          <p:cNvPr id="22" name="Rectangle 21">
            <a:extLst>
              <a:ext uri="{FF2B5EF4-FFF2-40B4-BE49-F238E27FC236}">
                <a16:creationId xmlns:a16="http://schemas.microsoft.com/office/drawing/2014/main" id="{E86F3A1F-493A-4A70-A156-4B6767182E76}"/>
              </a:ext>
            </a:extLst>
          </p:cNvPr>
          <p:cNvSpPr/>
          <p:nvPr/>
        </p:nvSpPr>
        <p:spPr>
          <a:xfrm>
            <a:off x="2995735" y="3393206"/>
            <a:ext cx="2775098" cy="338554"/>
          </a:xfrm>
          <a:prstGeom prst="rect">
            <a:avLst/>
          </a:prstGeom>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algn="ctr" defTabSz="2023939">
              <a:buClr>
                <a:srgbClr val="003865"/>
              </a:buClr>
              <a:defRPr/>
            </a:pPr>
            <a:r>
              <a:rPr lang="en-US" sz="1600" b="1" kern="0" dirty="0">
                <a:solidFill>
                  <a:schemeClr val="accent5"/>
                </a:solidFill>
                <a:latin typeface="Calibri" panose="020F0502020204030204" pitchFamily="34" charset="0"/>
                <a:cs typeface="Calibri" panose="020F0502020204030204" pitchFamily="34" charset="0"/>
              </a:rPr>
              <a:t>(high-throughput screening)</a:t>
            </a:r>
          </a:p>
        </p:txBody>
      </p:sp>
      <p:sp>
        <p:nvSpPr>
          <p:cNvPr id="17" name="Arrow: Up 16">
            <a:extLst>
              <a:ext uri="{FF2B5EF4-FFF2-40B4-BE49-F238E27FC236}">
                <a16:creationId xmlns:a16="http://schemas.microsoft.com/office/drawing/2014/main" id="{F3DEED52-A964-4F13-8EA7-3CEA119B3447}"/>
              </a:ext>
            </a:extLst>
          </p:cNvPr>
          <p:cNvSpPr/>
          <p:nvPr/>
        </p:nvSpPr>
        <p:spPr>
          <a:xfrm>
            <a:off x="4201829" y="3184670"/>
            <a:ext cx="391436" cy="239641"/>
          </a:xfrm>
          <a:prstGeom prst="upArrow">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ctangle 22">
            <a:extLst>
              <a:ext uri="{FF2B5EF4-FFF2-40B4-BE49-F238E27FC236}">
                <a16:creationId xmlns:a16="http://schemas.microsoft.com/office/drawing/2014/main" id="{A586E47E-3766-4CC2-A491-E663C9138B6D}"/>
              </a:ext>
            </a:extLst>
          </p:cNvPr>
          <p:cNvSpPr/>
          <p:nvPr/>
        </p:nvSpPr>
        <p:spPr>
          <a:xfrm>
            <a:off x="5876583" y="1909348"/>
            <a:ext cx="1873980" cy="923330"/>
          </a:xfrm>
          <a:prstGeom prst="rect">
            <a:avLst/>
          </a:prstGeom>
          <a:effectLst>
            <a:outerShdw blurRad="50800" dist="38100" dir="5400000" algn="t" rotWithShape="0">
              <a:prstClr val="black">
                <a:alpha val="40000"/>
              </a:prstClr>
            </a:outerShdw>
          </a:effec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algn="ctr" defTabSz="2023939">
              <a:buClr>
                <a:srgbClr val="003865"/>
              </a:buClr>
              <a:defRPr/>
            </a:pPr>
            <a:r>
              <a:rPr lang="en-US" sz="1800" b="1" u="sng"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narrow</a:t>
            </a: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range of desired properties</a:t>
            </a:r>
          </a:p>
        </p:txBody>
      </p:sp>
    </p:spTree>
    <p:extLst>
      <p:ext uri="{BB962C8B-B14F-4D97-AF65-F5344CB8AC3E}">
        <p14:creationId xmlns:p14="http://schemas.microsoft.com/office/powerpoint/2010/main" val="5240208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12" grpId="0" animBg="1"/>
      <p:bldP spid="21" grpId="0"/>
      <p:bldP spid="22" grpId="0"/>
      <p:bldP spid="17"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4ECA54-3399-4EB9-A4BE-403E9BEA0DFF}"/>
              </a:ext>
            </a:extLst>
          </p:cNvPr>
          <p:cNvSpPr txBox="1">
            <a:spLocks/>
          </p:cNvSpPr>
          <p:nvPr/>
        </p:nvSpPr>
        <p:spPr>
          <a:xfrm>
            <a:off x="1023940" y="533400"/>
            <a:ext cx="7107237" cy="1239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dirty="0"/>
              <a:t>Many approaches to </a:t>
            </a:r>
            <a:r>
              <a:rPr lang="sv-SE" sz="2800" dirty="0">
                <a:solidFill>
                  <a:schemeClr val="accent5">
                    <a:lumMod val="60000"/>
                    <a:lumOff val="40000"/>
                  </a:schemeClr>
                </a:solidFill>
              </a:rPr>
              <a:t>molecular generation</a:t>
            </a:r>
            <a:r>
              <a:rPr lang="sv-SE" sz="2800" dirty="0"/>
              <a:t>.</a:t>
            </a:r>
          </a:p>
        </p:txBody>
      </p:sp>
      <p:graphicFrame>
        <p:nvGraphicFramePr>
          <p:cNvPr id="2" name="Diagram 1">
            <a:extLst>
              <a:ext uri="{FF2B5EF4-FFF2-40B4-BE49-F238E27FC236}">
                <a16:creationId xmlns:a16="http://schemas.microsoft.com/office/drawing/2014/main" id="{24CA33A7-4D99-47FB-8CB4-F69752CB9959}"/>
              </a:ext>
            </a:extLst>
          </p:cNvPr>
          <p:cNvGraphicFramePr/>
          <p:nvPr>
            <p:extLst>
              <p:ext uri="{D42A27DB-BD31-4B8C-83A1-F6EECF244321}">
                <p14:modId xmlns:p14="http://schemas.microsoft.com/office/powerpoint/2010/main" val="665716867"/>
              </p:ext>
            </p:extLst>
          </p:nvPr>
        </p:nvGraphicFramePr>
        <p:xfrm>
          <a:off x="1309794" y="1689289"/>
          <a:ext cx="7205556" cy="4418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3">
            <a:extLst>
              <a:ext uri="{FF2B5EF4-FFF2-40B4-BE49-F238E27FC236}">
                <a16:creationId xmlns:a16="http://schemas.microsoft.com/office/drawing/2014/main" id="{0C89F088-AB0C-4367-8569-C99382CC3B6D}"/>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a:extLst>
              <a:ext uri="{FF2B5EF4-FFF2-40B4-BE49-F238E27FC236}">
                <a16:creationId xmlns:a16="http://schemas.microsoft.com/office/drawing/2014/main" id="{84709C85-2E97-41A8-9378-E781EC63A5B8}"/>
              </a:ext>
            </a:extLst>
          </p:cNvPr>
          <p:cNvSpPr/>
          <p:nvPr/>
        </p:nvSpPr>
        <p:spPr>
          <a:xfrm>
            <a:off x="413886" y="6429676"/>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65204252"/>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4ECA54-3399-4EB9-A4BE-403E9BEA0DFF}"/>
              </a:ext>
            </a:extLst>
          </p:cNvPr>
          <p:cNvSpPr txBox="1">
            <a:spLocks/>
          </p:cNvSpPr>
          <p:nvPr/>
        </p:nvSpPr>
        <p:spPr>
          <a:xfrm>
            <a:off x="1023940" y="533400"/>
            <a:ext cx="7107237" cy="1239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dirty="0"/>
              <a:t>Many approaches to </a:t>
            </a:r>
            <a:r>
              <a:rPr lang="sv-SE" sz="2800" dirty="0">
                <a:solidFill>
                  <a:schemeClr val="accent5">
                    <a:lumMod val="60000"/>
                    <a:lumOff val="40000"/>
                  </a:schemeClr>
                </a:solidFill>
              </a:rPr>
              <a:t>molecular generation</a:t>
            </a:r>
            <a:r>
              <a:rPr lang="sv-SE" sz="2800" dirty="0"/>
              <a:t>.</a:t>
            </a:r>
          </a:p>
        </p:txBody>
      </p:sp>
      <p:graphicFrame>
        <p:nvGraphicFramePr>
          <p:cNvPr id="2" name="Diagram 1">
            <a:extLst>
              <a:ext uri="{FF2B5EF4-FFF2-40B4-BE49-F238E27FC236}">
                <a16:creationId xmlns:a16="http://schemas.microsoft.com/office/drawing/2014/main" id="{24CA33A7-4D99-47FB-8CB4-F69752CB9959}"/>
              </a:ext>
            </a:extLst>
          </p:cNvPr>
          <p:cNvGraphicFramePr/>
          <p:nvPr>
            <p:extLst>
              <p:ext uri="{D42A27DB-BD31-4B8C-83A1-F6EECF244321}">
                <p14:modId xmlns:p14="http://schemas.microsoft.com/office/powerpoint/2010/main" val="4077204934"/>
              </p:ext>
            </p:extLst>
          </p:nvPr>
        </p:nvGraphicFramePr>
        <p:xfrm>
          <a:off x="1309794" y="1689289"/>
          <a:ext cx="7205556" cy="4418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3">
            <a:extLst>
              <a:ext uri="{FF2B5EF4-FFF2-40B4-BE49-F238E27FC236}">
                <a16:creationId xmlns:a16="http://schemas.microsoft.com/office/drawing/2014/main" id="{0C89F088-AB0C-4367-8569-C99382CC3B6D}"/>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a:extLst>
              <a:ext uri="{FF2B5EF4-FFF2-40B4-BE49-F238E27FC236}">
                <a16:creationId xmlns:a16="http://schemas.microsoft.com/office/drawing/2014/main" id="{84709C85-2E97-41A8-9378-E781EC63A5B8}"/>
              </a:ext>
            </a:extLst>
          </p:cNvPr>
          <p:cNvSpPr/>
          <p:nvPr/>
        </p:nvSpPr>
        <p:spPr>
          <a:xfrm>
            <a:off x="413886" y="6429676"/>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34655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6C6C-95C9-4FF6-A141-3189B3E29922}"/>
              </a:ext>
            </a:extLst>
          </p:cNvPr>
          <p:cNvSpPr>
            <a:spLocks noGrp="1"/>
          </p:cNvSpPr>
          <p:nvPr>
            <p:ph type="title"/>
          </p:nvPr>
        </p:nvSpPr>
        <p:spPr/>
        <p:txBody>
          <a:bodyPr/>
          <a:lstStyle/>
          <a:p>
            <a:r>
              <a:rPr lang="en-US" dirty="0">
                <a:solidFill>
                  <a:schemeClr val="accent5">
                    <a:lumMod val="60000"/>
                    <a:lumOff val="40000"/>
                  </a:schemeClr>
                </a:solidFill>
              </a:rPr>
              <a:t>Methods</a:t>
            </a:r>
            <a:endParaRPr lang="sv-SE" dirty="0"/>
          </a:p>
        </p:txBody>
      </p:sp>
      <p:graphicFrame>
        <p:nvGraphicFramePr>
          <p:cNvPr id="3" name="Content Placeholder 3">
            <a:extLst>
              <a:ext uri="{FF2B5EF4-FFF2-40B4-BE49-F238E27FC236}">
                <a16:creationId xmlns:a16="http://schemas.microsoft.com/office/drawing/2014/main" id="{A1AC96DE-39EE-40B8-966A-57885CFDCA64}"/>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70F460B2-7797-4A2D-8C67-243960B0C18F}"/>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59074477"/>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fontScale="90000"/>
          </a:bodyPr>
          <a:lstStyle/>
          <a:p>
            <a:r>
              <a:rPr lang="sv-SE" sz="2800" dirty="0"/>
              <a:t>Deep molecular generative models consist of </a:t>
            </a:r>
            <a:r>
              <a:rPr lang="sv-SE" sz="2800" dirty="0">
                <a:solidFill>
                  <a:schemeClr val="accent5">
                    <a:lumMod val="60000"/>
                    <a:lumOff val="40000"/>
                  </a:schemeClr>
                </a:solidFill>
              </a:rPr>
              <a:t>multiple components</a:t>
            </a:r>
            <a:r>
              <a:rPr lang="sv-SE" sz="2800" dirty="0"/>
              <a:t>, leading to significant variation.</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8" name="Diagram 7">
            <a:extLst>
              <a:ext uri="{FF2B5EF4-FFF2-40B4-BE49-F238E27FC236}">
                <a16:creationId xmlns:a16="http://schemas.microsoft.com/office/drawing/2014/main" id="{1363B930-C5BA-4238-B73B-8F9B75F6CB60}"/>
              </a:ext>
            </a:extLst>
          </p:cNvPr>
          <p:cNvGraphicFramePr/>
          <p:nvPr>
            <p:extLst>
              <p:ext uri="{D42A27DB-BD31-4B8C-83A1-F6EECF244321}">
                <p14:modId xmlns:p14="http://schemas.microsoft.com/office/powerpoint/2010/main" val="951751875"/>
              </p:ext>
            </p:extLst>
          </p:nvPr>
        </p:nvGraphicFramePr>
        <p:xfrm>
          <a:off x="540061" y="1382232"/>
          <a:ext cx="8063876" cy="49228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a:extLst>
              <a:ext uri="{FF2B5EF4-FFF2-40B4-BE49-F238E27FC236}">
                <a16:creationId xmlns:a16="http://schemas.microsoft.com/office/drawing/2014/main" id="{4A7C44B1-3190-4E96-868E-C6636542F80B}"/>
              </a:ext>
            </a:extLst>
          </p:cNvPr>
          <p:cNvSpPr/>
          <p:nvPr/>
        </p:nvSpPr>
        <p:spPr>
          <a:xfrm>
            <a:off x="2547991" y="1349186"/>
            <a:ext cx="6144536" cy="502083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983509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4ECA54-3399-4EB9-A4BE-403E9BEA0DFF}"/>
              </a:ext>
            </a:extLst>
          </p:cNvPr>
          <p:cNvSpPr txBox="1">
            <a:spLocks/>
          </p:cNvSpPr>
          <p:nvPr/>
        </p:nvSpPr>
        <p:spPr>
          <a:xfrm>
            <a:off x="1023940" y="533400"/>
            <a:ext cx="7107237" cy="1239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dirty="0"/>
              <a:t>Deep molecular generative models </a:t>
            </a:r>
            <a:r>
              <a:rPr lang="sv-SE" sz="2800" dirty="0">
                <a:solidFill>
                  <a:schemeClr val="accent5">
                    <a:lumMod val="60000"/>
                    <a:lumOff val="40000"/>
                  </a:schemeClr>
                </a:solidFill>
              </a:rPr>
              <a:t>use deep neural networks to generate molecules</a:t>
            </a:r>
            <a:r>
              <a:rPr lang="sv-SE" sz="2800" dirty="0"/>
              <a:t>.</a:t>
            </a:r>
          </a:p>
        </p:txBody>
      </p:sp>
      <p:graphicFrame>
        <p:nvGraphicFramePr>
          <p:cNvPr id="4" name="Content Placeholder 3">
            <a:extLst>
              <a:ext uri="{FF2B5EF4-FFF2-40B4-BE49-F238E27FC236}">
                <a16:creationId xmlns:a16="http://schemas.microsoft.com/office/drawing/2014/main" id="{508164C8-B551-4155-A090-8C3831C4350F}"/>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8105CE5-8CE5-4B08-9565-2E32E74DA269}"/>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 name="Straight Connector 5">
            <a:extLst>
              <a:ext uri="{FF2B5EF4-FFF2-40B4-BE49-F238E27FC236}">
                <a16:creationId xmlns:a16="http://schemas.microsoft.com/office/drawing/2014/main" id="{AB9426B5-633C-4EDA-97F4-6FD1C940B45C}"/>
              </a:ext>
            </a:extLst>
          </p:cNvPr>
          <p:cNvCxnSpPr>
            <a:cxnSpLocks/>
          </p:cNvCxnSpPr>
          <p:nvPr/>
        </p:nvCxnSpPr>
        <p:spPr>
          <a:xfrm>
            <a:off x="7303924" y="3805332"/>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8F252A-DD4D-4CD0-A48F-9C15BBDEC5CA}"/>
              </a:ext>
            </a:extLst>
          </p:cNvPr>
          <p:cNvCxnSpPr>
            <a:cxnSpLocks/>
          </p:cNvCxnSpPr>
          <p:nvPr/>
        </p:nvCxnSpPr>
        <p:spPr>
          <a:xfrm>
            <a:off x="6297237" y="3822988"/>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F7F827-E6E9-44AF-BF4F-36F0DB7AB613}"/>
              </a:ext>
            </a:extLst>
          </p:cNvPr>
          <p:cNvCxnSpPr>
            <a:cxnSpLocks/>
          </p:cNvCxnSpPr>
          <p:nvPr/>
        </p:nvCxnSpPr>
        <p:spPr>
          <a:xfrm flipV="1">
            <a:off x="6509753" y="4090606"/>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616386-BB5B-4933-B991-4293343D1AE9}"/>
              </a:ext>
            </a:extLst>
          </p:cNvPr>
          <p:cNvCxnSpPr>
            <a:cxnSpLocks/>
          </p:cNvCxnSpPr>
          <p:nvPr/>
        </p:nvCxnSpPr>
        <p:spPr>
          <a:xfrm flipH="1" flipV="1">
            <a:off x="6517690" y="3687126"/>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FDABE-77F0-4A13-AF08-9AD595E2C4ED}"/>
              </a:ext>
            </a:extLst>
          </p:cNvPr>
          <p:cNvSpPr/>
          <p:nvPr/>
        </p:nvSpPr>
        <p:spPr>
          <a:xfrm>
            <a:off x="4453217" y="3244334"/>
            <a:ext cx="237566" cy="369332"/>
          </a:xfrm>
          <a:prstGeom prst="rect">
            <a:avLst/>
          </a:prstGeom>
        </p:spPr>
        <p:txBody>
          <a:bodyPr wrap="none">
            <a:spAutoFit/>
          </a:bodyPr>
          <a:lstStyle/>
          <a:p>
            <a:r>
              <a:rPr lang="sv-SE" dirty="0"/>
              <a:t> </a:t>
            </a:r>
          </a:p>
        </p:txBody>
      </p:sp>
      <p:pic>
        <p:nvPicPr>
          <p:cNvPr id="11" name="Graphic 10">
            <a:extLst>
              <a:ext uri="{FF2B5EF4-FFF2-40B4-BE49-F238E27FC236}">
                <a16:creationId xmlns:a16="http://schemas.microsoft.com/office/drawing/2014/main" id="{61A05473-7B6D-4569-A2CB-63D2C604616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5106" t="25323" r="39430" b="33027"/>
          <a:stretch/>
        </p:blipFill>
        <p:spPr>
          <a:xfrm>
            <a:off x="3103351" y="2290159"/>
            <a:ext cx="2877011" cy="2647014"/>
          </a:xfrm>
          <a:prstGeom prst="rect">
            <a:avLst/>
          </a:prstGeom>
        </p:spPr>
      </p:pic>
      <p:sp>
        <p:nvSpPr>
          <p:cNvPr id="12" name="Rectangle: Rounded Corners 11">
            <a:extLst>
              <a:ext uri="{FF2B5EF4-FFF2-40B4-BE49-F238E27FC236}">
                <a16:creationId xmlns:a16="http://schemas.microsoft.com/office/drawing/2014/main" id="{86BCA5FE-75AF-4357-84D7-4B53FBAAB49E}"/>
              </a:ext>
            </a:extLst>
          </p:cNvPr>
          <p:cNvSpPr/>
          <p:nvPr/>
        </p:nvSpPr>
        <p:spPr>
          <a:xfrm>
            <a:off x="1681049" y="2535450"/>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6"/>
                </a:solidFill>
              </a:rPr>
              <a:t>desired properties</a:t>
            </a:r>
          </a:p>
        </p:txBody>
      </p:sp>
      <p:pic>
        <p:nvPicPr>
          <p:cNvPr id="13" name="Graphic 95" descr="Head with gears">
            <a:extLst>
              <a:ext uri="{FF2B5EF4-FFF2-40B4-BE49-F238E27FC236}">
                <a16:creationId xmlns:a16="http://schemas.microsoft.com/office/drawing/2014/main" id="{9CE75372-2C0B-4B92-820C-D25C2C5B67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4811" y="3408947"/>
            <a:ext cx="763937" cy="763937"/>
          </a:xfrm>
          <a:prstGeom prst="rect">
            <a:avLst/>
          </a:prstGeom>
        </p:spPr>
      </p:pic>
      <p:sp>
        <p:nvSpPr>
          <p:cNvPr id="14" name="Rectangle 13">
            <a:extLst>
              <a:ext uri="{FF2B5EF4-FFF2-40B4-BE49-F238E27FC236}">
                <a16:creationId xmlns:a16="http://schemas.microsoft.com/office/drawing/2014/main" id="{B8010155-6D96-479F-A08F-E24AB156671D}"/>
              </a:ext>
            </a:extLst>
          </p:cNvPr>
          <p:cNvSpPr/>
          <p:nvPr/>
        </p:nvSpPr>
        <p:spPr>
          <a:xfrm>
            <a:off x="3744618" y="4567841"/>
            <a:ext cx="1594476" cy="646331"/>
          </a:xfrm>
          <a:prstGeom prst="rect">
            <a:avLst/>
          </a:prstGeom>
        </p:spPr>
        <p:txBody>
          <a:bodyPr wrap="square">
            <a:spAutoFit/>
          </a:bodyPr>
          <a:lstStyle/>
          <a:p>
            <a:pPr algn="ctr">
              <a:defRPr/>
            </a:pPr>
            <a:r>
              <a:rPr lang="sv-SE" dirty="0">
                <a:solidFill>
                  <a:schemeClr val="accent1"/>
                </a:solidFill>
                <a:latin typeface="+mj-lt"/>
              </a:rPr>
              <a:t>deep neural network</a:t>
            </a:r>
          </a:p>
        </p:txBody>
      </p:sp>
      <p:cxnSp>
        <p:nvCxnSpPr>
          <p:cNvPr id="17" name="Straight Connector 16">
            <a:extLst>
              <a:ext uri="{FF2B5EF4-FFF2-40B4-BE49-F238E27FC236}">
                <a16:creationId xmlns:a16="http://schemas.microsoft.com/office/drawing/2014/main" id="{B7E3B231-CBE8-4298-9887-C0AFD7741B83}"/>
              </a:ext>
            </a:extLst>
          </p:cNvPr>
          <p:cNvCxnSpPr>
            <a:cxnSpLocks/>
          </p:cNvCxnSpPr>
          <p:nvPr/>
        </p:nvCxnSpPr>
        <p:spPr>
          <a:xfrm>
            <a:off x="6312056" y="3289537"/>
            <a:ext cx="189653" cy="1023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31E3BD-75C0-4B1B-A413-5C0875F090BE}"/>
              </a:ext>
            </a:extLst>
          </p:cNvPr>
          <p:cNvCxnSpPr>
            <a:cxnSpLocks/>
          </p:cNvCxnSpPr>
          <p:nvPr/>
        </p:nvCxnSpPr>
        <p:spPr>
          <a:xfrm>
            <a:off x="6312056" y="3261050"/>
            <a:ext cx="189653" cy="1023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2E3E2C-FC1B-4D16-B316-CCD18BEFD39F}"/>
              </a:ext>
            </a:extLst>
          </p:cNvPr>
          <p:cNvCxnSpPr>
            <a:cxnSpLocks/>
          </p:cNvCxnSpPr>
          <p:nvPr/>
        </p:nvCxnSpPr>
        <p:spPr>
          <a:xfrm flipH="1">
            <a:off x="6558456" y="3264276"/>
            <a:ext cx="194869" cy="11811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2A0B85-F8ED-480D-9409-C33D00C94BE1}"/>
              </a:ext>
            </a:extLst>
          </p:cNvPr>
          <p:cNvCxnSpPr>
            <a:cxnSpLocks/>
          </p:cNvCxnSpPr>
          <p:nvPr/>
        </p:nvCxnSpPr>
        <p:spPr>
          <a:xfrm flipV="1">
            <a:off x="6522876" y="3379162"/>
            <a:ext cx="0" cy="2667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CC7624F-5201-4E97-B9BA-5AB138E8FA24}"/>
              </a:ext>
            </a:extLst>
          </p:cNvPr>
          <p:cNvCxnSpPr>
            <a:cxnSpLocks/>
          </p:cNvCxnSpPr>
          <p:nvPr/>
        </p:nvCxnSpPr>
        <p:spPr>
          <a:xfrm flipV="1">
            <a:off x="6257234" y="3677278"/>
            <a:ext cx="249767" cy="13791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75F26F6-63FC-4C2D-8FE6-24041D60BBA5}"/>
              </a:ext>
            </a:extLst>
          </p:cNvPr>
          <p:cNvCxnSpPr>
            <a:cxnSpLocks/>
          </p:cNvCxnSpPr>
          <p:nvPr/>
        </p:nvCxnSpPr>
        <p:spPr>
          <a:xfrm>
            <a:off x="6263584" y="3829678"/>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C84B2F-2392-40EC-80F7-E4F9A9FA752B}"/>
              </a:ext>
            </a:extLst>
          </p:cNvPr>
          <p:cNvCxnSpPr>
            <a:cxnSpLocks/>
          </p:cNvCxnSpPr>
          <p:nvPr/>
        </p:nvCxnSpPr>
        <p:spPr>
          <a:xfrm>
            <a:off x="6263584" y="4117153"/>
            <a:ext cx="249767"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8F9C0E2-202B-47ED-A7C4-073366415F74}"/>
              </a:ext>
            </a:extLst>
          </p:cNvPr>
          <p:cNvCxnSpPr>
            <a:cxnSpLocks/>
          </p:cNvCxnSpPr>
          <p:nvPr/>
        </p:nvCxnSpPr>
        <p:spPr>
          <a:xfrm flipV="1">
            <a:off x="6507001" y="4129854"/>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706A58-63CD-4FC6-B00B-16E99D8BAF38}"/>
              </a:ext>
            </a:extLst>
          </p:cNvPr>
          <p:cNvCxnSpPr>
            <a:cxnSpLocks/>
          </p:cNvCxnSpPr>
          <p:nvPr/>
        </p:nvCxnSpPr>
        <p:spPr>
          <a:xfrm flipV="1">
            <a:off x="6763117" y="3808483"/>
            <a:ext cx="0" cy="31502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F293C9A-C7FF-490F-AFE0-22786297A0C7}"/>
              </a:ext>
            </a:extLst>
          </p:cNvPr>
          <p:cNvCxnSpPr>
            <a:cxnSpLocks/>
          </p:cNvCxnSpPr>
          <p:nvPr/>
        </p:nvCxnSpPr>
        <p:spPr>
          <a:xfrm flipH="1" flipV="1">
            <a:off x="6530285" y="3661384"/>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38ECE2-1EDE-4A77-9ABB-9E66F3E6ED42}"/>
              </a:ext>
            </a:extLst>
          </p:cNvPr>
          <p:cNvCxnSpPr>
            <a:cxnSpLocks/>
          </p:cNvCxnSpPr>
          <p:nvPr/>
        </p:nvCxnSpPr>
        <p:spPr>
          <a:xfrm flipH="1">
            <a:off x="6772642" y="3710027"/>
            <a:ext cx="190500" cy="11330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9129C69-84DF-4565-9971-8513C8F42484}"/>
              </a:ext>
            </a:extLst>
          </p:cNvPr>
          <p:cNvCxnSpPr>
            <a:cxnSpLocks/>
          </p:cNvCxnSpPr>
          <p:nvPr/>
        </p:nvCxnSpPr>
        <p:spPr>
          <a:xfrm flipH="1" flipV="1">
            <a:off x="7041458" y="3679915"/>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5C40F7-042A-4BB2-8DC2-3710F63D5DE0}"/>
              </a:ext>
            </a:extLst>
          </p:cNvPr>
          <p:cNvCxnSpPr>
            <a:cxnSpLocks/>
          </p:cNvCxnSpPr>
          <p:nvPr/>
        </p:nvCxnSpPr>
        <p:spPr>
          <a:xfrm>
            <a:off x="7268999" y="3808483"/>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D399904-38E9-4C78-80B0-6639DA228D55}"/>
              </a:ext>
            </a:extLst>
          </p:cNvPr>
          <p:cNvCxnSpPr>
            <a:cxnSpLocks/>
          </p:cNvCxnSpPr>
          <p:nvPr/>
        </p:nvCxnSpPr>
        <p:spPr>
          <a:xfrm flipV="1">
            <a:off x="7275893" y="3673183"/>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DDDB68C6-9495-4A11-AEBC-AA989C16BF1A}"/>
              </a:ext>
            </a:extLst>
          </p:cNvPr>
          <p:cNvSpPr/>
          <p:nvPr/>
        </p:nvSpPr>
        <p:spPr>
          <a:xfrm>
            <a:off x="6194596" y="3172667"/>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Oval 31">
            <a:extLst>
              <a:ext uri="{FF2B5EF4-FFF2-40B4-BE49-F238E27FC236}">
                <a16:creationId xmlns:a16="http://schemas.microsoft.com/office/drawing/2014/main" id="{B52DB621-3051-4226-8369-E4BBC6BAC498}"/>
              </a:ext>
            </a:extLst>
          </p:cNvPr>
          <p:cNvSpPr/>
          <p:nvPr/>
        </p:nvSpPr>
        <p:spPr>
          <a:xfrm>
            <a:off x="6442790" y="3325125"/>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Oval 32">
            <a:extLst>
              <a:ext uri="{FF2B5EF4-FFF2-40B4-BE49-F238E27FC236}">
                <a16:creationId xmlns:a16="http://schemas.microsoft.com/office/drawing/2014/main" id="{D101ECE0-EA90-4CD1-AD89-3BA5ECACB7F9}"/>
              </a:ext>
            </a:extLst>
          </p:cNvPr>
          <p:cNvSpPr/>
          <p:nvPr/>
        </p:nvSpPr>
        <p:spPr>
          <a:xfrm>
            <a:off x="6690984" y="3172667"/>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Oval 33">
            <a:extLst>
              <a:ext uri="{FF2B5EF4-FFF2-40B4-BE49-F238E27FC236}">
                <a16:creationId xmlns:a16="http://schemas.microsoft.com/office/drawing/2014/main" id="{EA3937B6-D2BD-4264-B5AE-12ADA18FE7B9}"/>
              </a:ext>
            </a:extLst>
          </p:cNvPr>
          <p:cNvSpPr/>
          <p:nvPr/>
        </p:nvSpPr>
        <p:spPr>
          <a:xfrm>
            <a:off x="6442790" y="3600291"/>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Oval 34">
            <a:extLst>
              <a:ext uri="{FF2B5EF4-FFF2-40B4-BE49-F238E27FC236}">
                <a16:creationId xmlns:a16="http://schemas.microsoft.com/office/drawing/2014/main" id="{5FB85662-36D5-43CE-8347-1447A4312156}"/>
              </a:ext>
            </a:extLst>
          </p:cNvPr>
          <p:cNvSpPr/>
          <p:nvPr/>
        </p:nvSpPr>
        <p:spPr>
          <a:xfrm>
            <a:off x="6194596" y="3752749"/>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Oval 35">
            <a:extLst>
              <a:ext uri="{FF2B5EF4-FFF2-40B4-BE49-F238E27FC236}">
                <a16:creationId xmlns:a16="http://schemas.microsoft.com/office/drawing/2014/main" id="{D27E4152-EB48-4590-973A-9DF5735DA912}"/>
              </a:ext>
            </a:extLst>
          </p:cNvPr>
          <p:cNvSpPr/>
          <p:nvPr/>
        </p:nvSpPr>
        <p:spPr>
          <a:xfrm>
            <a:off x="6194596" y="4024349"/>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Oval 36">
            <a:extLst>
              <a:ext uri="{FF2B5EF4-FFF2-40B4-BE49-F238E27FC236}">
                <a16:creationId xmlns:a16="http://schemas.microsoft.com/office/drawing/2014/main" id="{5D3E2F6E-9879-4657-9D39-70786913FCE2}"/>
              </a:ext>
            </a:extLst>
          </p:cNvPr>
          <p:cNvSpPr/>
          <p:nvPr/>
        </p:nvSpPr>
        <p:spPr>
          <a:xfrm>
            <a:off x="6442790" y="4181042"/>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Oval 37">
            <a:extLst>
              <a:ext uri="{FF2B5EF4-FFF2-40B4-BE49-F238E27FC236}">
                <a16:creationId xmlns:a16="http://schemas.microsoft.com/office/drawing/2014/main" id="{1F527B97-65FE-45BF-AC05-1E3F51FEB700}"/>
              </a:ext>
            </a:extLst>
          </p:cNvPr>
          <p:cNvSpPr/>
          <p:nvPr/>
        </p:nvSpPr>
        <p:spPr>
          <a:xfrm>
            <a:off x="6678632" y="4026827"/>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Oval 38">
            <a:extLst>
              <a:ext uri="{FF2B5EF4-FFF2-40B4-BE49-F238E27FC236}">
                <a16:creationId xmlns:a16="http://schemas.microsoft.com/office/drawing/2014/main" id="{1E312280-B1B6-4B40-B8FB-C713B072B183}"/>
              </a:ext>
            </a:extLst>
          </p:cNvPr>
          <p:cNvSpPr/>
          <p:nvPr/>
        </p:nvSpPr>
        <p:spPr>
          <a:xfrm>
            <a:off x="6675457" y="3747819"/>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Oval 39">
            <a:extLst>
              <a:ext uri="{FF2B5EF4-FFF2-40B4-BE49-F238E27FC236}">
                <a16:creationId xmlns:a16="http://schemas.microsoft.com/office/drawing/2014/main" id="{C71B5170-4022-4245-914F-C0E6F218D358}"/>
              </a:ext>
            </a:extLst>
          </p:cNvPr>
          <p:cNvSpPr/>
          <p:nvPr/>
        </p:nvSpPr>
        <p:spPr>
          <a:xfrm>
            <a:off x="6947047" y="3612294"/>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Oval 40">
            <a:extLst>
              <a:ext uri="{FF2B5EF4-FFF2-40B4-BE49-F238E27FC236}">
                <a16:creationId xmlns:a16="http://schemas.microsoft.com/office/drawing/2014/main" id="{7CBE0FC9-948B-41DD-8A7A-458F93F52FBD}"/>
              </a:ext>
            </a:extLst>
          </p:cNvPr>
          <p:cNvSpPr/>
          <p:nvPr/>
        </p:nvSpPr>
        <p:spPr>
          <a:xfrm>
            <a:off x="7197472" y="3747819"/>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Oval 41">
            <a:extLst>
              <a:ext uri="{FF2B5EF4-FFF2-40B4-BE49-F238E27FC236}">
                <a16:creationId xmlns:a16="http://schemas.microsoft.com/office/drawing/2014/main" id="{941E5A83-E813-4167-B1FA-D896A4204A27}"/>
              </a:ext>
            </a:extLst>
          </p:cNvPr>
          <p:cNvSpPr/>
          <p:nvPr/>
        </p:nvSpPr>
        <p:spPr>
          <a:xfrm>
            <a:off x="7201705" y="4040584"/>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Oval 42">
            <a:extLst>
              <a:ext uri="{FF2B5EF4-FFF2-40B4-BE49-F238E27FC236}">
                <a16:creationId xmlns:a16="http://schemas.microsoft.com/office/drawing/2014/main" id="{AFBC2FF2-0B4F-46E0-B987-B8146621FF02}"/>
              </a:ext>
            </a:extLst>
          </p:cNvPr>
          <p:cNvSpPr/>
          <p:nvPr/>
        </p:nvSpPr>
        <p:spPr>
          <a:xfrm>
            <a:off x="7424127" y="3619702"/>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Rectangle: Rounded Corners 49">
            <a:extLst>
              <a:ext uri="{FF2B5EF4-FFF2-40B4-BE49-F238E27FC236}">
                <a16:creationId xmlns:a16="http://schemas.microsoft.com/office/drawing/2014/main" id="{A974D4D2-F451-47C1-B978-91836236578D}"/>
              </a:ext>
            </a:extLst>
          </p:cNvPr>
          <p:cNvSpPr/>
          <p:nvPr/>
        </p:nvSpPr>
        <p:spPr>
          <a:xfrm>
            <a:off x="1552310" y="4096984"/>
            <a:ext cx="1710018"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6"/>
                </a:solidFill>
              </a:rPr>
              <a:t>molecular substructures</a:t>
            </a:r>
          </a:p>
        </p:txBody>
      </p:sp>
      <p:grpSp>
        <p:nvGrpSpPr>
          <p:cNvPr id="68" name="Group 67">
            <a:extLst>
              <a:ext uri="{FF2B5EF4-FFF2-40B4-BE49-F238E27FC236}">
                <a16:creationId xmlns:a16="http://schemas.microsoft.com/office/drawing/2014/main" id="{6F08BE25-736E-4F5C-9FC9-BA57B6AB61AE}"/>
              </a:ext>
            </a:extLst>
          </p:cNvPr>
          <p:cNvGrpSpPr/>
          <p:nvPr/>
        </p:nvGrpSpPr>
        <p:grpSpPr>
          <a:xfrm>
            <a:off x="5639858" y="4808109"/>
            <a:ext cx="1109475" cy="1275259"/>
            <a:chOff x="4020946" y="1391199"/>
            <a:chExt cx="1423343" cy="1636027"/>
          </a:xfrm>
          <a:scene3d>
            <a:camera prst="orthographicFront"/>
            <a:lightRig rig="flat" dir="t"/>
          </a:scene3d>
        </p:grpSpPr>
        <p:sp>
          <p:nvSpPr>
            <p:cNvPr id="69" name="Hexagon 68">
              <a:extLst>
                <a:ext uri="{FF2B5EF4-FFF2-40B4-BE49-F238E27FC236}">
                  <a16:creationId xmlns:a16="http://schemas.microsoft.com/office/drawing/2014/main" id="{CBA5E6BC-2EE1-4BF0-AFE3-D80E078CF5AD}"/>
                </a:ext>
              </a:extLst>
            </p:cNvPr>
            <p:cNvSpPr/>
            <p:nvPr/>
          </p:nvSpPr>
          <p:spPr>
            <a:xfrm rot="5400000">
              <a:off x="3914604" y="1497541"/>
              <a:ext cx="1636027" cy="1423343"/>
            </a:xfrm>
            <a:prstGeom prst="hexagon">
              <a:avLst>
                <a:gd name="adj" fmla="val 25000"/>
                <a:gd name="vf" fmla="val 115470"/>
              </a:avLst>
            </a:prstGeom>
            <a:sp3d prstMaterial="plastic">
              <a:bevelT w="120900" h="88900"/>
              <a:bevelB w="88900" h="31750" prst="angle"/>
            </a:sp3d>
          </p:spPr>
          <p:style>
            <a:lnRef idx="0">
              <a:schemeClr val="lt1">
                <a:hueOff val="0"/>
                <a:satOff val="0"/>
                <a:lumOff val="0"/>
                <a:alphaOff val="0"/>
              </a:schemeClr>
            </a:lnRef>
            <a:fillRef idx="3">
              <a:schemeClr val="accent5">
                <a:shade val="80000"/>
                <a:hueOff val="-334898"/>
                <a:satOff val="-23327"/>
                <a:lumOff val="20172"/>
                <a:alphaOff val="0"/>
              </a:schemeClr>
            </a:fillRef>
            <a:effectRef idx="2">
              <a:schemeClr val="accent5">
                <a:shade val="80000"/>
                <a:hueOff val="-334898"/>
                <a:satOff val="-23327"/>
                <a:lumOff val="20172"/>
                <a:alphaOff val="0"/>
              </a:schemeClr>
            </a:effectRef>
            <a:fontRef idx="minor">
              <a:schemeClr val="lt1"/>
            </a:fontRef>
          </p:style>
        </p:sp>
        <p:sp>
          <p:nvSpPr>
            <p:cNvPr id="70" name="Hexagon 4">
              <a:extLst>
                <a:ext uri="{FF2B5EF4-FFF2-40B4-BE49-F238E27FC236}">
                  <a16:creationId xmlns:a16="http://schemas.microsoft.com/office/drawing/2014/main" id="{DFAE6678-F8DA-40C6-963C-355FB0E67527}"/>
                </a:ext>
              </a:extLst>
            </p:cNvPr>
            <p:cNvSpPr txBox="1"/>
            <p:nvPr/>
          </p:nvSpPr>
          <p:spPr>
            <a:xfrm>
              <a:off x="4242750" y="1646148"/>
              <a:ext cx="979735" cy="11261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0" kern="1200" dirty="0"/>
                <a:t>AEs</a:t>
              </a:r>
              <a:endParaRPr lang="sv-SE" sz="2400" b="0" kern="1200" dirty="0"/>
            </a:p>
          </p:txBody>
        </p:sp>
      </p:grpSp>
      <p:grpSp>
        <p:nvGrpSpPr>
          <p:cNvPr id="71" name="Group 70">
            <a:extLst>
              <a:ext uri="{FF2B5EF4-FFF2-40B4-BE49-F238E27FC236}">
                <a16:creationId xmlns:a16="http://schemas.microsoft.com/office/drawing/2014/main" id="{FD4FA803-9000-4104-94AE-48DAA0C7662C}"/>
              </a:ext>
            </a:extLst>
          </p:cNvPr>
          <p:cNvGrpSpPr/>
          <p:nvPr/>
        </p:nvGrpSpPr>
        <p:grpSpPr>
          <a:xfrm>
            <a:off x="7504099" y="1826498"/>
            <a:ext cx="1109475" cy="1275259"/>
            <a:chOff x="4020946" y="1391199"/>
            <a:chExt cx="1423343" cy="1636027"/>
          </a:xfrm>
          <a:scene3d>
            <a:camera prst="orthographicFront"/>
            <a:lightRig rig="flat" dir="t"/>
          </a:scene3d>
        </p:grpSpPr>
        <p:sp>
          <p:nvSpPr>
            <p:cNvPr id="72" name="Hexagon 71">
              <a:extLst>
                <a:ext uri="{FF2B5EF4-FFF2-40B4-BE49-F238E27FC236}">
                  <a16:creationId xmlns:a16="http://schemas.microsoft.com/office/drawing/2014/main" id="{36189E34-1E92-42FE-A871-4FFF6DAB05DA}"/>
                </a:ext>
              </a:extLst>
            </p:cNvPr>
            <p:cNvSpPr/>
            <p:nvPr/>
          </p:nvSpPr>
          <p:spPr>
            <a:xfrm rot="5400000">
              <a:off x="3914604" y="1497541"/>
              <a:ext cx="1636027" cy="1423343"/>
            </a:xfrm>
            <a:prstGeom prst="hexagon">
              <a:avLst>
                <a:gd name="adj" fmla="val 25000"/>
                <a:gd name="vf" fmla="val 115470"/>
              </a:avLst>
            </a:prstGeom>
            <a:sp3d prstMaterial="plastic">
              <a:bevelT w="120900" h="88900"/>
              <a:bevelB w="88900" h="31750" prst="angle"/>
            </a:sp3d>
          </p:spPr>
          <p:style>
            <a:lnRef idx="0">
              <a:schemeClr val="lt1">
                <a:hueOff val="0"/>
                <a:satOff val="0"/>
                <a:lumOff val="0"/>
                <a:alphaOff val="0"/>
              </a:schemeClr>
            </a:lnRef>
            <a:fillRef idx="3">
              <a:schemeClr val="accent5">
                <a:shade val="80000"/>
                <a:hueOff val="-334898"/>
                <a:satOff val="-23327"/>
                <a:lumOff val="20172"/>
                <a:alphaOff val="0"/>
              </a:schemeClr>
            </a:fillRef>
            <a:effectRef idx="2">
              <a:schemeClr val="accent5">
                <a:shade val="80000"/>
                <a:hueOff val="-334898"/>
                <a:satOff val="-23327"/>
                <a:lumOff val="20172"/>
                <a:alphaOff val="0"/>
              </a:schemeClr>
            </a:effectRef>
            <a:fontRef idx="minor">
              <a:schemeClr val="lt1"/>
            </a:fontRef>
          </p:style>
        </p:sp>
        <p:sp>
          <p:nvSpPr>
            <p:cNvPr id="73" name="Hexagon 4">
              <a:extLst>
                <a:ext uri="{FF2B5EF4-FFF2-40B4-BE49-F238E27FC236}">
                  <a16:creationId xmlns:a16="http://schemas.microsoft.com/office/drawing/2014/main" id="{04E0AB44-31AD-4199-B5EF-067FA4151ACB}"/>
                </a:ext>
              </a:extLst>
            </p:cNvPr>
            <p:cNvSpPr txBox="1"/>
            <p:nvPr/>
          </p:nvSpPr>
          <p:spPr>
            <a:xfrm>
              <a:off x="4242750" y="1646148"/>
              <a:ext cx="979735" cy="11261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0" kern="1200" dirty="0"/>
                <a:t>VAEs</a:t>
              </a:r>
              <a:endParaRPr lang="sv-SE" sz="2400" b="0" kern="1200" dirty="0"/>
            </a:p>
          </p:txBody>
        </p:sp>
      </p:grpSp>
      <p:grpSp>
        <p:nvGrpSpPr>
          <p:cNvPr id="74" name="Group 73">
            <a:extLst>
              <a:ext uri="{FF2B5EF4-FFF2-40B4-BE49-F238E27FC236}">
                <a16:creationId xmlns:a16="http://schemas.microsoft.com/office/drawing/2014/main" id="{48CB9061-A57C-40E6-B022-F204B675FBF6}"/>
              </a:ext>
            </a:extLst>
          </p:cNvPr>
          <p:cNvGrpSpPr/>
          <p:nvPr/>
        </p:nvGrpSpPr>
        <p:grpSpPr>
          <a:xfrm>
            <a:off x="492207" y="1789986"/>
            <a:ext cx="1109475" cy="1275259"/>
            <a:chOff x="4020946" y="1391199"/>
            <a:chExt cx="1423343" cy="1636027"/>
          </a:xfrm>
          <a:scene3d>
            <a:camera prst="orthographicFront"/>
            <a:lightRig rig="flat" dir="t"/>
          </a:scene3d>
        </p:grpSpPr>
        <p:sp>
          <p:nvSpPr>
            <p:cNvPr id="75" name="Hexagon 74">
              <a:extLst>
                <a:ext uri="{FF2B5EF4-FFF2-40B4-BE49-F238E27FC236}">
                  <a16:creationId xmlns:a16="http://schemas.microsoft.com/office/drawing/2014/main" id="{9132E2D3-7F5F-42B5-A84D-173B97C3BFFB}"/>
                </a:ext>
              </a:extLst>
            </p:cNvPr>
            <p:cNvSpPr/>
            <p:nvPr/>
          </p:nvSpPr>
          <p:spPr>
            <a:xfrm rot="5400000">
              <a:off x="3914604" y="1497541"/>
              <a:ext cx="1636027" cy="1423343"/>
            </a:xfrm>
            <a:prstGeom prst="hexagon">
              <a:avLst>
                <a:gd name="adj" fmla="val 25000"/>
                <a:gd name="vf" fmla="val 115470"/>
              </a:avLst>
            </a:prstGeom>
            <a:sp3d prstMaterial="plastic">
              <a:bevelT w="120900" h="88900"/>
              <a:bevelB w="88900" h="31750" prst="angle"/>
            </a:sp3d>
          </p:spPr>
          <p:style>
            <a:lnRef idx="0">
              <a:schemeClr val="lt1">
                <a:hueOff val="0"/>
                <a:satOff val="0"/>
                <a:lumOff val="0"/>
                <a:alphaOff val="0"/>
              </a:schemeClr>
            </a:lnRef>
            <a:fillRef idx="3">
              <a:schemeClr val="accent5">
                <a:shade val="80000"/>
                <a:hueOff val="-334898"/>
                <a:satOff val="-23327"/>
                <a:lumOff val="20172"/>
                <a:alphaOff val="0"/>
              </a:schemeClr>
            </a:fillRef>
            <a:effectRef idx="2">
              <a:schemeClr val="accent5">
                <a:shade val="80000"/>
                <a:hueOff val="-334898"/>
                <a:satOff val="-23327"/>
                <a:lumOff val="20172"/>
                <a:alphaOff val="0"/>
              </a:schemeClr>
            </a:effectRef>
            <a:fontRef idx="minor">
              <a:schemeClr val="lt1"/>
            </a:fontRef>
          </p:style>
        </p:sp>
        <p:sp>
          <p:nvSpPr>
            <p:cNvPr id="76" name="Hexagon 4">
              <a:extLst>
                <a:ext uri="{FF2B5EF4-FFF2-40B4-BE49-F238E27FC236}">
                  <a16:creationId xmlns:a16="http://schemas.microsoft.com/office/drawing/2014/main" id="{27C78178-3066-4073-B461-395C9F46EC7C}"/>
                </a:ext>
              </a:extLst>
            </p:cNvPr>
            <p:cNvSpPr txBox="1"/>
            <p:nvPr/>
          </p:nvSpPr>
          <p:spPr>
            <a:xfrm>
              <a:off x="4242750" y="1646148"/>
              <a:ext cx="979735" cy="11261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0" kern="1200" dirty="0"/>
                <a:t>RNNs</a:t>
              </a:r>
              <a:endParaRPr lang="sv-SE" sz="2400" b="0" kern="1200" dirty="0"/>
            </a:p>
          </p:txBody>
        </p:sp>
      </p:grpSp>
      <p:grpSp>
        <p:nvGrpSpPr>
          <p:cNvPr id="77" name="Group 76">
            <a:extLst>
              <a:ext uri="{FF2B5EF4-FFF2-40B4-BE49-F238E27FC236}">
                <a16:creationId xmlns:a16="http://schemas.microsoft.com/office/drawing/2014/main" id="{C1DE3B39-257A-4F26-936E-5BA4C0440E1A}"/>
              </a:ext>
            </a:extLst>
          </p:cNvPr>
          <p:cNvGrpSpPr/>
          <p:nvPr/>
        </p:nvGrpSpPr>
        <p:grpSpPr>
          <a:xfrm>
            <a:off x="2707590" y="5056001"/>
            <a:ext cx="1109475" cy="1275259"/>
            <a:chOff x="3988156" y="1432379"/>
            <a:chExt cx="1423343" cy="1636027"/>
          </a:xfrm>
          <a:scene3d>
            <a:camera prst="orthographicFront"/>
            <a:lightRig rig="flat" dir="t"/>
          </a:scene3d>
        </p:grpSpPr>
        <p:sp>
          <p:nvSpPr>
            <p:cNvPr id="78" name="Hexagon 77">
              <a:extLst>
                <a:ext uri="{FF2B5EF4-FFF2-40B4-BE49-F238E27FC236}">
                  <a16:creationId xmlns:a16="http://schemas.microsoft.com/office/drawing/2014/main" id="{D8417C4F-64FC-4F0F-A565-40C202513D64}"/>
                </a:ext>
              </a:extLst>
            </p:cNvPr>
            <p:cNvSpPr/>
            <p:nvPr/>
          </p:nvSpPr>
          <p:spPr>
            <a:xfrm rot="5400000">
              <a:off x="3881814" y="1538721"/>
              <a:ext cx="1636027" cy="1423343"/>
            </a:xfrm>
            <a:prstGeom prst="hexagon">
              <a:avLst>
                <a:gd name="adj" fmla="val 25000"/>
                <a:gd name="vf" fmla="val 115470"/>
              </a:avLst>
            </a:prstGeom>
            <a:sp3d prstMaterial="plastic">
              <a:bevelT w="120900" h="88900"/>
              <a:bevelB w="88900" h="31750" prst="angle"/>
            </a:sp3d>
          </p:spPr>
          <p:style>
            <a:lnRef idx="0">
              <a:schemeClr val="lt1">
                <a:hueOff val="0"/>
                <a:satOff val="0"/>
                <a:lumOff val="0"/>
                <a:alphaOff val="0"/>
              </a:schemeClr>
            </a:lnRef>
            <a:fillRef idx="3">
              <a:schemeClr val="accent5">
                <a:shade val="80000"/>
                <a:hueOff val="-334898"/>
                <a:satOff val="-23327"/>
                <a:lumOff val="20172"/>
                <a:alphaOff val="0"/>
              </a:schemeClr>
            </a:fillRef>
            <a:effectRef idx="2">
              <a:schemeClr val="accent5">
                <a:shade val="80000"/>
                <a:hueOff val="-334898"/>
                <a:satOff val="-23327"/>
                <a:lumOff val="20172"/>
                <a:alphaOff val="0"/>
              </a:schemeClr>
            </a:effectRef>
            <a:fontRef idx="minor">
              <a:schemeClr val="lt1"/>
            </a:fontRef>
          </p:style>
        </p:sp>
        <p:sp>
          <p:nvSpPr>
            <p:cNvPr id="79" name="Hexagon 4">
              <a:extLst>
                <a:ext uri="{FF2B5EF4-FFF2-40B4-BE49-F238E27FC236}">
                  <a16:creationId xmlns:a16="http://schemas.microsoft.com/office/drawing/2014/main" id="{DDAB5EEF-FAF8-4A9C-9AD0-0A4458AD5818}"/>
                </a:ext>
              </a:extLst>
            </p:cNvPr>
            <p:cNvSpPr txBox="1"/>
            <p:nvPr/>
          </p:nvSpPr>
          <p:spPr>
            <a:xfrm>
              <a:off x="4242750" y="1646148"/>
              <a:ext cx="979735" cy="11261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0" kern="1200" dirty="0"/>
                <a:t>GNNs</a:t>
              </a:r>
              <a:endParaRPr lang="sv-SE" sz="2400" b="0" kern="1200" dirty="0"/>
            </a:p>
          </p:txBody>
        </p:sp>
      </p:grpSp>
      <p:grpSp>
        <p:nvGrpSpPr>
          <p:cNvPr id="80" name="Group 79">
            <a:extLst>
              <a:ext uri="{FF2B5EF4-FFF2-40B4-BE49-F238E27FC236}">
                <a16:creationId xmlns:a16="http://schemas.microsoft.com/office/drawing/2014/main" id="{5FEE5931-9231-45E5-B241-3BDE38D521A1}"/>
              </a:ext>
            </a:extLst>
          </p:cNvPr>
          <p:cNvGrpSpPr/>
          <p:nvPr/>
        </p:nvGrpSpPr>
        <p:grpSpPr>
          <a:xfrm>
            <a:off x="4861753" y="1674106"/>
            <a:ext cx="1109475" cy="1275259"/>
            <a:chOff x="3988156" y="1432379"/>
            <a:chExt cx="1423343" cy="1636027"/>
          </a:xfrm>
          <a:scene3d>
            <a:camera prst="orthographicFront"/>
            <a:lightRig rig="flat" dir="t"/>
          </a:scene3d>
        </p:grpSpPr>
        <p:sp>
          <p:nvSpPr>
            <p:cNvPr id="81" name="Hexagon 80">
              <a:extLst>
                <a:ext uri="{FF2B5EF4-FFF2-40B4-BE49-F238E27FC236}">
                  <a16:creationId xmlns:a16="http://schemas.microsoft.com/office/drawing/2014/main" id="{511CE254-FD9B-452D-ADC3-08C71FE2D2A6}"/>
                </a:ext>
              </a:extLst>
            </p:cNvPr>
            <p:cNvSpPr/>
            <p:nvPr/>
          </p:nvSpPr>
          <p:spPr>
            <a:xfrm rot="5400000">
              <a:off x="3881814" y="1538721"/>
              <a:ext cx="1636027" cy="1423343"/>
            </a:xfrm>
            <a:prstGeom prst="hexagon">
              <a:avLst>
                <a:gd name="adj" fmla="val 25000"/>
                <a:gd name="vf" fmla="val 115470"/>
              </a:avLst>
            </a:prstGeom>
            <a:sp3d prstMaterial="plastic">
              <a:bevelT w="120900" h="88900"/>
              <a:bevelB w="88900" h="31750" prst="angle"/>
            </a:sp3d>
          </p:spPr>
          <p:style>
            <a:lnRef idx="0">
              <a:schemeClr val="lt1">
                <a:hueOff val="0"/>
                <a:satOff val="0"/>
                <a:lumOff val="0"/>
                <a:alphaOff val="0"/>
              </a:schemeClr>
            </a:lnRef>
            <a:fillRef idx="3">
              <a:schemeClr val="accent5">
                <a:shade val="80000"/>
                <a:hueOff val="-334898"/>
                <a:satOff val="-23327"/>
                <a:lumOff val="20172"/>
                <a:alphaOff val="0"/>
              </a:schemeClr>
            </a:fillRef>
            <a:effectRef idx="2">
              <a:schemeClr val="accent5">
                <a:shade val="80000"/>
                <a:hueOff val="-334898"/>
                <a:satOff val="-23327"/>
                <a:lumOff val="20172"/>
                <a:alphaOff val="0"/>
              </a:schemeClr>
            </a:effectRef>
            <a:fontRef idx="minor">
              <a:schemeClr val="lt1"/>
            </a:fontRef>
          </p:style>
        </p:sp>
        <p:sp>
          <p:nvSpPr>
            <p:cNvPr id="82" name="Hexagon 4">
              <a:extLst>
                <a:ext uri="{FF2B5EF4-FFF2-40B4-BE49-F238E27FC236}">
                  <a16:creationId xmlns:a16="http://schemas.microsoft.com/office/drawing/2014/main" id="{BA65229A-A25D-46F8-BAEA-FA653E53C080}"/>
                </a:ext>
              </a:extLst>
            </p:cNvPr>
            <p:cNvSpPr txBox="1"/>
            <p:nvPr/>
          </p:nvSpPr>
          <p:spPr>
            <a:xfrm>
              <a:off x="4242750" y="1646148"/>
              <a:ext cx="979735" cy="11261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0" kern="1200" dirty="0"/>
                <a:t>GANs</a:t>
              </a:r>
              <a:endParaRPr lang="sv-SE" sz="2400" b="0" kern="1200" dirty="0"/>
            </a:p>
          </p:txBody>
        </p:sp>
      </p:grpSp>
      <p:grpSp>
        <p:nvGrpSpPr>
          <p:cNvPr id="83" name="Group 82">
            <a:extLst>
              <a:ext uri="{FF2B5EF4-FFF2-40B4-BE49-F238E27FC236}">
                <a16:creationId xmlns:a16="http://schemas.microsoft.com/office/drawing/2014/main" id="{D6221B5D-772C-4FF5-BE9F-43CDC8881E29}"/>
              </a:ext>
            </a:extLst>
          </p:cNvPr>
          <p:cNvGrpSpPr/>
          <p:nvPr/>
        </p:nvGrpSpPr>
        <p:grpSpPr>
          <a:xfrm>
            <a:off x="7612152" y="4451378"/>
            <a:ext cx="1109475" cy="1275259"/>
            <a:chOff x="4020946" y="1391199"/>
            <a:chExt cx="1423343" cy="1636027"/>
          </a:xfrm>
          <a:scene3d>
            <a:camera prst="orthographicFront"/>
            <a:lightRig rig="flat" dir="t"/>
          </a:scene3d>
        </p:grpSpPr>
        <p:sp>
          <p:nvSpPr>
            <p:cNvPr id="84" name="Hexagon 83">
              <a:extLst>
                <a:ext uri="{FF2B5EF4-FFF2-40B4-BE49-F238E27FC236}">
                  <a16:creationId xmlns:a16="http://schemas.microsoft.com/office/drawing/2014/main" id="{1BE241F0-1348-4477-84EF-3D1C73613032}"/>
                </a:ext>
              </a:extLst>
            </p:cNvPr>
            <p:cNvSpPr/>
            <p:nvPr/>
          </p:nvSpPr>
          <p:spPr>
            <a:xfrm rot="5400000">
              <a:off x="3914604" y="1497541"/>
              <a:ext cx="1636027" cy="1423343"/>
            </a:xfrm>
            <a:prstGeom prst="hexagon">
              <a:avLst>
                <a:gd name="adj" fmla="val 25000"/>
                <a:gd name="vf" fmla="val 115470"/>
              </a:avLst>
            </a:prstGeom>
            <a:sp3d prstMaterial="plastic">
              <a:bevelT w="120900" h="88900"/>
              <a:bevelB w="88900" h="31750" prst="angle"/>
            </a:sp3d>
          </p:spPr>
          <p:style>
            <a:lnRef idx="0">
              <a:schemeClr val="lt1">
                <a:hueOff val="0"/>
                <a:satOff val="0"/>
                <a:lumOff val="0"/>
                <a:alphaOff val="0"/>
              </a:schemeClr>
            </a:lnRef>
            <a:fillRef idx="3">
              <a:schemeClr val="accent5">
                <a:shade val="80000"/>
                <a:hueOff val="-334898"/>
                <a:satOff val="-23327"/>
                <a:lumOff val="20172"/>
                <a:alphaOff val="0"/>
              </a:schemeClr>
            </a:fillRef>
            <a:effectRef idx="2">
              <a:schemeClr val="accent5">
                <a:shade val="80000"/>
                <a:hueOff val="-334898"/>
                <a:satOff val="-23327"/>
                <a:lumOff val="20172"/>
                <a:alphaOff val="0"/>
              </a:schemeClr>
            </a:effectRef>
            <a:fontRef idx="minor">
              <a:schemeClr val="lt1"/>
            </a:fontRef>
          </p:style>
        </p:sp>
        <p:sp>
          <p:nvSpPr>
            <p:cNvPr id="85" name="Hexagon 4">
              <a:extLst>
                <a:ext uri="{FF2B5EF4-FFF2-40B4-BE49-F238E27FC236}">
                  <a16:creationId xmlns:a16="http://schemas.microsoft.com/office/drawing/2014/main" id="{FA11BC96-9CF6-4BA8-8D54-DC54827A6FA5}"/>
                </a:ext>
              </a:extLst>
            </p:cNvPr>
            <p:cNvSpPr txBox="1"/>
            <p:nvPr/>
          </p:nvSpPr>
          <p:spPr>
            <a:xfrm>
              <a:off x="4242750" y="1646148"/>
              <a:ext cx="979735" cy="11261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dirty="0"/>
                <a:t>FFNs</a:t>
              </a:r>
              <a:endParaRPr lang="sv-SE" sz="2400" b="0" kern="1200" dirty="0"/>
            </a:p>
          </p:txBody>
        </p:sp>
      </p:grpSp>
      <p:grpSp>
        <p:nvGrpSpPr>
          <p:cNvPr id="86" name="Group 85">
            <a:extLst>
              <a:ext uri="{FF2B5EF4-FFF2-40B4-BE49-F238E27FC236}">
                <a16:creationId xmlns:a16="http://schemas.microsoft.com/office/drawing/2014/main" id="{F224611E-3C25-44FA-BF5A-248864C83BD8}"/>
              </a:ext>
            </a:extLst>
          </p:cNvPr>
          <p:cNvGrpSpPr/>
          <p:nvPr/>
        </p:nvGrpSpPr>
        <p:grpSpPr>
          <a:xfrm>
            <a:off x="535108" y="4243064"/>
            <a:ext cx="1109475" cy="1275259"/>
            <a:chOff x="4020946" y="1391199"/>
            <a:chExt cx="1423343" cy="1636027"/>
          </a:xfrm>
          <a:scene3d>
            <a:camera prst="orthographicFront"/>
            <a:lightRig rig="flat" dir="t"/>
          </a:scene3d>
        </p:grpSpPr>
        <p:sp>
          <p:nvSpPr>
            <p:cNvPr id="87" name="Hexagon 86">
              <a:extLst>
                <a:ext uri="{FF2B5EF4-FFF2-40B4-BE49-F238E27FC236}">
                  <a16:creationId xmlns:a16="http://schemas.microsoft.com/office/drawing/2014/main" id="{308C98D4-CF54-415D-8133-32BAC31A9D7A}"/>
                </a:ext>
              </a:extLst>
            </p:cNvPr>
            <p:cNvSpPr/>
            <p:nvPr/>
          </p:nvSpPr>
          <p:spPr>
            <a:xfrm rot="5400000">
              <a:off x="3914604" y="1497541"/>
              <a:ext cx="1636027" cy="1423343"/>
            </a:xfrm>
            <a:prstGeom prst="hexagon">
              <a:avLst>
                <a:gd name="adj" fmla="val 25000"/>
                <a:gd name="vf" fmla="val 115470"/>
              </a:avLst>
            </a:prstGeom>
            <a:sp3d prstMaterial="plastic">
              <a:bevelT w="120900" h="88900"/>
              <a:bevelB w="88900" h="31750" prst="angle"/>
            </a:sp3d>
          </p:spPr>
          <p:style>
            <a:lnRef idx="0">
              <a:schemeClr val="lt1">
                <a:hueOff val="0"/>
                <a:satOff val="0"/>
                <a:lumOff val="0"/>
                <a:alphaOff val="0"/>
              </a:schemeClr>
            </a:lnRef>
            <a:fillRef idx="3">
              <a:schemeClr val="accent5">
                <a:shade val="80000"/>
                <a:hueOff val="-334898"/>
                <a:satOff val="-23327"/>
                <a:lumOff val="20172"/>
                <a:alphaOff val="0"/>
              </a:schemeClr>
            </a:fillRef>
            <a:effectRef idx="2">
              <a:schemeClr val="accent5">
                <a:shade val="80000"/>
                <a:hueOff val="-334898"/>
                <a:satOff val="-23327"/>
                <a:lumOff val="20172"/>
                <a:alphaOff val="0"/>
              </a:schemeClr>
            </a:effectRef>
            <a:fontRef idx="minor">
              <a:schemeClr val="lt1"/>
            </a:fontRef>
          </p:style>
        </p:sp>
        <p:sp>
          <p:nvSpPr>
            <p:cNvPr id="88" name="Hexagon 4">
              <a:extLst>
                <a:ext uri="{FF2B5EF4-FFF2-40B4-BE49-F238E27FC236}">
                  <a16:creationId xmlns:a16="http://schemas.microsoft.com/office/drawing/2014/main" id="{491A6CA3-7E72-4438-B29D-F00D0E1A7F17}"/>
                </a:ext>
              </a:extLst>
            </p:cNvPr>
            <p:cNvSpPr txBox="1"/>
            <p:nvPr/>
          </p:nvSpPr>
          <p:spPr>
            <a:xfrm>
              <a:off x="4242750" y="1646148"/>
              <a:ext cx="979735" cy="11261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dirty="0"/>
                <a:t>CNNs</a:t>
              </a:r>
              <a:endParaRPr lang="sv-SE" sz="2400" b="0" kern="1200" dirty="0"/>
            </a:p>
          </p:txBody>
        </p:sp>
      </p:grpSp>
    </p:spTree>
    <p:extLst>
      <p:ext uri="{BB962C8B-B14F-4D97-AF65-F5344CB8AC3E}">
        <p14:creationId xmlns:p14="http://schemas.microsoft.com/office/powerpoint/2010/main" val="9486982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10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1000"/>
                                        <p:tgtEl>
                                          <p:spTgt spid="8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fontScale="90000"/>
          </a:bodyPr>
          <a:lstStyle/>
          <a:p>
            <a:r>
              <a:rPr lang="sv-SE" sz="2800" dirty="0"/>
              <a:t>Deep molecular generative models consist of </a:t>
            </a:r>
            <a:r>
              <a:rPr lang="sv-SE" sz="2800" dirty="0">
                <a:solidFill>
                  <a:schemeClr val="accent5">
                    <a:lumMod val="60000"/>
                    <a:lumOff val="40000"/>
                  </a:schemeClr>
                </a:solidFill>
              </a:rPr>
              <a:t>multiple components</a:t>
            </a:r>
            <a:r>
              <a:rPr lang="sv-SE" sz="2800" dirty="0"/>
              <a:t>, leading to significant variation.</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8" name="Diagram 7">
            <a:extLst>
              <a:ext uri="{FF2B5EF4-FFF2-40B4-BE49-F238E27FC236}">
                <a16:creationId xmlns:a16="http://schemas.microsoft.com/office/drawing/2014/main" id="{1363B930-C5BA-4238-B73B-8F9B75F6CB60}"/>
              </a:ext>
            </a:extLst>
          </p:cNvPr>
          <p:cNvGraphicFramePr/>
          <p:nvPr>
            <p:extLst/>
          </p:nvPr>
        </p:nvGraphicFramePr>
        <p:xfrm>
          <a:off x="540061" y="1382232"/>
          <a:ext cx="8063876" cy="49228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a:extLst>
              <a:ext uri="{FF2B5EF4-FFF2-40B4-BE49-F238E27FC236}">
                <a16:creationId xmlns:a16="http://schemas.microsoft.com/office/drawing/2014/main" id="{4A7C44B1-3190-4E96-868E-C6636542F80B}"/>
              </a:ext>
            </a:extLst>
          </p:cNvPr>
          <p:cNvSpPr/>
          <p:nvPr/>
        </p:nvSpPr>
        <p:spPr>
          <a:xfrm>
            <a:off x="4571999" y="1349186"/>
            <a:ext cx="4120527" cy="502083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ctangle 6">
            <a:extLst>
              <a:ext uri="{FF2B5EF4-FFF2-40B4-BE49-F238E27FC236}">
                <a16:creationId xmlns:a16="http://schemas.microsoft.com/office/drawing/2014/main" id="{FD2A42BD-A236-422F-A3B8-261CD22CEBC1}"/>
              </a:ext>
            </a:extLst>
          </p:cNvPr>
          <p:cNvSpPr/>
          <p:nvPr/>
        </p:nvSpPr>
        <p:spPr>
          <a:xfrm>
            <a:off x="328773" y="1284270"/>
            <a:ext cx="2227257" cy="502083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410081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fontScale="90000"/>
          </a:bodyPr>
          <a:lstStyle/>
          <a:p>
            <a:r>
              <a:rPr lang="sv-SE" sz="2800" dirty="0"/>
              <a:t>We can use a variety of representations to </a:t>
            </a:r>
            <a:r>
              <a:rPr lang="sv-SE" sz="2800" dirty="0">
                <a:solidFill>
                  <a:schemeClr val="accent5">
                    <a:lumMod val="60000"/>
                    <a:lumOff val="40000"/>
                  </a:schemeClr>
                </a:solidFill>
              </a:rPr>
              <a:t>represent molecules in deep molecular generative models</a:t>
            </a:r>
            <a:r>
              <a:rPr lang="sv-SE" sz="2800" dirty="0"/>
              <a:t>.</a:t>
            </a:r>
          </a:p>
        </p:txBody>
      </p:sp>
      <p:pic>
        <p:nvPicPr>
          <p:cNvPr id="4" name="Picture 3">
            <a:extLst>
              <a:ext uri="{FF2B5EF4-FFF2-40B4-BE49-F238E27FC236}">
                <a16:creationId xmlns:a16="http://schemas.microsoft.com/office/drawing/2014/main" id="{F08DEFE7-010B-4742-B25B-1AE290637FDA}"/>
              </a:ext>
            </a:extLst>
          </p:cNvPr>
          <p:cNvPicPr>
            <a:picLocks noChangeAspect="1"/>
          </p:cNvPicPr>
          <p:nvPr/>
        </p:nvPicPr>
        <p:blipFill rotWithShape="1">
          <a:blip r:embed="rId2"/>
          <a:srcRect b="10522"/>
          <a:stretch/>
        </p:blipFill>
        <p:spPr>
          <a:xfrm>
            <a:off x="2456621" y="2834726"/>
            <a:ext cx="4230757" cy="2407747"/>
          </a:xfrm>
          <a:prstGeom prst="rect">
            <a:avLst/>
          </a:prstGeom>
        </p:spPr>
      </p:pic>
      <p:sp>
        <p:nvSpPr>
          <p:cNvPr id="5" name="Rectangle 4">
            <a:extLst>
              <a:ext uri="{FF2B5EF4-FFF2-40B4-BE49-F238E27FC236}">
                <a16:creationId xmlns:a16="http://schemas.microsoft.com/office/drawing/2014/main" id="{9047CB19-587F-4687-B455-550E6BDB83D9}"/>
              </a:ext>
            </a:extLst>
          </p:cNvPr>
          <p:cNvSpPr/>
          <p:nvPr/>
        </p:nvSpPr>
        <p:spPr>
          <a:xfrm>
            <a:off x="0" y="5945009"/>
            <a:ext cx="5334000" cy="477054"/>
          </a:xfrm>
          <a:prstGeom prst="rect">
            <a:avLst/>
          </a:prstGeom>
        </p:spPr>
        <p:txBody>
          <a:bodyPr wrap="square">
            <a:spAutoFit/>
          </a:bodyPr>
          <a:lstStyle/>
          <a:p>
            <a:r>
              <a:rPr lang="sv-SE" sz="1100" dirty="0">
                <a:solidFill>
                  <a:schemeClr val="tx1">
                    <a:lumMod val="65000"/>
                    <a:lumOff val="35000"/>
                  </a:schemeClr>
                </a:solidFill>
              </a:rPr>
              <a:t>Figure from</a:t>
            </a:r>
          </a:p>
          <a:p>
            <a:r>
              <a:rPr lang="sv-SE" sz="1400" dirty="0">
                <a:solidFill>
                  <a:schemeClr val="tx1">
                    <a:lumMod val="65000"/>
                    <a:lumOff val="35000"/>
                  </a:schemeClr>
                </a:solidFill>
              </a:rPr>
              <a:t>Segler et al. </a:t>
            </a:r>
            <a:r>
              <a:rPr lang="sv-SE" sz="1400" i="1" dirty="0">
                <a:solidFill>
                  <a:schemeClr val="tx1">
                    <a:lumMod val="65000"/>
                    <a:lumOff val="35000"/>
                  </a:schemeClr>
                </a:solidFill>
              </a:rPr>
              <a:t>arXiv:1701.01329</a:t>
            </a:r>
            <a:r>
              <a:rPr lang="sv-SE" sz="1400" dirty="0">
                <a:solidFill>
                  <a:schemeClr val="tx1">
                    <a:lumMod val="65000"/>
                    <a:lumOff val="35000"/>
                  </a:schemeClr>
                </a:solidFill>
              </a:rPr>
              <a:t>.</a:t>
            </a:r>
            <a:r>
              <a:rPr lang="sv-SE" sz="1400" b="1" dirty="0">
                <a:solidFill>
                  <a:schemeClr val="tx1">
                    <a:lumMod val="65000"/>
                    <a:lumOff val="35000"/>
                  </a:schemeClr>
                </a:solidFill>
              </a:rPr>
              <a:t> 2017</a:t>
            </a:r>
            <a:r>
              <a:rPr lang="sv-SE" sz="1400" dirty="0">
                <a:solidFill>
                  <a:schemeClr val="tx1">
                    <a:lumMod val="65000"/>
                    <a:lumOff val="35000"/>
                  </a:schemeClr>
                </a:solidFill>
              </a:rPr>
              <a:t>. </a:t>
            </a:r>
          </a:p>
        </p:txBody>
      </p:sp>
      <p:sp>
        <p:nvSpPr>
          <p:cNvPr id="6" name="TextBox 5">
            <a:extLst>
              <a:ext uri="{FF2B5EF4-FFF2-40B4-BE49-F238E27FC236}">
                <a16:creationId xmlns:a16="http://schemas.microsoft.com/office/drawing/2014/main" id="{E80E6BE5-D26A-4EF7-9A4D-C1B788483599}"/>
              </a:ext>
            </a:extLst>
          </p:cNvPr>
          <p:cNvSpPr txBox="1"/>
          <p:nvPr/>
        </p:nvSpPr>
        <p:spPr>
          <a:xfrm>
            <a:off x="108239" y="3810000"/>
            <a:ext cx="2351926" cy="1569660"/>
          </a:xfrm>
          <a:prstGeom prst="rect">
            <a:avLst/>
          </a:prstGeom>
          <a:noFill/>
        </p:spPr>
        <p:txBody>
          <a:bodyPr wrap="none" rtlCol="0">
            <a:spAutoFit/>
          </a:bodyPr>
          <a:lstStyle/>
          <a:p>
            <a:r>
              <a:rPr lang="sv-SE" sz="1600" b="1" dirty="0">
                <a:solidFill>
                  <a:schemeClr val="accent6"/>
                </a:solidFill>
                <a:latin typeface="+mj-lt"/>
              </a:rPr>
              <a:t>string representations</a:t>
            </a:r>
          </a:p>
          <a:p>
            <a:pPr marL="342900" indent="-342900">
              <a:buFont typeface="Arial" panose="020B0604020202020204" pitchFamily="34" charset="0"/>
              <a:buChar char="•"/>
            </a:pPr>
            <a:r>
              <a:rPr lang="sv-SE" sz="1600" dirty="0">
                <a:solidFill>
                  <a:schemeClr val="accent6"/>
                </a:solidFill>
                <a:latin typeface="+mj-lt"/>
              </a:rPr>
              <a:t>SMILES</a:t>
            </a:r>
          </a:p>
          <a:p>
            <a:pPr marL="342900" indent="-342900">
              <a:buFont typeface="Arial" panose="020B0604020202020204" pitchFamily="34" charset="0"/>
              <a:buChar char="•"/>
            </a:pPr>
            <a:r>
              <a:rPr lang="sv-SE" sz="1600" dirty="0">
                <a:solidFill>
                  <a:schemeClr val="accent6"/>
                </a:solidFill>
                <a:latin typeface="+mj-lt"/>
              </a:rPr>
              <a:t>DeepSMILES</a:t>
            </a:r>
          </a:p>
          <a:p>
            <a:pPr marL="342900" indent="-342900">
              <a:buFont typeface="Arial" panose="020B0604020202020204" pitchFamily="34" charset="0"/>
              <a:buChar char="•"/>
            </a:pPr>
            <a:r>
              <a:rPr lang="sv-SE" sz="1600" dirty="0">
                <a:solidFill>
                  <a:schemeClr val="accent6"/>
                </a:solidFill>
                <a:latin typeface="+mj-lt"/>
              </a:rPr>
              <a:t>SELFIES</a:t>
            </a:r>
          </a:p>
          <a:p>
            <a:pPr marL="342900" indent="-342900">
              <a:buFont typeface="Arial" panose="020B0604020202020204" pitchFamily="34" charset="0"/>
              <a:buChar char="•"/>
            </a:pPr>
            <a:r>
              <a:rPr lang="sv-SE" sz="1600" dirty="0">
                <a:solidFill>
                  <a:schemeClr val="accent6"/>
                </a:solidFill>
                <a:latin typeface="+mj-lt"/>
              </a:rPr>
              <a:t>Rxn SMILES</a:t>
            </a:r>
          </a:p>
          <a:p>
            <a:pPr marL="342900" indent="-342900">
              <a:buFont typeface="Arial" panose="020B0604020202020204" pitchFamily="34" charset="0"/>
              <a:buChar char="•"/>
            </a:pPr>
            <a:r>
              <a:rPr lang="sv-SE" sz="1600" dirty="0">
                <a:solidFill>
                  <a:schemeClr val="accent6"/>
                </a:solidFill>
                <a:latin typeface="+mj-lt"/>
              </a:rPr>
              <a:t>…</a:t>
            </a:r>
          </a:p>
        </p:txBody>
      </p:sp>
      <p:cxnSp>
        <p:nvCxnSpPr>
          <p:cNvPr id="7" name="Straight Arrow Connector 6">
            <a:extLst>
              <a:ext uri="{FF2B5EF4-FFF2-40B4-BE49-F238E27FC236}">
                <a16:creationId xmlns:a16="http://schemas.microsoft.com/office/drawing/2014/main" id="{44624789-98C8-48E5-987E-A618076A8908}"/>
              </a:ext>
            </a:extLst>
          </p:cNvPr>
          <p:cNvCxnSpPr>
            <a:cxnSpLocks/>
          </p:cNvCxnSpPr>
          <p:nvPr/>
        </p:nvCxnSpPr>
        <p:spPr bwMode="auto">
          <a:xfrm flipV="1">
            <a:off x="1378853" y="4038600"/>
            <a:ext cx="1516747" cy="228600"/>
          </a:xfrm>
          <a:prstGeom prst="straightConnector1">
            <a:avLst/>
          </a:prstGeom>
          <a:solidFill>
            <a:schemeClr val="accent1"/>
          </a:solidFill>
          <a:ln w="9525" cap="flat" cmpd="sng" algn="ctr">
            <a:solidFill>
              <a:schemeClr val="bg2"/>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a:extLst>
              <a:ext uri="{FF2B5EF4-FFF2-40B4-BE49-F238E27FC236}">
                <a16:creationId xmlns:a16="http://schemas.microsoft.com/office/drawing/2014/main" id="{EAE20CA7-9B8A-40FB-B49B-62303BEF7BFD}"/>
              </a:ext>
            </a:extLst>
          </p:cNvPr>
          <p:cNvSpPr txBox="1"/>
          <p:nvPr/>
        </p:nvSpPr>
        <p:spPr>
          <a:xfrm>
            <a:off x="6324600" y="1696254"/>
            <a:ext cx="2807179" cy="1569660"/>
          </a:xfrm>
          <a:prstGeom prst="rect">
            <a:avLst/>
          </a:prstGeom>
          <a:noFill/>
        </p:spPr>
        <p:txBody>
          <a:bodyPr wrap="none" rtlCol="0">
            <a:spAutoFit/>
          </a:bodyPr>
          <a:lstStyle/>
          <a:p>
            <a:r>
              <a:rPr lang="sv-SE" sz="1600" b="1" dirty="0">
                <a:solidFill>
                  <a:schemeClr val="accent6"/>
                </a:solidFill>
                <a:latin typeface="+mj-lt"/>
              </a:rPr>
              <a:t>(2D) graph representations</a:t>
            </a:r>
          </a:p>
          <a:p>
            <a:pPr marL="342900" indent="-342900">
              <a:buFont typeface="Arial" panose="020B0604020202020204" pitchFamily="34" charset="0"/>
              <a:buChar char="•"/>
            </a:pPr>
            <a:r>
              <a:rPr lang="sv-SE" sz="1600" dirty="0">
                <a:solidFill>
                  <a:schemeClr val="accent6"/>
                </a:solidFill>
                <a:latin typeface="+mj-lt"/>
              </a:rPr>
              <a:t>connection tables</a:t>
            </a:r>
          </a:p>
          <a:p>
            <a:pPr marL="342900" indent="-342900">
              <a:buFont typeface="Arial" panose="020B0604020202020204" pitchFamily="34" charset="0"/>
              <a:buChar char="•"/>
            </a:pPr>
            <a:r>
              <a:rPr lang="sv-SE" sz="1600" dirty="0">
                <a:solidFill>
                  <a:schemeClr val="accent6"/>
                </a:solidFill>
                <a:latin typeface="+mj-lt"/>
              </a:rPr>
              <a:t>adjacency matrices</a:t>
            </a:r>
          </a:p>
          <a:p>
            <a:pPr marL="342900" indent="-342900">
              <a:buFont typeface="Arial" panose="020B0604020202020204" pitchFamily="34" charset="0"/>
              <a:buChar char="•"/>
            </a:pPr>
            <a:r>
              <a:rPr lang="sv-SE" sz="1600" dirty="0">
                <a:solidFill>
                  <a:schemeClr val="accent6"/>
                </a:solidFill>
                <a:latin typeface="+mj-lt"/>
              </a:rPr>
              <a:t>node feature matrices</a:t>
            </a:r>
          </a:p>
          <a:p>
            <a:pPr marL="342900" indent="-342900">
              <a:buFont typeface="Arial" panose="020B0604020202020204" pitchFamily="34" charset="0"/>
              <a:buChar char="•"/>
            </a:pPr>
            <a:r>
              <a:rPr lang="sv-SE" sz="1600" dirty="0">
                <a:solidFill>
                  <a:schemeClr val="accent6"/>
                </a:solidFill>
                <a:latin typeface="+mj-lt"/>
              </a:rPr>
              <a:t>edge feature tensors</a:t>
            </a:r>
          </a:p>
          <a:p>
            <a:pPr marL="342900" indent="-342900">
              <a:buFont typeface="Arial" panose="020B0604020202020204" pitchFamily="34" charset="0"/>
              <a:buChar char="•"/>
            </a:pPr>
            <a:r>
              <a:rPr lang="sv-SE" sz="1600" dirty="0">
                <a:solidFill>
                  <a:schemeClr val="accent6"/>
                </a:solidFill>
                <a:latin typeface="+mj-lt"/>
              </a:rPr>
              <a:t>…</a:t>
            </a:r>
          </a:p>
        </p:txBody>
      </p:sp>
      <p:cxnSp>
        <p:nvCxnSpPr>
          <p:cNvPr id="10" name="Straight Arrow Connector 9">
            <a:extLst>
              <a:ext uri="{FF2B5EF4-FFF2-40B4-BE49-F238E27FC236}">
                <a16:creationId xmlns:a16="http://schemas.microsoft.com/office/drawing/2014/main" id="{8829AE65-708D-4016-B309-13C5409CB430}"/>
              </a:ext>
            </a:extLst>
          </p:cNvPr>
          <p:cNvCxnSpPr>
            <a:cxnSpLocks/>
          </p:cNvCxnSpPr>
          <p:nvPr/>
        </p:nvCxnSpPr>
        <p:spPr bwMode="auto">
          <a:xfrm flipH="1">
            <a:off x="5791200" y="2113219"/>
            <a:ext cx="533400" cy="822873"/>
          </a:xfrm>
          <a:prstGeom prst="straightConnector1">
            <a:avLst/>
          </a:prstGeom>
          <a:solidFill>
            <a:schemeClr val="accent1"/>
          </a:solidFill>
          <a:ln w="9525" cap="flat" cmpd="sng" algn="ctr">
            <a:solidFill>
              <a:schemeClr val="bg2"/>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 name="TextBox 10">
            <a:extLst>
              <a:ext uri="{FF2B5EF4-FFF2-40B4-BE49-F238E27FC236}">
                <a16:creationId xmlns:a16="http://schemas.microsoft.com/office/drawing/2014/main" id="{78C0AB1F-9F86-4F0A-A974-44B26E76A607}"/>
              </a:ext>
            </a:extLst>
          </p:cNvPr>
          <p:cNvSpPr txBox="1"/>
          <p:nvPr/>
        </p:nvSpPr>
        <p:spPr>
          <a:xfrm>
            <a:off x="6791074" y="4038599"/>
            <a:ext cx="2340705" cy="1569660"/>
          </a:xfrm>
          <a:prstGeom prst="rect">
            <a:avLst/>
          </a:prstGeom>
          <a:noFill/>
        </p:spPr>
        <p:txBody>
          <a:bodyPr wrap="none" rtlCol="0">
            <a:spAutoFit/>
          </a:bodyPr>
          <a:lstStyle/>
          <a:p>
            <a:r>
              <a:rPr lang="sv-SE" sz="1600" b="1" dirty="0">
                <a:solidFill>
                  <a:schemeClr val="accent6"/>
                </a:solidFill>
                <a:latin typeface="+mj-lt"/>
              </a:rPr>
              <a:t>3D representations</a:t>
            </a:r>
          </a:p>
          <a:p>
            <a:pPr marL="342900" indent="-342900">
              <a:buFont typeface="Arial" panose="020B0604020202020204" pitchFamily="34" charset="0"/>
              <a:buChar char="•"/>
            </a:pPr>
            <a:r>
              <a:rPr lang="sv-SE" sz="1600" dirty="0">
                <a:solidFill>
                  <a:schemeClr val="accent6"/>
                </a:solidFill>
                <a:latin typeface="+mj-lt"/>
              </a:rPr>
              <a:t>coordinates</a:t>
            </a:r>
          </a:p>
          <a:p>
            <a:pPr marL="342900" indent="-342900">
              <a:buFont typeface="Arial" panose="020B0604020202020204" pitchFamily="34" charset="0"/>
              <a:buChar char="•"/>
            </a:pPr>
            <a:r>
              <a:rPr lang="sv-SE" sz="1600" dirty="0">
                <a:solidFill>
                  <a:schemeClr val="accent6"/>
                </a:solidFill>
                <a:latin typeface="+mj-lt"/>
              </a:rPr>
              <a:t>bond lengths</a:t>
            </a:r>
          </a:p>
          <a:p>
            <a:pPr marL="342900" indent="-342900">
              <a:buFont typeface="Arial" panose="020B0604020202020204" pitchFamily="34" charset="0"/>
              <a:buChar char="•"/>
            </a:pPr>
            <a:r>
              <a:rPr lang="sv-SE" sz="1600" dirty="0">
                <a:solidFill>
                  <a:schemeClr val="accent6"/>
                </a:solidFill>
                <a:latin typeface="+mj-lt"/>
              </a:rPr>
              <a:t>bond angles</a:t>
            </a:r>
          </a:p>
          <a:p>
            <a:pPr marL="342900" indent="-342900">
              <a:buFont typeface="Arial" panose="020B0604020202020204" pitchFamily="34" charset="0"/>
              <a:buChar char="•"/>
            </a:pPr>
            <a:r>
              <a:rPr lang="sv-SE" sz="1600" dirty="0">
                <a:solidFill>
                  <a:schemeClr val="accent6"/>
                </a:solidFill>
                <a:latin typeface="+mj-lt"/>
              </a:rPr>
              <a:t>shape-filling models</a:t>
            </a:r>
          </a:p>
          <a:p>
            <a:pPr marL="342900" indent="-342900">
              <a:buFont typeface="Arial" panose="020B0604020202020204" pitchFamily="34" charset="0"/>
              <a:buChar char="•"/>
            </a:pPr>
            <a:r>
              <a:rPr lang="sv-SE" sz="1600" dirty="0">
                <a:solidFill>
                  <a:schemeClr val="accent6"/>
                </a:solidFill>
                <a:latin typeface="+mj-lt"/>
              </a:rPr>
              <a:t>…</a:t>
            </a:r>
          </a:p>
        </p:txBody>
      </p:sp>
      <p:sp>
        <p:nvSpPr>
          <p:cNvPr id="12" name="Rectangle 11">
            <a:extLst>
              <a:ext uri="{FF2B5EF4-FFF2-40B4-BE49-F238E27FC236}">
                <a16:creationId xmlns:a16="http://schemas.microsoft.com/office/drawing/2014/main" id="{BAC8E1BF-AFF8-43E8-BA6C-AB4398D08F69}"/>
              </a:ext>
            </a:extLst>
          </p:cNvPr>
          <p:cNvSpPr/>
          <p:nvPr/>
        </p:nvSpPr>
        <p:spPr>
          <a:xfrm>
            <a:off x="6687378" y="5945009"/>
            <a:ext cx="5334000" cy="477054"/>
          </a:xfrm>
          <a:prstGeom prst="rect">
            <a:avLst/>
          </a:prstGeom>
        </p:spPr>
        <p:txBody>
          <a:bodyPr wrap="square">
            <a:spAutoFit/>
          </a:bodyPr>
          <a:lstStyle/>
          <a:p>
            <a:r>
              <a:rPr lang="sv-SE" sz="1100" dirty="0">
                <a:solidFill>
                  <a:schemeClr val="tx1">
                    <a:lumMod val="65000"/>
                    <a:lumOff val="35000"/>
                  </a:schemeClr>
                </a:solidFill>
              </a:rPr>
              <a:t>Molecular representations review</a:t>
            </a:r>
          </a:p>
          <a:p>
            <a:r>
              <a:rPr lang="sv-SE" sz="1400" dirty="0">
                <a:solidFill>
                  <a:schemeClr val="tx1">
                    <a:lumMod val="65000"/>
                    <a:lumOff val="35000"/>
                  </a:schemeClr>
                </a:solidFill>
              </a:rPr>
              <a:t>David et al. </a:t>
            </a:r>
            <a:r>
              <a:rPr lang="sv-SE" sz="1400" i="1" dirty="0">
                <a:solidFill>
                  <a:schemeClr val="tx1">
                    <a:lumMod val="65000"/>
                    <a:lumOff val="35000"/>
                  </a:schemeClr>
                </a:solidFill>
              </a:rPr>
              <a:t>J. Cheminf.</a:t>
            </a:r>
            <a:r>
              <a:rPr lang="sv-SE" sz="1400" b="1" dirty="0">
                <a:solidFill>
                  <a:schemeClr val="tx1">
                    <a:lumMod val="65000"/>
                    <a:lumOff val="35000"/>
                  </a:schemeClr>
                </a:solidFill>
              </a:rPr>
              <a:t> 2020</a:t>
            </a:r>
            <a:r>
              <a:rPr lang="sv-SE" sz="1400" dirty="0">
                <a:solidFill>
                  <a:schemeClr val="tx1">
                    <a:lumMod val="65000"/>
                    <a:lumOff val="35000"/>
                  </a:schemeClr>
                </a:solidFill>
              </a:rPr>
              <a:t>. </a:t>
            </a:r>
          </a:p>
        </p:txBody>
      </p:sp>
      <p:sp>
        <p:nvSpPr>
          <p:cNvPr id="14" name="Rectangle 13">
            <a:extLst>
              <a:ext uri="{FF2B5EF4-FFF2-40B4-BE49-F238E27FC236}">
                <a16:creationId xmlns:a16="http://schemas.microsoft.com/office/drawing/2014/main" id="{C5FD3F5D-B65C-49C6-9479-07E4A4058687}"/>
              </a:ext>
            </a:extLst>
          </p:cNvPr>
          <p:cNvSpPr/>
          <p:nvPr/>
        </p:nvSpPr>
        <p:spPr>
          <a:xfrm>
            <a:off x="2926372" y="5845513"/>
            <a:ext cx="3291253" cy="584775"/>
          </a:xfrm>
          <a:prstGeom prst="rect">
            <a:avLst/>
          </a:prstGeom>
        </p:spPr>
        <p:txBody>
          <a:bodyPr wrap="square">
            <a:spAutoFit/>
          </a:bodyPr>
          <a:lstStyle/>
          <a:p>
            <a:pPr algn="ctr"/>
            <a:r>
              <a:rPr lang="sv-SE" sz="1600" b="1" dirty="0">
                <a:solidFill>
                  <a:schemeClr val="accent5">
                    <a:lumMod val="60000"/>
                    <a:lumOff val="40000"/>
                  </a:schemeClr>
                </a:solidFill>
              </a:rPr>
              <a:t>review on molecular representations in AI-driven drug discovery</a:t>
            </a:r>
            <a:endParaRPr lang="sv-SE" sz="1600" b="1" baseline="-25000" dirty="0">
              <a:solidFill>
                <a:schemeClr val="accent5">
                  <a:lumMod val="60000"/>
                  <a:lumOff val="40000"/>
                </a:schemeClr>
              </a:solidFill>
            </a:endParaRPr>
          </a:p>
        </p:txBody>
      </p:sp>
      <p:sp>
        <p:nvSpPr>
          <p:cNvPr id="3" name="Arrow: Right 2">
            <a:extLst>
              <a:ext uri="{FF2B5EF4-FFF2-40B4-BE49-F238E27FC236}">
                <a16:creationId xmlns:a16="http://schemas.microsoft.com/office/drawing/2014/main" id="{67BC6AB5-6835-4BED-8DBB-B4AC7C860B4C}"/>
              </a:ext>
            </a:extLst>
          </p:cNvPr>
          <p:cNvSpPr/>
          <p:nvPr/>
        </p:nvSpPr>
        <p:spPr>
          <a:xfrm>
            <a:off x="6288740" y="6099332"/>
            <a:ext cx="192741" cy="161364"/>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Box 14">
            <a:extLst>
              <a:ext uri="{FF2B5EF4-FFF2-40B4-BE49-F238E27FC236}">
                <a16:creationId xmlns:a16="http://schemas.microsoft.com/office/drawing/2014/main" id="{E1F69420-8B73-4447-875C-61F426D28836}"/>
              </a:ext>
            </a:extLst>
          </p:cNvPr>
          <p:cNvSpPr txBox="1"/>
          <p:nvPr/>
        </p:nvSpPr>
        <p:spPr>
          <a:xfrm>
            <a:off x="695242" y="1831475"/>
            <a:ext cx="1971758" cy="830997"/>
          </a:xfrm>
          <a:prstGeom prst="rect">
            <a:avLst/>
          </a:prstGeom>
          <a:noFill/>
        </p:spPr>
        <p:txBody>
          <a:bodyPr wrap="none" rtlCol="0">
            <a:spAutoFit/>
          </a:bodyPr>
          <a:lstStyle/>
          <a:p>
            <a:r>
              <a:rPr lang="sv-SE" sz="1600" b="1" dirty="0">
                <a:solidFill>
                  <a:schemeClr val="accent6"/>
                </a:solidFill>
                <a:latin typeface="+mj-lt"/>
              </a:rPr>
              <a:t>molecular fingerprints</a:t>
            </a:r>
          </a:p>
          <a:p>
            <a:pPr marL="342900" indent="-342900">
              <a:buFont typeface="Arial" panose="020B0604020202020204" pitchFamily="34" charset="0"/>
              <a:buChar char="•"/>
            </a:pPr>
            <a:r>
              <a:rPr lang="sv-SE" sz="1600" dirty="0">
                <a:solidFill>
                  <a:schemeClr val="accent6"/>
                </a:solidFill>
                <a:latin typeface="+mj-lt"/>
              </a:rPr>
              <a:t>ECFPs</a:t>
            </a:r>
          </a:p>
          <a:p>
            <a:pPr marL="342900" indent="-342900">
              <a:buFont typeface="Arial" panose="020B0604020202020204" pitchFamily="34" charset="0"/>
              <a:buChar char="•"/>
            </a:pPr>
            <a:r>
              <a:rPr lang="sv-SE" sz="1600" dirty="0">
                <a:solidFill>
                  <a:schemeClr val="accent6"/>
                </a:solidFill>
                <a:latin typeface="+mj-lt"/>
              </a:rPr>
              <a:t>…</a:t>
            </a:r>
          </a:p>
        </p:txBody>
      </p:sp>
      <p:graphicFrame>
        <p:nvGraphicFramePr>
          <p:cNvPr id="18" name="Content Placeholder 3">
            <a:extLst>
              <a:ext uri="{FF2B5EF4-FFF2-40B4-BE49-F238E27FC236}">
                <a16:creationId xmlns:a16="http://schemas.microsoft.com/office/drawing/2014/main" id="{74FC8C61-F029-4655-B8CE-7FFD532D8CCB}"/>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ectangle 18">
            <a:extLst>
              <a:ext uri="{FF2B5EF4-FFF2-40B4-BE49-F238E27FC236}">
                <a16:creationId xmlns:a16="http://schemas.microsoft.com/office/drawing/2014/main" id="{28383ECE-AE11-4B9C-ABC0-5F19EF271772}"/>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098244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par>
                          <p:cTn id="33" fill="hold">
                            <p:stCondLst>
                              <p:cond delay="60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6500"/>
                            </p:stCondLst>
                            <p:childTnLst>
                              <p:par>
                                <p:cTn id="38" presetID="10" presetClass="entr" presetSubtype="0" fill="hold" grpId="0" nodeType="after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par>
                          <p:cTn id="44" fill="hold">
                            <p:stCondLst>
                              <p:cond delay="7500"/>
                            </p:stCondLst>
                            <p:childTnLst>
                              <p:par>
                                <p:cTn id="45" presetID="26" presetClass="emph" presetSubtype="0" fill="hold" grpId="1" nodeType="afterEffect">
                                  <p:stCondLst>
                                    <p:cond delay="0"/>
                                  </p:stCondLst>
                                  <p:childTnLst>
                                    <p:animEffect transition="out" filter="fade">
                                      <p:cBhvr>
                                        <p:cTn id="46" dur="500" tmFilter="0, 0; .2, .5; .8, .5; 1, 0"/>
                                        <p:tgtEl>
                                          <p:spTgt spid="14"/>
                                        </p:tgtEl>
                                      </p:cBhvr>
                                    </p:animEffect>
                                    <p:animScale>
                                      <p:cBhvr>
                                        <p:cTn id="47" dur="250" autoRev="1" fill="hold"/>
                                        <p:tgtEl>
                                          <p:spTgt spid="14"/>
                                        </p:tgtEl>
                                      </p:cBhvr>
                                      <p:by x="105000" y="105000"/>
                                    </p:animScale>
                                  </p:childTnLst>
                                </p:cTn>
                              </p:par>
                              <p:par>
                                <p:cTn id="48" presetID="27" presetClass="emph" presetSubtype="0" fill="remove" grpId="1" nodeType="withEffect">
                                  <p:stCondLst>
                                    <p:cond delay="0"/>
                                  </p:stCondLst>
                                  <p:childTnLst>
                                    <p:animClr clrSpc="rgb" dir="cw">
                                      <p:cBhvr override="childStyle">
                                        <p:cTn id="49" dur="250" autoRev="1" fill="remove"/>
                                        <p:tgtEl>
                                          <p:spTgt spid="3"/>
                                        </p:tgtEl>
                                        <p:attrNameLst>
                                          <p:attrName>style.color</p:attrName>
                                        </p:attrNameLst>
                                      </p:cBhvr>
                                      <p:to>
                                        <a:srgbClr val="FBE5D6"/>
                                      </p:to>
                                    </p:animClr>
                                    <p:animClr clrSpc="rgb" dir="cw">
                                      <p:cBhvr>
                                        <p:cTn id="50" dur="250" autoRev="1" fill="remove"/>
                                        <p:tgtEl>
                                          <p:spTgt spid="3"/>
                                        </p:tgtEl>
                                        <p:attrNameLst>
                                          <p:attrName>fillcolor</p:attrName>
                                        </p:attrNameLst>
                                      </p:cBhvr>
                                      <p:to>
                                        <a:srgbClr val="FBE5D6"/>
                                      </p:to>
                                    </p:animClr>
                                    <p:set>
                                      <p:cBhvr>
                                        <p:cTn id="51" dur="250" autoRev="1" fill="remove"/>
                                        <p:tgtEl>
                                          <p:spTgt spid="3"/>
                                        </p:tgtEl>
                                        <p:attrNameLst>
                                          <p:attrName>fill.type</p:attrName>
                                        </p:attrNameLst>
                                      </p:cBhvr>
                                      <p:to>
                                        <p:strVal val="solid"/>
                                      </p:to>
                                    </p:set>
                                    <p:set>
                                      <p:cBhvr>
                                        <p:cTn id="52"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1" grpId="0"/>
      <p:bldP spid="12" grpId="0"/>
      <p:bldP spid="14" grpId="0"/>
      <p:bldP spid="14" grpId="1"/>
      <p:bldP spid="3" grpId="0" animBg="1"/>
      <p:bldP spid="3" grpId="1"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fontScale="90000"/>
          </a:bodyPr>
          <a:lstStyle/>
          <a:p>
            <a:r>
              <a:rPr lang="sv-SE" sz="2800" dirty="0"/>
              <a:t>Deep molecular generative models consist of </a:t>
            </a:r>
            <a:r>
              <a:rPr lang="sv-SE" sz="2800" dirty="0">
                <a:solidFill>
                  <a:schemeClr val="accent5">
                    <a:lumMod val="60000"/>
                    <a:lumOff val="40000"/>
                  </a:schemeClr>
                </a:solidFill>
              </a:rPr>
              <a:t>multiple components</a:t>
            </a:r>
            <a:r>
              <a:rPr lang="sv-SE" sz="2800" dirty="0"/>
              <a:t>, leading to significant variation.</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8" name="Diagram 7">
            <a:extLst>
              <a:ext uri="{FF2B5EF4-FFF2-40B4-BE49-F238E27FC236}">
                <a16:creationId xmlns:a16="http://schemas.microsoft.com/office/drawing/2014/main" id="{1363B930-C5BA-4238-B73B-8F9B75F6CB60}"/>
              </a:ext>
            </a:extLst>
          </p:cNvPr>
          <p:cNvGraphicFramePr/>
          <p:nvPr>
            <p:extLst/>
          </p:nvPr>
        </p:nvGraphicFramePr>
        <p:xfrm>
          <a:off x="540061" y="1382232"/>
          <a:ext cx="8063876" cy="49228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a:extLst>
              <a:ext uri="{FF2B5EF4-FFF2-40B4-BE49-F238E27FC236}">
                <a16:creationId xmlns:a16="http://schemas.microsoft.com/office/drawing/2014/main" id="{4A7C44B1-3190-4E96-868E-C6636542F80B}"/>
              </a:ext>
            </a:extLst>
          </p:cNvPr>
          <p:cNvSpPr/>
          <p:nvPr/>
        </p:nvSpPr>
        <p:spPr>
          <a:xfrm>
            <a:off x="6606283" y="1349186"/>
            <a:ext cx="2086243" cy="502083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ctangle 6">
            <a:extLst>
              <a:ext uri="{FF2B5EF4-FFF2-40B4-BE49-F238E27FC236}">
                <a16:creationId xmlns:a16="http://schemas.microsoft.com/office/drawing/2014/main" id="{FD2A42BD-A236-422F-A3B8-261CD22CEBC1}"/>
              </a:ext>
            </a:extLst>
          </p:cNvPr>
          <p:cNvSpPr/>
          <p:nvPr/>
        </p:nvSpPr>
        <p:spPr>
          <a:xfrm>
            <a:off x="328773" y="1284270"/>
            <a:ext cx="4243226" cy="502083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678050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t>There are two main </a:t>
            </a:r>
            <a:r>
              <a:rPr lang="sv-SE" sz="2800" dirty="0">
                <a:solidFill>
                  <a:schemeClr val="accent5">
                    <a:lumMod val="60000"/>
                    <a:lumOff val="40000"/>
                  </a:schemeClr>
                </a:solidFill>
              </a:rPr>
              <a:t>generation schemes </a:t>
            </a:r>
            <a:r>
              <a:rPr lang="sv-SE" sz="2800" dirty="0"/>
              <a:t>used.</a:t>
            </a:r>
          </a:p>
        </p:txBody>
      </p:sp>
      <p:sp>
        <p:nvSpPr>
          <p:cNvPr id="3" name="Content Placeholder 2">
            <a:extLst>
              <a:ext uri="{FF2B5EF4-FFF2-40B4-BE49-F238E27FC236}">
                <a16:creationId xmlns:a16="http://schemas.microsoft.com/office/drawing/2014/main" id="{831C53A1-55BB-42A4-B662-0A0D0441B9DF}"/>
              </a:ext>
            </a:extLst>
          </p:cNvPr>
          <p:cNvSpPr>
            <a:spLocks noGrp="1"/>
          </p:cNvSpPr>
          <p:nvPr>
            <p:ph idx="1"/>
          </p:nvPr>
        </p:nvSpPr>
        <p:spPr/>
        <p:txBody>
          <a:bodyPr/>
          <a:lstStyle/>
          <a:p>
            <a:pPr marL="0" indent="0">
              <a:buNone/>
            </a:pPr>
            <a:r>
              <a:rPr lang="sv-SE" b="1" dirty="0">
                <a:solidFill>
                  <a:schemeClr val="accent2"/>
                </a:solidFill>
              </a:rPr>
              <a:t>(1) Single-shot </a:t>
            </a:r>
            <a:r>
              <a:rPr lang="sv-SE" dirty="0"/>
              <a:t>and </a:t>
            </a:r>
            <a:r>
              <a:rPr lang="sv-SE" b="1" dirty="0">
                <a:solidFill>
                  <a:schemeClr val="accent4"/>
                </a:solidFill>
              </a:rPr>
              <a:t>(2) iterative (autoregressive)</a:t>
            </a:r>
            <a:endParaRPr lang="sv-SE" dirty="0">
              <a:solidFill>
                <a:schemeClr val="accent4"/>
              </a:solidFill>
            </a:endParaRP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153106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5EC-9BAA-4C5F-92AB-70F89370992B}"/>
              </a:ext>
            </a:extLst>
          </p:cNvPr>
          <p:cNvSpPr>
            <a:spLocks noGrp="1"/>
          </p:cNvSpPr>
          <p:nvPr>
            <p:ph type="title"/>
          </p:nvPr>
        </p:nvSpPr>
        <p:spPr/>
        <p:txBody>
          <a:bodyPr/>
          <a:lstStyle/>
          <a:p>
            <a:r>
              <a:rPr lang="en-US" dirty="0">
                <a:solidFill>
                  <a:schemeClr val="accent5">
                    <a:lumMod val="60000"/>
                    <a:lumOff val="40000"/>
                  </a:schemeClr>
                </a:solidFill>
              </a:rPr>
              <a:t>Outline</a:t>
            </a:r>
            <a:endParaRPr lang="sv-SE" dirty="0">
              <a:solidFill>
                <a:schemeClr val="accent5">
                  <a:lumMod val="60000"/>
                  <a:lumOff val="40000"/>
                </a:schemeClr>
              </a:solidFill>
            </a:endParaRPr>
          </a:p>
        </p:txBody>
      </p:sp>
      <p:graphicFrame>
        <p:nvGraphicFramePr>
          <p:cNvPr id="7" name="Content Placeholder 6">
            <a:extLst>
              <a:ext uri="{FF2B5EF4-FFF2-40B4-BE49-F238E27FC236}">
                <a16:creationId xmlns:a16="http://schemas.microsoft.com/office/drawing/2014/main" id="{C91A5177-6F23-42FA-B5A8-F7654EE42BEA}"/>
              </a:ext>
            </a:extLst>
          </p:cNvPr>
          <p:cNvGraphicFramePr>
            <a:graphicFrameLocks noGrp="1"/>
          </p:cNvGraphicFramePr>
          <p:nvPr>
            <p:ph idx="1"/>
            <p:extLst>
              <p:ext uri="{D42A27DB-BD31-4B8C-83A1-F6EECF244321}">
                <p14:modId xmlns:p14="http://schemas.microsoft.com/office/powerpoint/2010/main" val="380369616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a:extLst>
              <a:ext uri="{FF2B5EF4-FFF2-40B4-BE49-F238E27FC236}">
                <a16:creationId xmlns:a16="http://schemas.microsoft.com/office/drawing/2014/main" id="{38005699-5124-42ED-92F9-772D68DB94F4}"/>
              </a:ext>
            </a:extLst>
          </p:cNvPr>
          <p:cNvGraphicFramePr>
            <a:graphicFrameLocks/>
          </p:cNvGraphicFramePr>
          <p:nvPr>
            <p:extLst>
              <p:ext uri="{D42A27DB-BD31-4B8C-83A1-F6EECF244321}">
                <p14:modId xmlns:p14="http://schemas.microsoft.com/office/powerpoint/2010/main" val="1913428192"/>
              </p:ext>
            </p:extLst>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Rectangle 4">
            <a:extLst>
              <a:ext uri="{FF2B5EF4-FFF2-40B4-BE49-F238E27FC236}">
                <a16:creationId xmlns:a16="http://schemas.microsoft.com/office/drawing/2014/main" id="{6F6AEEFD-2384-4DEC-B1E3-534355ABD5F5}"/>
              </a:ext>
            </a:extLst>
          </p:cNvPr>
          <p:cNvSpPr/>
          <p:nvPr/>
        </p:nvSpPr>
        <p:spPr>
          <a:xfrm>
            <a:off x="413886" y="6409122"/>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86122812"/>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t>There are two main </a:t>
            </a:r>
            <a:r>
              <a:rPr lang="sv-SE" sz="2800" dirty="0">
                <a:solidFill>
                  <a:schemeClr val="accent5">
                    <a:lumMod val="60000"/>
                    <a:lumOff val="40000"/>
                  </a:schemeClr>
                </a:solidFill>
              </a:rPr>
              <a:t>generation schemes </a:t>
            </a:r>
            <a:r>
              <a:rPr lang="sv-SE" sz="2800" dirty="0"/>
              <a:t>used.</a:t>
            </a:r>
          </a:p>
        </p:txBody>
      </p:sp>
      <p:sp>
        <p:nvSpPr>
          <p:cNvPr id="3" name="Content Placeholder 2">
            <a:extLst>
              <a:ext uri="{FF2B5EF4-FFF2-40B4-BE49-F238E27FC236}">
                <a16:creationId xmlns:a16="http://schemas.microsoft.com/office/drawing/2014/main" id="{831C53A1-55BB-42A4-B662-0A0D0441B9DF}"/>
              </a:ext>
            </a:extLst>
          </p:cNvPr>
          <p:cNvSpPr>
            <a:spLocks noGrp="1"/>
          </p:cNvSpPr>
          <p:nvPr>
            <p:ph idx="1"/>
          </p:nvPr>
        </p:nvSpPr>
        <p:spPr/>
        <p:txBody>
          <a:bodyPr/>
          <a:lstStyle/>
          <a:p>
            <a:pPr marL="0" indent="0">
              <a:buNone/>
            </a:pPr>
            <a:r>
              <a:rPr lang="sv-SE" b="1" dirty="0">
                <a:solidFill>
                  <a:schemeClr val="accent2"/>
                </a:solidFill>
              </a:rPr>
              <a:t>(1) Single-shot </a:t>
            </a:r>
            <a:r>
              <a:rPr lang="sv-SE" dirty="0"/>
              <a:t>and </a:t>
            </a:r>
            <a:r>
              <a:rPr lang="sv-SE" b="1" dirty="0">
                <a:solidFill>
                  <a:schemeClr val="accent4"/>
                </a:solidFill>
              </a:rPr>
              <a:t>(2) iterative (autoregressive)</a:t>
            </a:r>
            <a:endParaRPr lang="sv-SE" dirty="0">
              <a:solidFill>
                <a:schemeClr val="accent4"/>
              </a:solidFill>
            </a:endParaRP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 name="Straight Connector 5">
            <a:extLst>
              <a:ext uri="{FF2B5EF4-FFF2-40B4-BE49-F238E27FC236}">
                <a16:creationId xmlns:a16="http://schemas.microsoft.com/office/drawing/2014/main" id="{EB6EE9C0-D1D6-4FF1-98D5-174BA2AA623B}"/>
              </a:ext>
            </a:extLst>
          </p:cNvPr>
          <p:cNvCxnSpPr>
            <a:cxnSpLocks/>
          </p:cNvCxnSpPr>
          <p:nvPr/>
        </p:nvCxnSpPr>
        <p:spPr>
          <a:xfrm>
            <a:off x="6364306" y="3938844"/>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539D2AD-C96E-4B5E-8EFB-D75706F8BFC7}"/>
              </a:ext>
            </a:extLst>
          </p:cNvPr>
          <p:cNvCxnSpPr>
            <a:cxnSpLocks/>
          </p:cNvCxnSpPr>
          <p:nvPr/>
        </p:nvCxnSpPr>
        <p:spPr>
          <a:xfrm>
            <a:off x="5357619" y="3956500"/>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F65CC3-E6AE-4B15-94CA-585A3EC70576}"/>
              </a:ext>
            </a:extLst>
          </p:cNvPr>
          <p:cNvCxnSpPr>
            <a:cxnSpLocks/>
          </p:cNvCxnSpPr>
          <p:nvPr/>
        </p:nvCxnSpPr>
        <p:spPr>
          <a:xfrm flipV="1">
            <a:off x="5570135" y="4224118"/>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39FFF3-81A7-41C9-88B4-121D4E09D31F}"/>
              </a:ext>
            </a:extLst>
          </p:cNvPr>
          <p:cNvCxnSpPr>
            <a:cxnSpLocks/>
          </p:cNvCxnSpPr>
          <p:nvPr/>
        </p:nvCxnSpPr>
        <p:spPr>
          <a:xfrm flipH="1" flipV="1">
            <a:off x="5578072" y="3820638"/>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2512038-B62E-46C8-AC1B-4EA25480F053}"/>
              </a:ext>
            </a:extLst>
          </p:cNvPr>
          <p:cNvSpPr/>
          <p:nvPr/>
        </p:nvSpPr>
        <p:spPr>
          <a:xfrm>
            <a:off x="3513599" y="3377846"/>
            <a:ext cx="237566" cy="369332"/>
          </a:xfrm>
          <a:prstGeom prst="rect">
            <a:avLst/>
          </a:prstGeom>
        </p:spPr>
        <p:txBody>
          <a:bodyPr wrap="none">
            <a:spAutoFit/>
          </a:bodyPr>
          <a:lstStyle/>
          <a:p>
            <a:r>
              <a:rPr lang="sv-SE" dirty="0"/>
              <a:t> </a:t>
            </a:r>
          </a:p>
        </p:txBody>
      </p:sp>
      <p:cxnSp>
        <p:nvCxnSpPr>
          <p:cNvPr id="13" name="Straight Connector 12">
            <a:extLst>
              <a:ext uri="{FF2B5EF4-FFF2-40B4-BE49-F238E27FC236}">
                <a16:creationId xmlns:a16="http://schemas.microsoft.com/office/drawing/2014/main" id="{F30C5707-0297-44F5-B26E-0BB5F0F8CD2F}"/>
              </a:ext>
            </a:extLst>
          </p:cNvPr>
          <p:cNvCxnSpPr>
            <a:cxnSpLocks/>
          </p:cNvCxnSpPr>
          <p:nvPr/>
        </p:nvCxnSpPr>
        <p:spPr>
          <a:xfrm>
            <a:off x="5372438" y="3423049"/>
            <a:ext cx="189653" cy="1023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3AD2BA5-7BAD-41C2-852F-7328ABEED9B1}"/>
              </a:ext>
            </a:extLst>
          </p:cNvPr>
          <p:cNvCxnSpPr>
            <a:cxnSpLocks/>
          </p:cNvCxnSpPr>
          <p:nvPr/>
        </p:nvCxnSpPr>
        <p:spPr>
          <a:xfrm>
            <a:off x="5372438" y="3394562"/>
            <a:ext cx="189653" cy="1023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E1916B-AE87-4F64-8D6B-E8B05998F8C7}"/>
              </a:ext>
            </a:extLst>
          </p:cNvPr>
          <p:cNvCxnSpPr>
            <a:cxnSpLocks/>
          </p:cNvCxnSpPr>
          <p:nvPr/>
        </p:nvCxnSpPr>
        <p:spPr>
          <a:xfrm flipH="1">
            <a:off x="5618838" y="3397788"/>
            <a:ext cx="194869" cy="11811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31E4F5-0D12-44D8-A5BF-5B2C62B89228}"/>
              </a:ext>
            </a:extLst>
          </p:cNvPr>
          <p:cNvCxnSpPr>
            <a:cxnSpLocks/>
          </p:cNvCxnSpPr>
          <p:nvPr/>
        </p:nvCxnSpPr>
        <p:spPr>
          <a:xfrm flipV="1">
            <a:off x="5583258" y="3512674"/>
            <a:ext cx="0" cy="2667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E6DB08-F421-45C5-AFB0-88B0C9925A95}"/>
              </a:ext>
            </a:extLst>
          </p:cNvPr>
          <p:cNvCxnSpPr>
            <a:cxnSpLocks/>
          </p:cNvCxnSpPr>
          <p:nvPr/>
        </p:nvCxnSpPr>
        <p:spPr>
          <a:xfrm flipV="1">
            <a:off x="5317616" y="3810790"/>
            <a:ext cx="249767" cy="13791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42377F-C6A2-4C8F-9E14-1125104DFDCD}"/>
              </a:ext>
            </a:extLst>
          </p:cNvPr>
          <p:cNvCxnSpPr>
            <a:cxnSpLocks/>
          </p:cNvCxnSpPr>
          <p:nvPr/>
        </p:nvCxnSpPr>
        <p:spPr>
          <a:xfrm>
            <a:off x="5323966" y="3963190"/>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2F687E-5A0D-4B87-B7BE-243F1BFF9512}"/>
              </a:ext>
            </a:extLst>
          </p:cNvPr>
          <p:cNvCxnSpPr>
            <a:cxnSpLocks/>
          </p:cNvCxnSpPr>
          <p:nvPr/>
        </p:nvCxnSpPr>
        <p:spPr>
          <a:xfrm>
            <a:off x="5323966" y="4250665"/>
            <a:ext cx="249767"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C1B9B0-D129-496A-A86F-E9F1C7325843}"/>
              </a:ext>
            </a:extLst>
          </p:cNvPr>
          <p:cNvCxnSpPr>
            <a:cxnSpLocks/>
          </p:cNvCxnSpPr>
          <p:nvPr/>
        </p:nvCxnSpPr>
        <p:spPr>
          <a:xfrm flipV="1">
            <a:off x="5567383" y="4263366"/>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9244B2-7FD6-4515-8906-D28EE91BF8C8}"/>
              </a:ext>
            </a:extLst>
          </p:cNvPr>
          <p:cNvCxnSpPr>
            <a:cxnSpLocks/>
          </p:cNvCxnSpPr>
          <p:nvPr/>
        </p:nvCxnSpPr>
        <p:spPr>
          <a:xfrm flipV="1">
            <a:off x="5823499" y="3941995"/>
            <a:ext cx="0" cy="31502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B7740B-BEBE-404D-89DF-97BED6BA4A45}"/>
              </a:ext>
            </a:extLst>
          </p:cNvPr>
          <p:cNvCxnSpPr>
            <a:cxnSpLocks/>
          </p:cNvCxnSpPr>
          <p:nvPr/>
        </p:nvCxnSpPr>
        <p:spPr>
          <a:xfrm flipH="1" flipV="1">
            <a:off x="5590667" y="3794896"/>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FCA411-D5D7-45C6-B262-DC05A965F364}"/>
              </a:ext>
            </a:extLst>
          </p:cNvPr>
          <p:cNvCxnSpPr>
            <a:cxnSpLocks/>
          </p:cNvCxnSpPr>
          <p:nvPr/>
        </p:nvCxnSpPr>
        <p:spPr>
          <a:xfrm flipH="1">
            <a:off x="5833024" y="3843539"/>
            <a:ext cx="190500" cy="11330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67FDF8-80BE-4648-B2D7-5798C80144E1}"/>
              </a:ext>
            </a:extLst>
          </p:cNvPr>
          <p:cNvCxnSpPr>
            <a:cxnSpLocks/>
          </p:cNvCxnSpPr>
          <p:nvPr/>
        </p:nvCxnSpPr>
        <p:spPr>
          <a:xfrm flipH="1" flipV="1">
            <a:off x="6101840" y="3813427"/>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E241FE9-3471-4CCA-BA16-E232F0E86B3B}"/>
              </a:ext>
            </a:extLst>
          </p:cNvPr>
          <p:cNvCxnSpPr>
            <a:cxnSpLocks/>
          </p:cNvCxnSpPr>
          <p:nvPr/>
        </p:nvCxnSpPr>
        <p:spPr>
          <a:xfrm>
            <a:off x="6329381" y="3941995"/>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725511-A186-47FE-B5AC-607C87138400}"/>
              </a:ext>
            </a:extLst>
          </p:cNvPr>
          <p:cNvCxnSpPr>
            <a:cxnSpLocks/>
          </p:cNvCxnSpPr>
          <p:nvPr/>
        </p:nvCxnSpPr>
        <p:spPr>
          <a:xfrm flipV="1">
            <a:off x="6336275" y="3806695"/>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1507DF0-95DB-44B4-B9CA-AEE6179849FD}"/>
              </a:ext>
            </a:extLst>
          </p:cNvPr>
          <p:cNvSpPr/>
          <p:nvPr/>
        </p:nvSpPr>
        <p:spPr>
          <a:xfrm>
            <a:off x="5254978" y="3306179"/>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Oval 27">
            <a:extLst>
              <a:ext uri="{FF2B5EF4-FFF2-40B4-BE49-F238E27FC236}">
                <a16:creationId xmlns:a16="http://schemas.microsoft.com/office/drawing/2014/main" id="{B3E055F8-8B11-418F-91FE-04998ADBC6B5}"/>
              </a:ext>
            </a:extLst>
          </p:cNvPr>
          <p:cNvSpPr/>
          <p:nvPr/>
        </p:nvSpPr>
        <p:spPr>
          <a:xfrm>
            <a:off x="5503172" y="3458637"/>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Oval 28">
            <a:extLst>
              <a:ext uri="{FF2B5EF4-FFF2-40B4-BE49-F238E27FC236}">
                <a16:creationId xmlns:a16="http://schemas.microsoft.com/office/drawing/2014/main" id="{0898039C-71EE-4DC9-AA9B-74E2DEDDC4B9}"/>
              </a:ext>
            </a:extLst>
          </p:cNvPr>
          <p:cNvSpPr/>
          <p:nvPr/>
        </p:nvSpPr>
        <p:spPr>
          <a:xfrm>
            <a:off x="5751366" y="3306179"/>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Oval 29">
            <a:extLst>
              <a:ext uri="{FF2B5EF4-FFF2-40B4-BE49-F238E27FC236}">
                <a16:creationId xmlns:a16="http://schemas.microsoft.com/office/drawing/2014/main" id="{6AF50479-00D4-45F4-9A31-C7003E8A99F4}"/>
              </a:ext>
            </a:extLst>
          </p:cNvPr>
          <p:cNvSpPr/>
          <p:nvPr/>
        </p:nvSpPr>
        <p:spPr>
          <a:xfrm>
            <a:off x="5503172" y="3733803"/>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Oval 30">
            <a:extLst>
              <a:ext uri="{FF2B5EF4-FFF2-40B4-BE49-F238E27FC236}">
                <a16:creationId xmlns:a16="http://schemas.microsoft.com/office/drawing/2014/main" id="{D2B7B0EF-9D33-41DE-9BDF-54A3CF9C73DC}"/>
              </a:ext>
            </a:extLst>
          </p:cNvPr>
          <p:cNvSpPr/>
          <p:nvPr/>
        </p:nvSpPr>
        <p:spPr>
          <a:xfrm>
            <a:off x="5254978" y="3886261"/>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Oval 31">
            <a:extLst>
              <a:ext uri="{FF2B5EF4-FFF2-40B4-BE49-F238E27FC236}">
                <a16:creationId xmlns:a16="http://schemas.microsoft.com/office/drawing/2014/main" id="{A397F753-94AB-4ACD-A32E-EF702F82A3A5}"/>
              </a:ext>
            </a:extLst>
          </p:cNvPr>
          <p:cNvSpPr/>
          <p:nvPr/>
        </p:nvSpPr>
        <p:spPr>
          <a:xfrm>
            <a:off x="5254978" y="4157861"/>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Oval 32">
            <a:extLst>
              <a:ext uri="{FF2B5EF4-FFF2-40B4-BE49-F238E27FC236}">
                <a16:creationId xmlns:a16="http://schemas.microsoft.com/office/drawing/2014/main" id="{923C5865-B963-4933-BD18-3B46E9E969D9}"/>
              </a:ext>
            </a:extLst>
          </p:cNvPr>
          <p:cNvSpPr/>
          <p:nvPr/>
        </p:nvSpPr>
        <p:spPr>
          <a:xfrm>
            <a:off x="5503172" y="4314554"/>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Oval 33">
            <a:extLst>
              <a:ext uri="{FF2B5EF4-FFF2-40B4-BE49-F238E27FC236}">
                <a16:creationId xmlns:a16="http://schemas.microsoft.com/office/drawing/2014/main" id="{189622A8-B6C6-4228-9F9C-713424431CDA}"/>
              </a:ext>
            </a:extLst>
          </p:cNvPr>
          <p:cNvSpPr/>
          <p:nvPr/>
        </p:nvSpPr>
        <p:spPr>
          <a:xfrm>
            <a:off x="5739014" y="4160339"/>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Oval 34">
            <a:extLst>
              <a:ext uri="{FF2B5EF4-FFF2-40B4-BE49-F238E27FC236}">
                <a16:creationId xmlns:a16="http://schemas.microsoft.com/office/drawing/2014/main" id="{3CD24574-9EAA-433F-BBDB-7329F7F1447D}"/>
              </a:ext>
            </a:extLst>
          </p:cNvPr>
          <p:cNvSpPr/>
          <p:nvPr/>
        </p:nvSpPr>
        <p:spPr>
          <a:xfrm>
            <a:off x="5735839" y="3881331"/>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Oval 35">
            <a:extLst>
              <a:ext uri="{FF2B5EF4-FFF2-40B4-BE49-F238E27FC236}">
                <a16:creationId xmlns:a16="http://schemas.microsoft.com/office/drawing/2014/main" id="{8EA82270-C157-4B9E-AF57-F5FC61406FC8}"/>
              </a:ext>
            </a:extLst>
          </p:cNvPr>
          <p:cNvSpPr/>
          <p:nvPr/>
        </p:nvSpPr>
        <p:spPr>
          <a:xfrm>
            <a:off x="6007429" y="3745806"/>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Oval 36">
            <a:extLst>
              <a:ext uri="{FF2B5EF4-FFF2-40B4-BE49-F238E27FC236}">
                <a16:creationId xmlns:a16="http://schemas.microsoft.com/office/drawing/2014/main" id="{DD4BF772-8399-4264-B5F4-53DDFD5775FE}"/>
              </a:ext>
            </a:extLst>
          </p:cNvPr>
          <p:cNvSpPr/>
          <p:nvPr/>
        </p:nvSpPr>
        <p:spPr>
          <a:xfrm>
            <a:off x="6257854" y="3881331"/>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Oval 37">
            <a:extLst>
              <a:ext uri="{FF2B5EF4-FFF2-40B4-BE49-F238E27FC236}">
                <a16:creationId xmlns:a16="http://schemas.microsoft.com/office/drawing/2014/main" id="{AA156AC9-0ABD-4025-A136-285DF9343FDB}"/>
              </a:ext>
            </a:extLst>
          </p:cNvPr>
          <p:cNvSpPr/>
          <p:nvPr/>
        </p:nvSpPr>
        <p:spPr>
          <a:xfrm>
            <a:off x="6262087" y="4174096"/>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Oval 38">
            <a:extLst>
              <a:ext uri="{FF2B5EF4-FFF2-40B4-BE49-F238E27FC236}">
                <a16:creationId xmlns:a16="http://schemas.microsoft.com/office/drawing/2014/main" id="{080B23B0-2A7F-42A7-997B-F2F4912460D2}"/>
              </a:ext>
            </a:extLst>
          </p:cNvPr>
          <p:cNvSpPr/>
          <p:nvPr/>
        </p:nvSpPr>
        <p:spPr>
          <a:xfrm>
            <a:off x="6484509" y="3753214"/>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ctangle: Rounded Corners 40">
            <a:extLst>
              <a:ext uri="{FF2B5EF4-FFF2-40B4-BE49-F238E27FC236}">
                <a16:creationId xmlns:a16="http://schemas.microsoft.com/office/drawing/2014/main" id="{871E8EAA-CAEB-4B30-860F-7E7C45ED20E1}"/>
              </a:ext>
            </a:extLst>
          </p:cNvPr>
          <p:cNvSpPr/>
          <p:nvPr/>
        </p:nvSpPr>
        <p:spPr>
          <a:xfrm>
            <a:off x="2747085" y="3211730"/>
            <a:ext cx="1824915" cy="134906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molecular generative model</a:t>
            </a:r>
            <a:endParaRPr lang="sv-SE" dirty="0"/>
          </a:p>
        </p:txBody>
      </p:sp>
      <p:sp>
        <p:nvSpPr>
          <p:cNvPr id="44" name="Arrow: Right 43">
            <a:extLst>
              <a:ext uri="{FF2B5EF4-FFF2-40B4-BE49-F238E27FC236}">
                <a16:creationId xmlns:a16="http://schemas.microsoft.com/office/drawing/2014/main" id="{82B0F939-645D-4A4D-A31F-2F63E63CD75D}"/>
              </a:ext>
            </a:extLst>
          </p:cNvPr>
          <p:cNvSpPr/>
          <p:nvPr/>
        </p:nvSpPr>
        <p:spPr>
          <a:xfrm>
            <a:off x="4650884" y="3683306"/>
            <a:ext cx="458572" cy="338554"/>
          </a:xfrm>
          <a:prstGeom prst="right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a:extLst>
              <a:ext uri="{FF2B5EF4-FFF2-40B4-BE49-F238E27FC236}">
                <a16:creationId xmlns:a16="http://schemas.microsoft.com/office/drawing/2014/main" id="{A126453A-1AEC-4A9C-A1B6-46202D227D01}"/>
              </a:ext>
            </a:extLst>
          </p:cNvPr>
          <p:cNvSpPr/>
          <p:nvPr/>
        </p:nvSpPr>
        <p:spPr>
          <a:xfrm>
            <a:off x="2904990" y="1716793"/>
            <a:ext cx="5084637" cy="60156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TextBox 45">
            <a:extLst>
              <a:ext uri="{FF2B5EF4-FFF2-40B4-BE49-F238E27FC236}">
                <a16:creationId xmlns:a16="http://schemas.microsoft.com/office/drawing/2014/main" id="{752BE408-3821-4E2D-81E9-5401A69416AA}"/>
              </a:ext>
            </a:extLst>
          </p:cNvPr>
          <p:cNvSpPr txBox="1"/>
          <p:nvPr/>
        </p:nvSpPr>
        <p:spPr>
          <a:xfrm>
            <a:off x="5578072" y="2818942"/>
            <a:ext cx="1282414" cy="338554"/>
          </a:xfrm>
          <a:prstGeom prst="rect">
            <a:avLst/>
          </a:prstGeom>
          <a:noFill/>
        </p:spPr>
        <p:txBody>
          <a:bodyPr wrap="square" rtlCol="0">
            <a:spAutoFit/>
          </a:bodyPr>
          <a:lstStyle/>
          <a:p>
            <a:r>
              <a:rPr lang="sv-SE" sz="1600" b="1" dirty="0">
                <a:solidFill>
                  <a:schemeClr val="accent6"/>
                </a:solidFill>
                <a:latin typeface="+mj-lt"/>
              </a:rPr>
              <a:t>sample</a:t>
            </a:r>
            <a:endParaRPr lang="sv-SE" sz="1600" dirty="0">
              <a:solidFill>
                <a:schemeClr val="accent6"/>
              </a:solidFill>
              <a:latin typeface="+mj-lt"/>
            </a:endParaRPr>
          </a:p>
        </p:txBody>
      </p:sp>
    </p:spTree>
    <p:extLst>
      <p:ext uri="{BB962C8B-B14F-4D97-AF65-F5344CB8AC3E}">
        <p14:creationId xmlns:p14="http://schemas.microsoft.com/office/powerpoint/2010/main" val="3019273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par>
                          <p:cTn id="47" fill="hold">
                            <p:stCondLst>
                              <p:cond delay="1000"/>
                            </p:stCondLst>
                            <p:childTnLst>
                              <p:par>
                                <p:cTn id="48" presetID="1" presetClass="entr" presetSubtype="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par>
                          <p:cTn id="50" fill="hold">
                            <p:stCondLst>
                              <p:cond delay="1000"/>
                            </p:stCondLst>
                            <p:childTnLst>
                              <p:par>
                                <p:cTn id="51" presetID="1" presetClass="entr" presetSubtype="0"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par>
                          <p:cTn id="53" fill="hold">
                            <p:stCondLst>
                              <p:cond delay="1000"/>
                            </p:stCondLst>
                            <p:childTnLst>
                              <p:par>
                                <p:cTn id="54" presetID="1" presetClass="entr" presetSubtype="0"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par>
                          <p:cTn id="56" fill="hold">
                            <p:stCondLst>
                              <p:cond delay="1000"/>
                            </p:stCondLst>
                            <p:childTnLst>
                              <p:par>
                                <p:cTn id="57" presetID="1"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par>
                          <p:cTn id="59" fill="hold">
                            <p:stCondLst>
                              <p:cond delay="1000"/>
                            </p:stCondLst>
                            <p:childTnLst>
                              <p:par>
                                <p:cTn id="60" presetID="1"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childTnLst>
                                </p:cTn>
                              </p:par>
                            </p:childTnLst>
                          </p:cTn>
                        </p:par>
                        <p:par>
                          <p:cTn id="62" fill="hold">
                            <p:stCondLst>
                              <p:cond delay="1000"/>
                            </p:stCondLst>
                            <p:childTnLst>
                              <p:par>
                                <p:cTn id="63" presetID="1" presetClass="entr" presetSubtype="0" fill="hold" nodeType="after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par>
                          <p:cTn id="65" fill="hold">
                            <p:stCondLst>
                              <p:cond delay="1000"/>
                            </p:stCondLst>
                            <p:childTnLst>
                              <p:par>
                                <p:cTn id="66" presetID="1" presetClass="entr" presetSubtype="0"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childTnLst>
                          </p:cTn>
                        </p:par>
                        <p:par>
                          <p:cTn id="68" fill="hold">
                            <p:stCondLst>
                              <p:cond delay="1000"/>
                            </p:stCondLst>
                            <p:childTnLst>
                              <p:par>
                                <p:cTn id="69" presetID="1" presetClass="entr" presetSubtype="0"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par>
                          <p:cTn id="71" fill="hold">
                            <p:stCondLst>
                              <p:cond delay="1000"/>
                            </p:stCondLst>
                            <p:childTnLst>
                              <p:par>
                                <p:cTn id="72" presetID="1" presetClass="entr" presetSubtype="0" fill="hold" nodeType="afterEffect">
                                  <p:stCondLst>
                                    <p:cond delay="0"/>
                                  </p:stCondLst>
                                  <p:childTnLst>
                                    <p:set>
                                      <p:cBhvr>
                                        <p:cTn id="73" dur="1" fill="hold">
                                          <p:stCondLst>
                                            <p:cond delay="0"/>
                                          </p:stCondLst>
                                        </p:cTn>
                                        <p:tgtEl>
                                          <p:spTgt spid="9"/>
                                        </p:tgtEl>
                                        <p:attrNameLst>
                                          <p:attrName>style.visibility</p:attrName>
                                        </p:attrNameLst>
                                      </p:cBhvr>
                                      <p:to>
                                        <p:strVal val="visible"/>
                                      </p:to>
                                    </p:set>
                                  </p:childTnLst>
                                </p:cTn>
                              </p:par>
                            </p:childTnLst>
                          </p:cTn>
                        </p:par>
                        <p:par>
                          <p:cTn id="74" fill="hold">
                            <p:stCondLst>
                              <p:cond delay="100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36"/>
                                        </p:tgtEl>
                                        <p:attrNameLst>
                                          <p:attrName>style.visibility</p:attrName>
                                        </p:attrNameLst>
                                      </p:cBhvr>
                                      <p:to>
                                        <p:strVal val="visible"/>
                                      </p:to>
                                    </p:set>
                                  </p:childTnLst>
                                </p:cTn>
                              </p:par>
                            </p:childTnLst>
                          </p:cTn>
                        </p:par>
                        <p:par>
                          <p:cTn id="80" fill="hold">
                            <p:stCondLst>
                              <p:cond delay="1000"/>
                            </p:stCondLst>
                            <p:childTnLst>
                              <p:par>
                                <p:cTn id="81" presetID="1" presetClass="entr" presetSubtype="0" fill="hold" nodeType="after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par>
                          <p:cTn id="83" fill="hold">
                            <p:stCondLst>
                              <p:cond delay="1000"/>
                            </p:stCondLst>
                            <p:childTnLst>
                              <p:par>
                                <p:cTn id="84" presetID="1" presetClass="entr" presetSubtype="0" fill="hold" grpId="0" nodeType="afterEffect">
                                  <p:stCondLst>
                                    <p:cond delay="0"/>
                                  </p:stCondLst>
                                  <p:childTnLst>
                                    <p:set>
                                      <p:cBhvr>
                                        <p:cTn id="85" dur="1" fill="hold">
                                          <p:stCondLst>
                                            <p:cond delay="0"/>
                                          </p:stCondLst>
                                        </p:cTn>
                                        <p:tgtEl>
                                          <p:spTgt spid="37"/>
                                        </p:tgtEl>
                                        <p:attrNameLst>
                                          <p:attrName>style.visibility</p:attrName>
                                        </p:attrNameLst>
                                      </p:cBhvr>
                                      <p:to>
                                        <p:strVal val="visible"/>
                                      </p:to>
                                    </p:set>
                                  </p:childTnLst>
                                </p:cTn>
                              </p:par>
                            </p:childTnLst>
                          </p:cTn>
                        </p:par>
                        <p:par>
                          <p:cTn id="86" fill="hold">
                            <p:stCondLst>
                              <p:cond delay="1000"/>
                            </p:stCondLst>
                            <p:childTnLst>
                              <p:par>
                                <p:cTn id="87" presetID="1" presetClass="entr" presetSubtype="0"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6"/>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grpId="0" nodeType="after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par>
                          <p:cTn id="95" fill="hold">
                            <p:stCondLst>
                              <p:cond delay="1000"/>
                            </p:stCondLst>
                            <p:childTnLst>
                              <p:par>
                                <p:cTn id="96" presetID="1" presetClass="entr" presetSubtype="0" fill="hold" nodeType="afterEffect">
                                  <p:stCondLst>
                                    <p:cond delay="0"/>
                                  </p:stCondLst>
                                  <p:childTnLst>
                                    <p:set>
                                      <p:cBhvr>
                                        <p:cTn id="97" dur="1" fill="hold">
                                          <p:stCondLst>
                                            <p:cond delay="0"/>
                                          </p:stCondLst>
                                        </p:cTn>
                                        <p:tgtEl>
                                          <p:spTgt spid="26"/>
                                        </p:tgtEl>
                                        <p:attrNameLst>
                                          <p:attrName>style.visibility</p:attrName>
                                        </p:attrNameLst>
                                      </p:cBhvr>
                                      <p:to>
                                        <p:strVal val="visible"/>
                                      </p:to>
                                    </p:set>
                                  </p:childTnLst>
                                </p:cTn>
                              </p:par>
                            </p:childTnLst>
                          </p:cTn>
                        </p:par>
                        <p:par>
                          <p:cTn id="98" fill="hold">
                            <p:stCondLst>
                              <p:cond delay="1000"/>
                            </p:stCondLst>
                            <p:childTnLst>
                              <p:par>
                                <p:cTn id="99" presetID="1" presetClass="entr" presetSubtype="0" fill="hold" grpId="0" nodeType="afterEffect">
                                  <p:stCondLst>
                                    <p:cond delay="0"/>
                                  </p:stCondLst>
                                  <p:childTnLst>
                                    <p:set>
                                      <p:cBhvr>
                                        <p:cTn id="10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t>There are two main </a:t>
            </a:r>
            <a:r>
              <a:rPr lang="sv-SE" sz="2800" dirty="0">
                <a:solidFill>
                  <a:schemeClr val="accent5">
                    <a:lumMod val="60000"/>
                    <a:lumOff val="40000"/>
                  </a:schemeClr>
                </a:solidFill>
              </a:rPr>
              <a:t>generation schemes </a:t>
            </a:r>
            <a:r>
              <a:rPr lang="sv-SE" sz="2800" dirty="0"/>
              <a:t>used.</a:t>
            </a:r>
          </a:p>
        </p:txBody>
      </p:sp>
      <p:sp>
        <p:nvSpPr>
          <p:cNvPr id="3" name="Content Placeholder 2">
            <a:extLst>
              <a:ext uri="{FF2B5EF4-FFF2-40B4-BE49-F238E27FC236}">
                <a16:creationId xmlns:a16="http://schemas.microsoft.com/office/drawing/2014/main" id="{831C53A1-55BB-42A4-B662-0A0D0441B9DF}"/>
              </a:ext>
            </a:extLst>
          </p:cNvPr>
          <p:cNvSpPr>
            <a:spLocks noGrp="1"/>
          </p:cNvSpPr>
          <p:nvPr>
            <p:ph idx="1"/>
          </p:nvPr>
        </p:nvSpPr>
        <p:spPr/>
        <p:txBody>
          <a:bodyPr/>
          <a:lstStyle/>
          <a:p>
            <a:pPr marL="0" indent="0">
              <a:buNone/>
            </a:pPr>
            <a:r>
              <a:rPr lang="sv-SE" b="1" dirty="0">
                <a:solidFill>
                  <a:schemeClr val="accent2"/>
                </a:solidFill>
              </a:rPr>
              <a:t>(1) Single-shot </a:t>
            </a:r>
            <a:r>
              <a:rPr lang="sv-SE" dirty="0"/>
              <a:t>and </a:t>
            </a:r>
            <a:r>
              <a:rPr lang="sv-SE" b="1" dirty="0">
                <a:solidFill>
                  <a:schemeClr val="accent4"/>
                </a:solidFill>
              </a:rPr>
              <a:t>(2) iterative (autoregressive)</a:t>
            </a:r>
            <a:endParaRPr lang="sv-SE" dirty="0">
              <a:solidFill>
                <a:schemeClr val="accent4"/>
              </a:solidFill>
            </a:endParaRP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a:extLst>
              <a:ext uri="{FF2B5EF4-FFF2-40B4-BE49-F238E27FC236}">
                <a16:creationId xmlns:a16="http://schemas.microsoft.com/office/drawing/2014/main" id="{32512038-B62E-46C8-AC1B-4EA25480F053}"/>
              </a:ext>
            </a:extLst>
          </p:cNvPr>
          <p:cNvSpPr/>
          <p:nvPr/>
        </p:nvSpPr>
        <p:spPr>
          <a:xfrm>
            <a:off x="3513599" y="3377846"/>
            <a:ext cx="237566" cy="369332"/>
          </a:xfrm>
          <a:prstGeom prst="rect">
            <a:avLst/>
          </a:prstGeom>
        </p:spPr>
        <p:txBody>
          <a:bodyPr wrap="none">
            <a:spAutoFit/>
          </a:bodyPr>
          <a:lstStyle/>
          <a:p>
            <a:r>
              <a:rPr lang="sv-SE" dirty="0"/>
              <a:t> </a:t>
            </a:r>
          </a:p>
        </p:txBody>
      </p:sp>
      <p:sp>
        <p:nvSpPr>
          <p:cNvPr id="41" name="Rectangle: Rounded Corners 40">
            <a:extLst>
              <a:ext uri="{FF2B5EF4-FFF2-40B4-BE49-F238E27FC236}">
                <a16:creationId xmlns:a16="http://schemas.microsoft.com/office/drawing/2014/main" id="{871E8EAA-CAEB-4B30-860F-7E7C45ED20E1}"/>
              </a:ext>
            </a:extLst>
          </p:cNvPr>
          <p:cNvSpPr/>
          <p:nvPr/>
        </p:nvSpPr>
        <p:spPr>
          <a:xfrm>
            <a:off x="2747085" y="3211730"/>
            <a:ext cx="1824915" cy="134906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molecular generative model</a:t>
            </a:r>
            <a:endParaRPr lang="sv-SE" dirty="0"/>
          </a:p>
        </p:txBody>
      </p:sp>
      <p:sp>
        <p:nvSpPr>
          <p:cNvPr id="44" name="Arrow: Right 43">
            <a:extLst>
              <a:ext uri="{FF2B5EF4-FFF2-40B4-BE49-F238E27FC236}">
                <a16:creationId xmlns:a16="http://schemas.microsoft.com/office/drawing/2014/main" id="{82B0F939-645D-4A4D-A31F-2F63E63CD75D}"/>
              </a:ext>
            </a:extLst>
          </p:cNvPr>
          <p:cNvSpPr/>
          <p:nvPr/>
        </p:nvSpPr>
        <p:spPr>
          <a:xfrm>
            <a:off x="4650884" y="3683306"/>
            <a:ext cx="458572" cy="338554"/>
          </a:xfrm>
          <a:prstGeom prst="right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a:extLst>
              <a:ext uri="{FF2B5EF4-FFF2-40B4-BE49-F238E27FC236}">
                <a16:creationId xmlns:a16="http://schemas.microsoft.com/office/drawing/2014/main" id="{A126453A-1AEC-4A9C-A1B6-46202D227D01}"/>
              </a:ext>
            </a:extLst>
          </p:cNvPr>
          <p:cNvSpPr/>
          <p:nvPr/>
        </p:nvSpPr>
        <p:spPr>
          <a:xfrm>
            <a:off x="2904990" y="1716793"/>
            <a:ext cx="5084637" cy="60156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TextBox 45">
            <a:extLst>
              <a:ext uri="{FF2B5EF4-FFF2-40B4-BE49-F238E27FC236}">
                <a16:creationId xmlns:a16="http://schemas.microsoft.com/office/drawing/2014/main" id="{752BE408-3821-4E2D-81E9-5401A69416AA}"/>
              </a:ext>
            </a:extLst>
          </p:cNvPr>
          <p:cNvSpPr txBox="1"/>
          <p:nvPr/>
        </p:nvSpPr>
        <p:spPr>
          <a:xfrm>
            <a:off x="5407949" y="2818942"/>
            <a:ext cx="1282414" cy="338554"/>
          </a:xfrm>
          <a:prstGeom prst="rect">
            <a:avLst/>
          </a:prstGeom>
          <a:noFill/>
        </p:spPr>
        <p:txBody>
          <a:bodyPr wrap="square" rtlCol="0">
            <a:spAutoFit/>
          </a:bodyPr>
          <a:lstStyle/>
          <a:p>
            <a:r>
              <a:rPr lang="sv-SE" sz="1600" b="1" dirty="0">
                <a:solidFill>
                  <a:schemeClr val="accent6"/>
                </a:solidFill>
                <a:latin typeface="+mj-lt"/>
              </a:rPr>
              <a:t>first sample:</a:t>
            </a:r>
            <a:endParaRPr lang="sv-SE" sz="1600" dirty="0">
              <a:solidFill>
                <a:schemeClr val="accent6"/>
              </a:solidFill>
              <a:latin typeface="+mj-lt"/>
            </a:endParaRPr>
          </a:p>
        </p:txBody>
      </p:sp>
      <p:sp>
        <p:nvSpPr>
          <p:cNvPr id="42" name="Rectangle 41">
            <a:extLst>
              <a:ext uri="{FF2B5EF4-FFF2-40B4-BE49-F238E27FC236}">
                <a16:creationId xmlns:a16="http://schemas.microsoft.com/office/drawing/2014/main" id="{82B1FCE0-D8AA-415B-BE84-09BC2570A521}"/>
              </a:ext>
            </a:extLst>
          </p:cNvPr>
          <p:cNvSpPr/>
          <p:nvPr/>
        </p:nvSpPr>
        <p:spPr bwMode="auto">
          <a:xfrm>
            <a:off x="5468011" y="3431167"/>
            <a:ext cx="990600" cy="90517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i="0" u="none" strike="noStrike" normalizeH="0" baseline="0" dirty="0">
              <a:latin typeface="Times" charset="0"/>
              <a:ea typeface="Geneva" charset="0"/>
            </a:endParaRPr>
          </a:p>
        </p:txBody>
      </p:sp>
      <p:sp>
        <p:nvSpPr>
          <p:cNvPr id="43" name="TextBox 8">
            <a:extLst>
              <a:ext uri="{FF2B5EF4-FFF2-40B4-BE49-F238E27FC236}">
                <a16:creationId xmlns:a16="http://schemas.microsoft.com/office/drawing/2014/main" id="{B29E096C-50A9-4F9A-9AB1-EFF1934A7295}"/>
              </a:ext>
            </a:extLst>
          </p:cNvPr>
          <p:cNvSpPr txBox="1"/>
          <p:nvPr/>
        </p:nvSpPr>
        <p:spPr>
          <a:xfrm>
            <a:off x="5780835" y="3652920"/>
            <a:ext cx="370614" cy="461665"/>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r>
              <a:rPr lang="sv-SE" b="1" dirty="0">
                <a:solidFill>
                  <a:schemeClr val="bg1">
                    <a:lumMod val="85000"/>
                  </a:schemeClr>
                </a:solidFill>
                <a:latin typeface="+mn-lt"/>
              </a:rPr>
              <a:t>A</a:t>
            </a:r>
          </a:p>
        </p:txBody>
      </p:sp>
      <p:sp>
        <p:nvSpPr>
          <p:cNvPr id="47" name="TextBox 46">
            <a:extLst>
              <a:ext uri="{FF2B5EF4-FFF2-40B4-BE49-F238E27FC236}">
                <a16:creationId xmlns:a16="http://schemas.microsoft.com/office/drawing/2014/main" id="{0C7F5A7B-388D-4F2F-912C-89BF69DB601A}"/>
              </a:ext>
            </a:extLst>
          </p:cNvPr>
          <p:cNvSpPr txBox="1"/>
          <p:nvPr/>
        </p:nvSpPr>
        <p:spPr>
          <a:xfrm>
            <a:off x="5201346" y="4461999"/>
            <a:ext cx="1673335" cy="338554"/>
          </a:xfrm>
          <a:prstGeom prst="rect">
            <a:avLst/>
          </a:prstGeom>
          <a:noFill/>
        </p:spPr>
        <p:txBody>
          <a:bodyPr wrap="square" rtlCol="0">
            <a:spAutoFit/>
          </a:bodyPr>
          <a:lstStyle/>
          <a:p>
            <a:r>
              <a:rPr lang="sv-SE" sz="1600" dirty="0">
                <a:solidFill>
                  <a:schemeClr val="accent6"/>
                </a:solidFill>
                <a:latin typeface="+mj-lt"/>
              </a:rPr>
              <a:t>adjacency matrix</a:t>
            </a:r>
          </a:p>
        </p:txBody>
      </p:sp>
    </p:spTree>
    <p:extLst>
      <p:ext uri="{BB962C8B-B14F-4D97-AF65-F5344CB8AC3E}">
        <p14:creationId xmlns:p14="http://schemas.microsoft.com/office/powerpoint/2010/main" val="39128478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2" grpId="0" animBg="1"/>
      <p:bldP spid="43"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t>There are two main </a:t>
            </a:r>
            <a:r>
              <a:rPr lang="sv-SE" sz="2800" dirty="0">
                <a:solidFill>
                  <a:schemeClr val="accent5">
                    <a:lumMod val="60000"/>
                    <a:lumOff val="40000"/>
                  </a:schemeClr>
                </a:solidFill>
              </a:rPr>
              <a:t>generation schemes </a:t>
            </a:r>
            <a:r>
              <a:rPr lang="sv-SE" sz="2800" dirty="0"/>
              <a:t>used.</a:t>
            </a:r>
          </a:p>
        </p:txBody>
      </p:sp>
      <p:sp>
        <p:nvSpPr>
          <p:cNvPr id="3" name="Content Placeholder 2">
            <a:extLst>
              <a:ext uri="{FF2B5EF4-FFF2-40B4-BE49-F238E27FC236}">
                <a16:creationId xmlns:a16="http://schemas.microsoft.com/office/drawing/2014/main" id="{831C53A1-55BB-42A4-B662-0A0D0441B9DF}"/>
              </a:ext>
            </a:extLst>
          </p:cNvPr>
          <p:cNvSpPr>
            <a:spLocks noGrp="1"/>
          </p:cNvSpPr>
          <p:nvPr>
            <p:ph idx="1"/>
          </p:nvPr>
        </p:nvSpPr>
        <p:spPr/>
        <p:txBody>
          <a:bodyPr/>
          <a:lstStyle/>
          <a:p>
            <a:pPr marL="0" indent="0">
              <a:buNone/>
            </a:pPr>
            <a:r>
              <a:rPr lang="sv-SE" b="1" dirty="0">
                <a:solidFill>
                  <a:schemeClr val="accent2"/>
                </a:solidFill>
              </a:rPr>
              <a:t>(1) Single-shot </a:t>
            </a:r>
            <a:r>
              <a:rPr lang="sv-SE" dirty="0"/>
              <a:t>and </a:t>
            </a:r>
            <a:r>
              <a:rPr lang="sv-SE" b="1" dirty="0">
                <a:solidFill>
                  <a:schemeClr val="accent4"/>
                </a:solidFill>
              </a:rPr>
              <a:t>(2) iterative (autoregressive)</a:t>
            </a:r>
            <a:endParaRPr lang="sv-SE" dirty="0">
              <a:solidFill>
                <a:schemeClr val="accent4"/>
              </a:solidFill>
            </a:endParaRP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a:extLst>
              <a:ext uri="{FF2B5EF4-FFF2-40B4-BE49-F238E27FC236}">
                <a16:creationId xmlns:a16="http://schemas.microsoft.com/office/drawing/2014/main" id="{32512038-B62E-46C8-AC1B-4EA25480F053}"/>
              </a:ext>
            </a:extLst>
          </p:cNvPr>
          <p:cNvSpPr/>
          <p:nvPr/>
        </p:nvSpPr>
        <p:spPr>
          <a:xfrm>
            <a:off x="3513599" y="3377846"/>
            <a:ext cx="237566" cy="369332"/>
          </a:xfrm>
          <a:prstGeom prst="rect">
            <a:avLst/>
          </a:prstGeom>
        </p:spPr>
        <p:txBody>
          <a:bodyPr wrap="none">
            <a:spAutoFit/>
          </a:bodyPr>
          <a:lstStyle/>
          <a:p>
            <a:r>
              <a:rPr lang="sv-SE" dirty="0"/>
              <a:t> </a:t>
            </a:r>
          </a:p>
        </p:txBody>
      </p:sp>
      <p:sp>
        <p:nvSpPr>
          <p:cNvPr id="41" name="Rectangle: Rounded Corners 40">
            <a:extLst>
              <a:ext uri="{FF2B5EF4-FFF2-40B4-BE49-F238E27FC236}">
                <a16:creationId xmlns:a16="http://schemas.microsoft.com/office/drawing/2014/main" id="{871E8EAA-CAEB-4B30-860F-7E7C45ED20E1}"/>
              </a:ext>
            </a:extLst>
          </p:cNvPr>
          <p:cNvSpPr/>
          <p:nvPr/>
        </p:nvSpPr>
        <p:spPr>
          <a:xfrm>
            <a:off x="2747085" y="3211730"/>
            <a:ext cx="1824915" cy="134906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molecular generative model</a:t>
            </a:r>
            <a:endParaRPr lang="sv-SE" dirty="0"/>
          </a:p>
        </p:txBody>
      </p:sp>
      <p:sp>
        <p:nvSpPr>
          <p:cNvPr id="44" name="Arrow: Right 43">
            <a:extLst>
              <a:ext uri="{FF2B5EF4-FFF2-40B4-BE49-F238E27FC236}">
                <a16:creationId xmlns:a16="http://schemas.microsoft.com/office/drawing/2014/main" id="{82B0F939-645D-4A4D-A31F-2F63E63CD75D}"/>
              </a:ext>
            </a:extLst>
          </p:cNvPr>
          <p:cNvSpPr/>
          <p:nvPr/>
        </p:nvSpPr>
        <p:spPr>
          <a:xfrm>
            <a:off x="4650884" y="3683306"/>
            <a:ext cx="458572" cy="338554"/>
          </a:xfrm>
          <a:prstGeom prst="right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a:extLst>
              <a:ext uri="{FF2B5EF4-FFF2-40B4-BE49-F238E27FC236}">
                <a16:creationId xmlns:a16="http://schemas.microsoft.com/office/drawing/2014/main" id="{A126453A-1AEC-4A9C-A1B6-46202D227D01}"/>
              </a:ext>
            </a:extLst>
          </p:cNvPr>
          <p:cNvSpPr/>
          <p:nvPr/>
        </p:nvSpPr>
        <p:spPr>
          <a:xfrm>
            <a:off x="2904990" y="1716793"/>
            <a:ext cx="5084637" cy="60156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TextBox 45">
            <a:extLst>
              <a:ext uri="{FF2B5EF4-FFF2-40B4-BE49-F238E27FC236}">
                <a16:creationId xmlns:a16="http://schemas.microsoft.com/office/drawing/2014/main" id="{752BE408-3821-4E2D-81E9-5401A69416AA}"/>
              </a:ext>
            </a:extLst>
          </p:cNvPr>
          <p:cNvSpPr txBox="1"/>
          <p:nvPr/>
        </p:nvSpPr>
        <p:spPr>
          <a:xfrm>
            <a:off x="5376050" y="2818942"/>
            <a:ext cx="1282414" cy="338554"/>
          </a:xfrm>
          <a:prstGeom prst="rect">
            <a:avLst/>
          </a:prstGeom>
          <a:noFill/>
        </p:spPr>
        <p:txBody>
          <a:bodyPr wrap="square" rtlCol="0">
            <a:spAutoFit/>
          </a:bodyPr>
          <a:lstStyle/>
          <a:p>
            <a:r>
              <a:rPr lang="sv-SE" sz="1600" b="1" dirty="0">
                <a:solidFill>
                  <a:schemeClr val="accent6"/>
                </a:solidFill>
                <a:latin typeface="+mj-lt"/>
              </a:rPr>
              <a:t>then sample:</a:t>
            </a:r>
            <a:endParaRPr lang="sv-SE" sz="1600" dirty="0">
              <a:solidFill>
                <a:schemeClr val="accent6"/>
              </a:solidFill>
              <a:latin typeface="+mj-lt"/>
            </a:endParaRPr>
          </a:p>
        </p:txBody>
      </p:sp>
      <p:sp>
        <p:nvSpPr>
          <p:cNvPr id="42" name="Rectangle 41">
            <a:extLst>
              <a:ext uri="{FF2B5EF4-FFF2-40B4-BE49-F238E27FC236}">
                <a16:creationId xmlns:a16="http://schemas.microsoft.com/office/drawing/2014/main" id="{82B1FCE0-D8AA-415B-BE84-09BC2570A521}"/>
              </a:ext>
            </a:extLst>
          </p:cNvPr>
          <p:cNvSpPr/>
          <p:nvPr/>
        </p:nvSpPr>
        <p:spPr bwMode="auto">
          <a:xfrm>
            <a:off x="5468011" y="3431167"/>
            <a:ext cx="990600" cy="90517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i="0" u="none" strike="noStrike" normalizeH="0" baseline="0" dirty="0">
              <a:latin typeface="Times" charset="0"/>
              <a:ea typeface="Geneva" charset="0"/>
            </a:endParaRPr>
          </a:p>
        </p:txBody>
      </p:sp>
      <p:sp>
        <p:nvSpPr>
          <p:cNvPr id="43" name="TextBox 8">
            <a:extLst>
              <a:ext uri="{FF2B5EF4-FFF2-40B4-BE49-F238E27FC236}">
                <a16:creationId xmlns:a16="http://schemas.microsoft.com/office/drawing/2014/main" id="{B29E096C-50A9-4F9A-9AB1-EFF1934A7295}"/>
              </a:ext>
            </a:extLst>
          </p:cNvPr>
          <p:cNvSpPr txBox="1"/>
          <p:nvPr/>
        </p:nvSpPr>
        <p:spPr>
          <a:xfrm>
            <a:off x="5780835" y="3652920"/>
            <a:ext cx="354584" cy="461665"/>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r>
              <a:rPr lang="sv-SE" b="1" dirty="0">
                <a:solidFill>
                  <a:schemeClr val="bg1">
                    <a:lumMod val="85000"/>
                  </a:schemeClr>
                </a:solidFill>
                <a:latin typeface="+mn-lt"/>
              </a:rPr>
              <a:t>X</a:t>
            </a:r>
          </a:p>
        </p:txBody>
      </p:sp>
      <p:sp>
        <p:nvSpPr>
          <p:cNvPr id="47" name="TextBox 46">
            <a:extLst>
              <a:ext uri="{FF2B5EF4-FFF2-40B4-BE49-F238E27FC236}">
                <a16:creationId xmlns:a16="http://schemas.microsoft.com/office/drawing/2014/main" id="{0C7F5A7B-388D-4F2F-912C-89BF69DB601A}"/>
              </a:ext>
            </a:extLst>
          </p:cNvPr>
          <p:cNvSpPr txBox="1"/>
          <p:nvPr/>
        </p:nvSpPr>
        <p:spPr>
          <a:xfrm>
            <a:off x="5332360" y="4461999"/>
            <a:ext cx="1673335" cy="338554"/>
          </a:xfrm>
          <a:prstGeom prst="rect">
            <a:avLst/>
          </a:prstGeom>
          <a:noFill/>
        </p:spPr>
        <p:txBody>
          <a:bodyPr wrap="square" rtlCol="0">
            <a:spAutoFit/>
          </a:bodyPr>
          <a:lstStyle/>
          <a:p>
            <a:r>
              <a:rPr lang="sv-SE" sz="1600" dirty="0">
                <a:solidFill>
                  <a:schemeClr val="accent6"/>
                </a:solidFill>
                <a:latin typeface="+mj-lt"/>
              </a:rPr>
              <a:t>node features</a:t>
            </a:r>
          </a:p>
        </p:txBody>
      </p:sp>
    </p:spTree>
    <p:extLst>
      <p:ext uri="{BB962C8B-B14F-4D97-AF65-F5344CB8AC3E}">
        <p14:creationId xmlns:p14="http://schemas.microsoft.com/office/powerpoint/2010/main" val="25851153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2" grpId="0" animBg="1"/>
      <p:bldP spid="43"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t>There are two main </a:t>
            </a:r>
            <a:r>
              <a:rPr lang="sv-SE" sz="2800" dirty="0">
                <a:solidFill>
                  <a:schemeClr val="accent5">
                    <a:lumMod val="60000"/>
                    <a:lumOff val="40000"/>
                  </a:schemeClr>
                </a:solidFill>
              </a:rPr>
              <a:t>generation schemes </a:t>
            </a:r>
            <a:r>
              <a:rPr lang="sv-SE" sz="2800" dirty="0"/>
              <a:t>used.</a:t>
            </a:r>
          </a:p>
        </p:txBody>
      </p:sp>
      <p:sp>
        <p:nvSpPr>
          <p:cNvPr id="3" name="Content Placeholder 2">
            <a:extLst>
              <a:ext uri="{FF2B5EF4-FFF2-40B4-BE49-F238E27FC236}">
                <a16:creationId xmlns:a16="http://schemas.microsoft.com/office/drawing/2014/main" id="{831C53A1-55BB-42A4-B662-0A0D0441B9DF}"/>
              </a:ext>
            </a:extLst>
          </p:cNvPr>
          <p:cNvSpPr>
            <a:spLocks noGrp="1"/>
          </p:cNvSpPr>
          <p:nvPr>
            <p:ph idx="1"/>
          </p:nvPr>
        </p:nvSpPr>
        <p:spPr/>
        <p:txBody>
          <a:bodyPr/>
          <a:lstStyle/>
          <a:p>
            <a:pPr marL="0" indent="0">
              <a:buNone/>
            </a:pPr>
            <a:r>
              <a:rPr lang="sv-SE" b="1" dirty="0">
                <a:solidFill>
                  <a:schemeClr val="accent2"/>
                </a:solidFill>
              </a:rPr>
              <a:t>(1) Single-shot </a:t>
            </a:r>
            <a:r>
              <a:rPr lang="sv-SE" dirty="0"/>
              <a:t>and </a:t>
            </a:r>
            <a:r>
              <a:rPr lang="sv-SE" b="1" dirty="0">
                <a:solidFill>
                  <a:schemeClr val="accent4"/>
                </a:solidFill>
              </a:rPr>
              <a:t>(2) iterative (autoregressive)</a:t>
            </a:r>
            <a:endParaRPr lang="sv-SE" dirty="0">
              <a:solidFill>
                <a:schemeClr val="accent4"/>
              </a:solidFill>
            </a:endParaRP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a:extLst>
              <a:ext uri="{FF2B5EF4-FFF2-40B4-BE49-F238E27FC236}">
                <a16:creationId xmlns:a16="http://schemas.microsoft.com/office/drawing/2014/main" id="{32512038-B62E-46C8-AC1B-4EA25480F053}"/>
              </a:ext>
            </a:extLst>
          </p:cNvPr>
          <p:cNvSpPr/>
          <p:nvPr/>
        </p:nvSpPr>
        <p:spPr>
          <a:xfrm>
            <a:off x="3513599" y="3377846"/>
            <a:ext cx="237566" cy="369332"/>
          </a:xfrm>
          <a:prstGeom prst="rect">
            <a:avLst/>
          </a:prstGeom>
        </p:spPr>
        <p:txBody>
          <a:bodyPr wrap="none">
            <a:spAutoFit/>
          </a:bodyPr>
          <a:lstStyle/>
          <a:p>
            <a:r>
              <a:rPr lang="sv-SE" dirty="0"/>
              <a:t> </a:t>
            </a:r>
          </a:p>
        </p:txBody>
      </p:sp>
      <p:sp>
        <p:nvSpPr>
          <p:cNvPr id="45" name="Rectangle 44">
            <a:extLst>
              <a:ext uri="{FF2B5EF4-FFF2-40B4-BE49-F238E27FC236}">
                <a16:creationId xmlns:a16="http://schemas.microsoft.com/office/drawing/2014/main" id="{A126453A-1AEC-4A9C-A1B6-46202D227D01}"/>
              </a:ext>
            </a:extLst>
          </p:cNvPr>
          <p:cNvSpPr/>
          <p:nvPr/>
        </p:nvSpPr>
        <p:spPr>
          <a:xfrm>
            <a:off x="2904990" y="1716793"/>
            <a:ext cx="5084637" cy="60156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a:extLst>
              <a:ext uri="{FF2B5EF4-FFF2-40B4-BE49-F238E27FC236}">
                <a16:creationId xmlns:a16="http://schemas.microsoft.com/office/drawing/2014/main" id="{8289C819-182D-4063-9FA4-DC261EA5CCF0}"/>
              </a:ext>
            </a:extLst>
          </p:cNvPr>
          <p:cNvSpPr/>
          <p:nvPr/>
        </p:nvSpPr>
        <p:spPr>
          <a:xfrm>
            <a:off x="499730" y="2567213"/>
            <a:ext cx="1772415" cy="646331"/>
          </a:xfrm>
          <a:prstGeom prst="rect">
            <a:avLst/>
          </a:prstGeom>
        </p:spPr>
        <p:txBody>
          <a:bodyPr wrap="square">
            <a:spAutoFit/>
          </a:bodyPr>
          <a:lstStyle/>
          <a:p>
            <a:r>
              <a:rPr lang="sv-SE" dirty="0">
                <a:solidFill>
                  <a:schemeClr val="accent6"/>
                </a:solidFill>
              </a:rPr>
              <a:t>Example:</a:t>
            </a:r>
          </a:p>
          <a:p>
            <a:r>
              <a:rPr lang="en-US" dirty="0" err="1"/>
              <a:t>MolGAN</a:t>
            </a:r>
            <a:endParaRPr lang="sv-SE" dirty="0"/>
          </a:p>
        </p:txBody>
      </p:sp>
      <p:sp>
        <p:nvSpPr>
          <p:cNvPr id="9" name="Rectangle 8">
            <a:extLst>
              <a:ext uri="{FF2B5EF4-FFF2-40B4-BE49-F238E27FC236}">
                <a16:creationId xmlns:a16="http://schemas.microsoft.com/office/drawing/2014/main" id="{578AF54C-30EB-4511-A008-2FA350E5B037}"/>
              </a:ext>
            </a:extLst>
          </p:cNvPr>
          <p:cNvSpPr/>
          <p:nvPr/>
        </p:nvSpPr>
        <p:spPr>
          <a:xfrm>
            <a:off x="0" y="6039205"/>
            <a:ext cx="5334000" cy="477054"/>
          </a:xfrm>
          <a:prstGeom prst="rect">
            <a:avLst/>
          </a:prstGeom>
        </p:spPr>
        <p:txBody>
          <a:bodyPr wrap="square">
            <a:spAutoFit/>
          </a:bodyPr>
          <a:lstStyle/>
          <a:p>
            <a:endParaRPr lang="sv-SE" sz="1100" dirty="0">
              <a:solidFill>
                <a:schemeClr val="tx1">
                  <a:lumMod val="65000"/>
                  <a:lumOff val="35000"/>
                </a:schemeClr>
              </a:solidFill>
            </a:endParaRPr>
          </a:p>
          <a:p>
            <a:r>
              <a:rPr lang="sv-SE" sz="1400" dirty="0">
                <a:solidFill>
                  <a:schemeClr val="tx1">
                    <a:lumMod val="65000"/>
                    <a:lumOff val="35000"/>
                  </a:schemeClr>
                </a:solidFill>
              </a:rPr>
              <a:t>De Cao and Kipf. </a:t>
            </a:r>
            <a:r>
              <a:rPr lang="sv-SE" sz="1400" i="1" dirty="0">
                <a:solidFill>
                  <a:schemeClr val="tx1">
                    <a:lumMod val="65000"/>
                    <a:lumOff val="35000"/>
                  </a:schemeClr>
                </a:solidFill>
              </a:rPr>
              <a:t>arXiv:1805.11973</a:t>
            </a:r>
            <a:r>
              <a:rPr lang="sv-SE" sz="1400" dirty="0">
                <a:solidFill>
                  <a:schemeClr val="tx1">
                    <a:lumMod val="65000"/>
                    <a:lumOff val="35000"/>
                  </a:schemeClr>
                </a:solidFill>
              </a:rPr>
              <a:t>.</a:t>
            </a:r>
            <a:r>
              <a:rPr lang="sv-SE" sz="1400" b="1" dirty="0">
                <a:solidFill>
                  <a:schemeClr val="tx1">
                    <a:lumMod val="65000"/>
                    <a:lumOff val="35000"/>
                  </a:schemeClr>
                </a:solidFill>
              </a:rPr>
              <a:t> 2018</a:t>
            </a:r>
            <a:r>
              <a:rPr lang="sv-SE" sz="1400" dirty="0">
                <a:solidFill>
                  <a:schemeClr val="tx1">
                    <a:lumMod val="65000"/>
                    <a:lumOff val="35000"/>
                  </a:schemeClr>
                </a:solidFill>
              </a:rPr>
              <a:t>. </a:t>
            </a:r>
          </a:p>
        </p:txBody>
      </p:sp>
      <p:sp>
        <p:nvSpPr>
          <p:cNvPr id="11" name="Rectangle 10">
            <a:extLst>
              <a:ext uri="{FF2B5EF4-FFF2-40B4-BE49-F238E27FC236}">
                <a16:creationId xmlns:a16="http://schemas.microsoft.com/office/drawing/2014/main" id="{3F60CED4-10A2-404D-B4EA-3879D8A5EA2A}"/>
              </a:ext>
            </a:extLst>
          </p:cNvPr>
          <p:cNvSpPr/>
          <p:nvPr/>
        </p:nvSpPr>
        <p:spPr>
          <a:xfrm>
            <a:off x="5686026" y="6150425"/>
            <a:ext cx="6324600" cy="369332"/>
          </a:xfrm>
          <a:prstGeom prst="rect">
            <a:avLst/>
          </a:prstGeom>
        </p:spPr>
        <p:txBody>
          <a:bodyPr wrap="square">
            <a:spAutoFit/>
          </a:bodyPr>
          <a:lstStyle/>
          <a:p>
            <a:r>
              <a:rPr lang="sv-SE" dirty="0">
                <a:solidFill>
                  <a:schemeClr val="accent6"/>
                </a:solidFill>
              </a:rPr>
              <a:t>github.com/nicola-decao/MolGAN</a:t>
            </a:r>
          </a:p>
        </p:txBody>
      </p:sp>
      <p:pic>
        <p:nvPicPr>
          <p:cNvPr id="6" name="Picture 5">
            <a:extLst>
              <a:ext uri="{FF2B5EF4-FFF2-40B4-BE49-F238E27FC236}">
                <a16:creationId xmlns:a16="http://schemas.microsoft.com/office/drawing/2014/main" id="{B44C5113-D063-4242-8B72-DBBA2EA17755}"/>
              </a:ext>
            </a:extLst>
          </p:cNvPr>
          <p:cNvPicPr>
            <a:picLocks noChangeAspect="1"/>
          </p:cNvPicPr>
          <p:nvPr/>
        </p:nvPicPr>
        <p:blipFill>
          <a:blip r:embed="rId7"/>
          <a:stretch>
            <a:fillRect/>
          </a:stretch>
        </p:blipFill>
        <p:spPr>
          <a:xfrm>
            <a:off x="157016" y="3155689"/>
            <a:ext cx="8922326" cy="2773316"/>
          </a:xfrm>
          <a:prstGeom prst="rect">
            <a:avLst/>
          </a:prstGeom>
        </p:spPr>
      </p:pic>
    </p:spTree>
    <p:extLst>
      <p:ext uri="{BB962C8B-B14F-4D97-AF65-F5344CB8AC3E}">
        <p14:creationId xmlns:p14="http://schemas.microsoft.com/office/powerpoint/2010/main" val="41322486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t>There are two main </a:t>
            </a:r>
            <a:r>
              <a:rPr lang="sv-SE" sz="2800" dirty="0">
                <a:solidFill>
                  <a:schemeClr val="accent5">
                    <a:lumMod val="60000"/>
                    <a:lumOff val="40000"/>
                  </a:schemeClr>
                </a:solidFill>
              </a:rPr>
              <a:t>generation schemes </a:t>
            </a:r>
            <a:r>
              <a:rPr lang="sv-SE" sz="2800" dirty="0"/>
              <a:t>used.</a:t>
            </a:r>
          </a:p>
        </p:txBody>
      </p:sp>
      <p:sp>
        <p:nvSpPr>
          <p:cNvPr id="3" name="Content Placeholder 2">
            <a:extLst>
              <a:ext uri="{FF2B5EF4-FFF2-40B4-BE49-F238E27FC236}">
                <a16:creationId xmlns:a16="http://schemas.microsoft.com/office/drawing/2014/main" id="{831C53A1-55BB-42A4-B662-0A0D0441B9DF}"/>
              </a:ext>
            </a:extLst>
          </p:cNvPr>
          <p:cNvSpPr>
            <a:spLocks noGrp="1"/>
          </p:cNvSpPr>
          <p:nvPr>
            <p:ph idx="1"/>
          </p:nvPr>
        </p:nvSpPr>
        <p:spPr/>
        <p:txBody>
          <a:bodyPr/>
          <a:lstStyle/>
          <a:p>
            <a:pPr marL="0" indent="0">
              <a:buNone/>
            </a:pPr>
            <a:r>
              <a:rPr lang="sv-SE" b="1" dirty="0">
                <a:solidFill>
                  <a:schemeClr val="accent2"/>
                </a:solidFill>
              </a:rPr>
              <a:t>(1) Single-shot </a:t>
            </a:r>
            <a:r>
              <a:rPr lang="sv-SE" dirty="0"/>
              <a:t>and </a:t>
            </a:r>
            <a:r>
              <a:rPr lang="sv-SE" b="1" dirty="0">
                <a:solidFill>
                  <a:schemeClr val="accent4"/>
                </a:solidFill>
              </a:rPr>
              <a:t>(2) iterative (autoregressive)</a:t>
            </a:r>
            <a:endParaRPr lang="sv-SE" dirty="0">
              <a:solidFill>
                <a:schemeClr val="accent4"/>
              </a:solidFill>
            </a:endParaRP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 name="Straight Connector 5">
            <a:extLst>
              <a:ext uri="{FF2B5EF4-FFF2-40B4-BE49-F238E27FC236}">
                <a16:creationId xmlns:a16="http://schemas.microsoft.com/office/drawing/2014/main" id="{EB6EE9C0-D1D6-4FF1-98D5-174BA2AA623B}"/>
              </a:ext>
            </a:extLst>
          </p:cNvPr>
          <p:cNvCxnSpPr>
            <a:cxnSpLocks/>
          </p:cNvCxnSpPr>
          <p:nvPr/>
        </p:nvCxnSpPr>
        <p:spPr>
          <a:xfrm>
            <a:off x="6364306" y="3938844"/>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539D2AD-C96E-4B5E-8EFB-D75706F8BFC7}"/>
              </a:ext>
            </a:extLst>
          </p:cNvPr>
          <p:cNvCxnSpPr>
            <a:cxnSpLocks/>
          </p:cNvCxnSpPr>
          <p:nvPr/>
        </p:nvCxnSpPr>
        <p:spPr>
          <a:xfrm>
            <a:off x="5357619" y="3956500"/>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F65CC3-E6AE-4B15-94CA-585A3EC70576}"/>
              </a:ext>
            </a:extLst>
          </p:cNvPr>
          <p:cNvCxnSpPr>
            <a:cxnSpLocks/>
          </p:cNvCxnSpPr>
          <p:nvPr/>
        </p:nvCxnSpPr>
        <p:spPr>
          <a:xfrm flipV="1">
            <a:off x="5570135" y="4224118"/>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39FFF3-81A7-41C9-88B4-121D4E09D31F}"/>
              </a:ext>
            </a:extLst>
          </p:cNvPr>
          <p:cNvCxnSpPr>
            <a:cxnSpLocks/>
          </p:cNvCxnSpPr>
          <p:nvPr/>
        </p:nvCxnSpPr>
        <p:spPr>
          <a:xfrm flipH="1" flipV="1">
            <a:off x="5578072" y="3820638"/>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2512038-B62E-46C8-AC1B-4EA25480F053}"/>
              </a:ext>
            </a:extLst>
          </p:cNvPr>
          <p:cNvSpPr/>
          <p:nvPr/>
        </p:nvSpPr>
        <p:spPr>
          <a:xfrm>
            <a:off x="3513599" y="3377846"/>
            <a:ext cx="237566" cy="369332"/>
          </a:xfrm>
          <a:prstGeom prst="rect">
            <a:avLst/>
          </a:prstGeom>
        </p:spPr>
        <p:txBody>
          <a:bodyPr wrap="none">
            <a:spAutoFit/>
          </a:bodyPr>
          <a:lstStyle/>
          <a:p>
            <a:r>
              <a:rPr lang="sv-SE" dirty="0"/>
              <a:t> </a:t>
            </a:r>
          </a:p>
        </p:txBody>
      </p:sp>
      <p:cxnSp>
        <p:nvCxnSpPr>
          <p:cNvPr id="13" name="Straight Connector 12">
            <a:extLst>
              <a:ext uri="{FF2B5EF4-FFF2-40B4-BE49-F238E27FC236}">
                <a16:creationId xmlns:a16="http://schemas.microsoft.com/office/drawing/2014/main" id="{F30C5707-0297-44F5-B26E-0BB5F0F8CD2F}"/>
              </a:ext>
            </a:extLst>
          </p:cNvPr>
          <p:cNvCxnSpPr>
            <a:cxnSpLocks/>
          </p:cNvCxnSpPr>
          <p:nvPr/>
        </p:nvCxnSpPr>
        <p:spPr>
          <a:xfrm>
            <a:off x="5372438" y="3423049"/>
            <a:ext cx="189653" cy="1023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3AD2BA5-7BAD-41C2-852F-7328ABEED9B1}"/>
              </a:ext>
            </a:extLst>
          </p:cNvPr>
          <p:cNvCxnSpPr>
            <a:cxnSpLocks/>
          </p:cNvCxnSpPr>
          <p:nvPr/>
        </p:nvCxnSpPr>
        <p:spPr>
          <a:xfrm>
            <a:off x="5372438" y="3394562"/>
            <a:ext cx="189653" cy="1023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E1916B-AE87-4F64-8D6B-E8B05998F8C7}"/>
              </a:ext>
            </a:extLst>
          </p:cNvPr>
          <p:cNvCxnSpPr>
            <a:cxnSpLocks/>
          </p:cNvCxnSpPr>
          <p:nvPr/>
        </p:nvCxnSpPr>
        <p:spPr>
          <a:xfrm flipH="1">
            <a:off x="5618838" y="3397788"/>
            <a:ext cx="194869" cy="11811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31E4F5-0D12-44D8-A5BF-5B2C62B89228}"/>
              </a:ext>
            </a:extLst>
          </p:cNvPr>
          <p:cNvCxnSpPr>
            <a:cxnSpLocks/>
          </p:cNvCxnSpPr>
          <p:nvPr/>
        </p:nvCxnSpPr>
        <p:spPr>
          <a:xfrm flipV="1">
            <a:off x="5583258" y="3512674"/>
            <a:ext cx="0" cy="2667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E6DB08-F421-45C5-AFB0-88B0C9925A95}"/>
              </a:ext>
            </a:extLst>
          </p:cNvPr>
          <p:cNvCxnSpPr>
            <a:cxnSpLocks/>
          </p:cNvCxnSpPr>
          <p:nvPr/>
        </p:nvCxnSpPr>
        <p:spPr>
          <a:xfrm flipV="1">
            <a:off x="5317616" y="3810790"/>
            <a:ext cx="249767" cy="13791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42377F-C6A2-4C8F-9E14-1125104DFDCD}"/>
              </a:ext>
            </a:extLst>
          </p:cNvPr>
          <p:cNvCxnSpPr>
            <a:cxnSpLocks/>
          </p:cNvCxnSpPr>
          <p:nvPr/>
        </p:nvCxnSpPr>
        <p:spPr>
          <a:xfrm>
            <a:off x="5323966" y="3963190"/>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2F687E-5A0D-4B87-B7BE-243F1BFF9512}"/>
              </a:ext>
            </a:extLst>
          </p:cNvPr>
          <p:cNvCxnSpPr>
            <a:cxnSpLocks/>
          </p:cNvCxnSpPr>
          <p:nvPr/>
        </p:nvCxnSpPr>
        <p:spPr>
          <a:xfrm>
            <a:off x="5323966" y="4250665"/>
            <a:ext cx="249767"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C1B9B0-D129-496A-A86F-E9F1C7325843}"/>
              </a:ext>
            </a:extLst>
          </p:cNvPr>
          <p:cNvCxnSpPr>
            <a:cxnSpLocks/>
          </p:cNvCxnSpPr>
          <p:nvPr/>
        </p:nvCxnSpPr>
        <p:spPr>
          <a:xfrm flipV="1">
            <a:off x="5567383" y="4263366"/>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9244B2-7FD6-4515-8906-D28EE91BF8C8}"/>
              </a:ext>
            </a:extLst>
          </p:cNvPr>
          <p:cNvCxnSpPr>
            <a:cxnSpLocks/>
          </p:cNvCxnSpPr>
          <p:nvPr/>
        </p:nvCxnSpPr>
        <p:spPr>
          <a:xfrm flipV="1">
            <a:off x="5823499" y="3941995"/>
            <a:ext cx="0" cy="31502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B7740B-BEBE-404D-89DF-97BED6BA4A45}"/>
              </a:ext>
            </a:extLst>
          </p:cNvPr>
          <p:cNvCxnSpPr>
            <a:cxnSpLocks/>
          </p:cNvCxnSpPr>
          <p:nvPr/>
        </p:nvCxnSpPr>
        <p:spPr>
          <a:xfrm flipH="1" flipV="1">
            <a:off x="5590667" y="3794896"/>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FCA411-D5D7-45C6-B262-DC05A965F364}"/>
              </a:ext>
            </a:extLst>
          </p:cNvPr>
          <p:cNvCxnSpPr>
            <a:cxnSpLocks/>
          </p:cNvCxnSpPr>
          <p:nvPr/>
        </p:nvCxnSpPr>
        <p:spPr>
          <a:xfrm flipH="1">
            <a:off x="5833024" y="3843539"/>
            <a:ext cx="190500" cy="11330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67FDF8-80BE-4648-B2D7-5798C80144E1}"/>
              </a:ext>
            </a:extLst>
          </p:cNvPr>
          <p:cNvCxnSpPr>
            <a:cxnSpLocks/>
          </p:cNvCxnSpPr>
          <p:nvPr/>
        </p:nvCxnSpPr>
        <p:spPr>
          <a:xfrm flipH="1" flipV="1">
            <a:off x="6101840" y="3813427"/>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E241FE9-3471-4CCA-BA16-E232F0E86B3B}"/>
              </a:ext>
            </a:extLst>
          </p:cNvPr>
          <p:cNvCxnSpPr>
            <a:cxnSpLocks/>
          </p:cNvCxnSpPr>
          <p:nvPr/>
        </p:nvCxnSpPr>
        <p:spPr>
          <a:xfrm>
            <a:off x="6329381" y="3941995"/>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725511-A186-47FE-B5AC-607C87138400}"/>
              </a:ext>
            </a:extLst>
          </p:cNvPr>
          <p:cNvCxnSpPr>
            <a:cxnSpLocks/>
          </p:cNvCxnSpPr>
          <p:nvPr/>
        </p:nvCxnSpPr>
        <p:spPr>
          <a:xfrm flipV="1">
            <a:off x="6336275" y="3806695"/>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1507DF0-95DB-44B4-B9CA-AEE6179849FD}"/>
              </a:ext>
            </a:extLst>
          </p:cNvPr>
          <p:cNvSpPr/>
          <p:nvPr/>
        </p:nvSpPr>
        <p:spPr>
          <a:xfrm>
            <a:off x="5254978" y="3306179"/>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Oval 27">
            <a:extLst>
              <a:ext uri="{FF2B5EF4-FFF2-40B4-BE49-F238E27FC236}">
                <a16:creationId xmlns:a16="http://schemas.microsoft.com/office/drawing/2014/main" id="{B3E055F8-8B11-418F-91FE-04998ADBC6B5}"/>
              </a:ext>
            </a:extLst>
          </p:cNvPr>
          <p:cNvSpPr/>
          <p:nvPr/>
        </p:nvSpPr>
        <p:spPr>
          <a:xfrm>
            <a:off x="5503172" y="3458637"/>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Oval 28">
            <a:extLst>
              <a:ext uri="{FF2B5EF4-FFF2-40B4-BE49-F238E27FC236}">
                <a16:creationId xmlns:a16="http://schemas.microsoft.com/office/drawing/2014/main" id="{0898039C-71EE-4DC9-AA9B-74E2DEDDC4B9}"/>
              </a:ext>
            </a:extLst>
          </p:cNvPr>
          <p:cNvSpPr/>
          <p:nvPr/>
        </p:nvSpPr>
        <p:spPr>
          <a:xfrm>
            <a:off x="5751366" y="3306179"/>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Oval 29">
            <a:extLst>
              <a:ext uri="{FF2B5EF4-FFF2-40B4-BE49-F238E27FC236}">
                <a16:creationId xmlns:a16="http://schemas.microsoft.com/office/drawing/2014/main" id="{6AF50479-00D4-45F4-9A31-C7003E8A99F4}"/>
              </a:ext>
            </a:extLst>
          </p:cNvPr>
          <p:cNvSpPr/>
          <p:nvPr/>
        </p:nvSpPr>
        <p:spPr>
          <a:xfrm>
            <a:off x="5503172" y="3733803"/>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Oval 30">
            <a:extLst>
              <a:ext uri="{FF2B5EF4-FFF2-40B4-BE49-F238E27FC236}">
                <a16:creationId xmlns:a16="http://schemas.microsoft.com/office/drawing/2014/main" id="{D2B7B0EF-9D33-41DE-9BDF-54A3CF9C73DC}"/>
              </a:ext>
            </a:extLst>
          </p:cNvPr>
          <p:cNvSpPr/>
          <p:nvPr/>
        </p:nvSpPr>
        <p:spPr>
          <a:xfrm>
            <a:off x="5254978" y="3886261"/>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Oval 31">
            <a:extLst>
              <a:ext uri="{FF2B5EF4-FFF2-40B4-BE49-F238E27FC236}">
                <a16:creationId xmlns:a16="http://schemas.microsoft.com/office/drawing/2014/main" id="{A397F753-94AB-4ACD-A32E-EF702F82A3A5}"/>
              </a:ext>
            </a:extLst>
          </p:cNvPr>
          <p:cNvSpPr/>
          <p:nvPr/>
        </p:nvSpPr>
        <p:spPr>
          <a:xfrm>
            <a:off x="5254978" y="4157861"/>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Oval 32">
            <a:extLst>
              <a:ext uri="{FF2B5EF4-FFF2-40B4-BE49-F238E27FC236}">
                <a16:creationId xmlns:a16="http://schemas.microsoft.com/office/drawing/2014/main" id="{923C5865-B963-4933-BD18-3B46E9E969D9}"/>
              </a:ext>
            </a:extLst>
          </p:cNvPr>
          <p:cNvSpPr/>
          <p:nvPr/>
        </p:nvSpPr>
        <p:spPr>
          <a:xfrm>
            <a:off x="5503172" y="4314554"/>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Oval 33">
            <a:extLst>
              <a:ext uri="{FF2B5EF4-FFF2-40B4-BE49-F238E27FC236}">
                <a16:creationId xmlns:a16="http://schemas.microsoft.com/office/drawing/2014/main" id="{189622A8-B6C6-4228-9F9C-713424431CDA}"/>
              </a:ext>
            </a:extLst>
          </p:cNvPr>
          <p:cNvSpPr/>
          <p:nvPr/>
        </p:nvSpPr>
        <p:spPr>
          <a:xfrm>
            <a:off x="5739014" y="4160339"/>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Oval 34">
            <a:extLst>
              <a:ext uri="{FF2B5EF4-FFF2-40B4-BE49-F238E27FC236}">
                <a16:creationId xmlns:a16="http://schemas.microsoft.com/office/drawing/2014/main" id="{3CD24574-9EAA-433F-BBDB-7329F7F1447D}"/>
              </a:ext>
            </a:extLst>
          </p:cNvPr>
          <p:cNvSpPr/>
          <p:nvPr/>
        </p:nvSpPr>
        <p:spPr>
          <a:xfrm>
            <a:off x="5735839" y="3881331"/>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Oval 35">
            <a:extLst>
              <a:ext uri="{FF2B5EF4-FFF2-40B4-BE49-F238E27FC236}">
                <a16:creationId xmlns:a16="http://schemas.microsoft.com/office/drawing/2014/main" id="{8EA82270-C157-4B9E-AF57-F5FC61406FC8}"/>
              </a:ext>
            </a:extLst>
          </p:cNvPr>
          <p:cNvSpPr/>
          <p:nvPr/>
        </p:nvSpPr>
        <p:spPr>
          <a:xfrm>
            <a:off x="6007429" y="3745806"/>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Oval 36">
            <a:extLst>
              <a:ext uri="{FF2B5EF4-FFF2-40B4-BE49-F238E27FC236}">
                <a16:creationId xmlns:a16="http://schemas.microsoft.com/office/drawing/2014/main" id="{DD4BF772-8399-4264-B5F4-53DDFD5775FE}"/>
              </a:ext>
            </a:extLst>
          </p:cNvPr>
          <p:cNvSpPr/>
          <p:nvPr/>
        </p:nvSpPr>
        <p:spPr>
          <a:xfrm>
            <a:off x="6257854" y="3881331"/>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Oval 37">
            <a:extLst>
              <a:ext uri="{FF2B5EF4-FFF2-40B4-BE49-F238E27FC236}">
                <a16:creationId xmlns:a16="http://schemas.microsoft.com/office/drawing/2014/main" id="{AA156AC9-0ABD-4025-A136-285DF9343FDB}"/>
              </a:ext>
            </a:extLst>
          </p:cNvPr>
          <p:cNvSpPr/>
          <p:nvPr/>
        </p:nvSpPr>
        <p:spPr>
          <a:xfrm>
            <a:off x="6262087" y="4174096"/>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Oval 38">
            <a:extLst>
              <a:ext uri="{FF2B5EF4-FFF2-40B4-BE49-F238E27FC236}">
                <a16:creationId xmlns:a16="http://schemas.microsoft.com/office/drawing/2014/main" id="{080B23B0-2A7F-42A7-997B-F2F4912460D2}"/>
              </a:ext>
            </a:extLst>
          </p:cNvPr>
          <p:cNvSpPr/>
          <p:nvPr/>
        </p:nvSpPr>
        <p:spPr>
          <a:xfrm>
            <a:off x="6484509" y="3753214"/>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ctangle: Rounded Corners 40">
            <a:extLst>
              <a:ext uri="{FF2B5EF4-FFF2-40B4-BE49-F238E27FC236}">
                <a16:creationId xmlns:a16="http://schemas.microsoft.com/office/drawing/2014/main" id="{871E8EAA-CAEB-4B30-860F-7E7C45ED20E1}"/>
              </a:ext>
            </a:extLst>
          </p:cNvPr>
          <p:cNvSpPr/>
          <p:nvPr/>
        </p:nvSpPr>
        <p:spPr>
          <a:xfrm>
            <a:off x="2747085" y="3211730"/>
            <a:ext cx="1824915" cy="134906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molecular generative model</a:t>
            </a:r>
            <a:endParaRPr lang="sv-SE" dirty="0"/>
          </a:p>
        </p:txBody>
      </p:sp>
      <p:sp>
        <p:nvSpPr>
          <p:cNvPr id="44" name="Arrow: Right 43">
            <a:extLst>
              <a:ext uri="{FF2B5EF4-FFF2-40B4-BE49-F238E27FC236}">
                <a16:creationId xmlns:a16="http://schemas.microsoft.com/office/drawing/2014/main" id="{82B0F939-645D-4A4D-A31F-2F63E63CD75D}"/>
              </a:ext>
            </a:extLst>
          </p:cNvPr>
          <p:cNvSpPr/>
          <p:nvPr/>
        </p:nvSpPr>
        <p:spPr>
          <a:xfrm>
            <a:off x="4650884" y="3683306"/>
            <a:ext cx="458572" cy="338554"/>
          </a:xfrm>
          <a:prstGeom prst="right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a:extLst>
              <a:ext uri="{FF2B5EF4-FFF2-40B4-BE49-F238E27FC236}">
                <a16:creationId xmlns:a16="http://schemas.microsoft.com/office/drawing/2014/main" id="{A126453A-1AEC-4A9C-A1B6-46202D227D01}"/>
              </a:ext>
            </a:extLst>
          </p:cNvPr>
          <p:cNvSpPr/>
          <p:nvPr/>
        </p:nvSpPr>
        <p:spPr>
          <a:xfrm>
            <a:off x="499730" y="1691363"/>
            <a:ext cx="3013869" cy="60156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TextBox 41">
            <a:extLst>
              <a:ext uri="{FF2B5EF4-FFF2-40B4-BE49-F238E27FC236}">
                <a16:creationId xmlns:a16="http://schemas.microsoft.com/office/drawing/2014/main" id="{01367A8E-C312-4BDA-9EE7-2A5AFE58BC36}"/>
              </a:ext>
            </a:extLst>
          </p:cNvPr>
          <p:cNvSpPr txBox="1"/>
          <p:nvPr/>
        </p:nvSpPr>
        <p:spPr>
          <a:xfrm>
            <a:off x="5578072" y="2818942"/>
            <a:ext cx="1282414" cy="338554"/>
          </a:xfrm>
          <a:prstGeom prst="rect">
            <a:avLst/>
          </a:prstGeom>
          <a:noFill/>
        </p:spPr>
        <p:txBody>
          <a:bodyPr wrap="square" rtlCol="0">
            <a:spAutoFit/>
          </a:bodyPr>
          <a:lstStyle/>
          <a:p>
            <a:r>
              <a:rPr lang="sv-SE" sz="1600" b="1" dirty="0">
                <a:solidFill>
                  <a:schemeClr val="accent6"/>
                </a:solidFill>
                <a:latin typeface="+mj-lt"/>
              </a:rPr>
              <a:t>sample</a:t>
            </a:r>
            <a:endParaRPr lang="sv-SE" sz="1600" dirty="0">
              <a:solidFill>
                <a:schemeClr val="accent6"/>
              </a:solidFill>
              <a:latin typeface="+mj-lt"/>
            </a:endParaRPr>
          </a:p>
        </p:txBody>
      </p:sp>
    </p:spTree>
    <p:extLst>
      <p:ext uri="{BB962C8B-B14F-4D97-AF65-F5344CB8AC3E}">
        <p14:creationId xmlns:p14="http://schemas.microsoft.com/office/powerpoint/2010/main" val="2076628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childTnLst>
                          </p:cTn>
                        </p:par>
                        <p:par>
                          <p:cTn id="8" fill="hold">
                            <p:stCondLst>
                              <p:cond delay="1000"/>
                            </p:stCondLst>
                            <p:childTnLst>
                              <p:par>
                                <p:cTn id="9" presetID="1" presetClass="entr" presetSubtype="0" fill="hold" grpId="0" nodeType="afterEffect">
                                  <p:stCondLst>
                                    <p:cond delay="150"/>
                                  </p:stCondLst>
                                  <p:childTnLst>
                                    <p:set>
                                      <p:cBhvr>
                                        <p:cTn id="10" dur="1" fill="hold">
                                          <p:stCondLst>
                                            <p:cond delay="0"/>
                                          </p:stCondLst>
                                        </p:cTn>
                                        <p:tgtEl>
                                          <p:spTgt spid="27"/>
                                        </p:tgtEl>
                                        <p:attrNameLst>
                                          <p:attrName>style.visibility</p:attrName>
                                        </p:attrNameLst>
                                      </p:cBhvr>
                                      <p:to>
                                        <p:strVal val="visible"/>
                                      </p:to>
                                    </p:set>
                                  </p:childTnLst>
                                </p:cTn>
                              </p:par>
                            </p:childTnLst>
                          </p:cTn>
                        </p:par>
                        <p:par>
                          <p:cTn id="11" fill="hold">
                            <p:stCondLst>
                              <p:cond delay="1150"/>
                            </p:stCondLst>
                            <p:childTnLst>
                              <p:par>
                                <p:cTn id="12" presetID="1" presetClass="entr" presetSubtype="0" fill="hold" nodeType="afterEffect">
                                  <p:stCondLst>
                                    <p:cond delay="15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1300"/>
                            </p:stCondLst>
                            <p:childTnLst>
                              <p:par>
                                <p:cTn id="15" presetID="1" presetClass="entr" presetSubtype="0" fill="hold" nodeType="afterEffect">
                                  <p:stCondLst>
                                    <p:cond delay="15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1450"/>
                            </p:stCondLst>
                            <p:childTnLst>
                              <p:par>
                                <p:cTn id="18" presetID="1" presetClass="entr" presetSubtype="0" fill="hold" grpId="0" nodeType="afterEffect">
                                  <p:stCondLst>
                                    <p:cond delay="150"/>
                                  </p:stCondLst>
                                  <p:childTnLst>
                                    <p:set>
                                      <p:cBhvr>
                                        <p:cTn id="19" dur="1" fill="hold">
                                          <p:stCondLst>
                                            <p:cond delay="0"/>
                                          </p:stCondLst>
                                        </p:cTn>
                                        <p:tgtEl>
                                          <p:spTgt spid="28"/>
                                        </p:tgtEl>
                                        <p:attrNameLst>
                                          <p:attrName>style.visibility</p:attrName>
                                        </p:attrNameLst>
                                      </p:cBhvr>
                                      <p:to>
                                        <p:strVal val="visible"/>
                                      </p:to>
                                    </p:set>
                                  </p:childTnLst>
                                </p:cTn>
                              </p:par>
                            </p:childTnLst>
                          </p:cTn>
                        </p:par>
                        <p:par>
                          <p:cTn id="20" fill="hold">
                            <p:stCondLst>
                              <p:cond delay="1600"/>
                            </p:stCondLst>
                            <p:childTnLst>
                              <p:par>
                                <p:cTn id="21" presetID="1" presetClass="entr" presetSubtype="0" fill="hold" nodeType="afterEffect">
                                  <p:stCondLst>
                                    <p:cond delay="15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1750"/>
                            </p:stCondLst>
                            <p:childTnLst>
                              <p:par>
                                <p:cTn id="24" presetID="1" presetClass="entr" presetSubtype="0" fill="hold" grpId="0" nodeType="afterEffect">
                                  <p:stCondLst>
                                    <p:cond delay="150"/>
                                  </p:stCondLst>
                                  <p:childTnLst>
                                    <p:set>
                                      <p:cBhvr>
                                        <p:cTn id="25" dur="1" fill="hold">
                                          <p:stCondLst>
                                            <p:cond delay="0"/>
                                          </p:stCondLst>
                                        </p:cTn>
                                        <p:tgtEl>
                                          <p:spTgt spid="29"/>
                                        </p:tgtEl>
                                        <p:attrNameLst>
                                          <p:attrName>style.visibility</p:attrName>
                                        </p:attrNameLst>
                                      </p:cBhvr>
                                      <p:to>
                                        <p:strVal val="visible"/>
                                      </p:to>
                                    </p:set>
                                  </p:childTnLst>
                                </p:cTn>
                              </p:par>
                            </p:childTnLst>
                          </p:cTn>
                        </p:par>
                        <p:par>
                          <p:cTn id="26" fill="hold">
                            <p:stCondLst>
                              <p:cond delay="1900"/>
                            </p:stCondLst>
                            <p:childTnLst>
                              <p:par>
                                <p:cTn id="27" presetID="1" presetClass="entr" presetSubtype="0" fill="hold" nodeType="afterEffect">
                                  <p:stCondLst>
                                    <p:cond delay="15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p:stCondLst>
                              <p:cond delay="2050"/>
                            </p:stCondLst>
                            <p:childTnLst>
                              <p:par>
                                <p:cTn id="30" presetID="1" presetClass="entr" presetSubtype="0" fill="hold" grpId="0" nodeType="afterEffect">
                                  <p:stCondLst>
                                    <p:cond delay="150"/>
                                  </p:stCondLst>
                                  <p:childTnLst>
                                    <p:set>
                                      <p:cBhvr>
                                        <p:cTn id="31" dur="1" fill="hold">
                                          <p:stCondLst>
                                            <p:cond delay="0"/>
                                          </p:stCondLst>
                                        </p:cTn>
                                        <p:tgtEl>
                                          <p:spTgt spid="30"/>
                                        </p:tgtEl>
                                        <p:attrNameLst>
                                          <p:attrName>style.visibility</p:attrName>
                                        </p:attrNameLst>
                                      </p:cBhvr>
                                      <p:to>
                                        <p:strVal val="visible"/>
                                      </p:to>
                                    </p:set>
                                  </p:childTnLst>
                                </p:cTn>
                              </p:par>
                            </p:childTnLst>
                          </p:cTn>
                        </p:par>
                        <p:par>
                          <p:cTn id="32" fill="hold">
                            <p:stCondLst>
                              <p:cond delay="2200"/>
                            </p:stCondLst>
                            <p:childTnLst>
                              <p:par>
                                <p:cTn id="33" presetID="1" presetClass="entr" presetSubtype="0" fill="hold" nodeType="afterEffect">
                                  <p:stCondLst>
                                    <p:cond delay="15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2350"/>
                            </p:stCondLst>
                            <p:childTnLst>
                              <p:par>
                                <p:cTn id="36" presetID="1" presetClass="entr" presetSubtype="0" fill="hold" grpId="0" nodeType="afterEffect">
                                  <p:stCondLst>
                                    <p:cond delay="15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nodeType="afterEffect">
                                  <p:stCondLst>
                                    <p:cond delay="150"/>
                                  </p:stCondLst>
                                  <p:childTnLst>
                                    <p:set>
                                      <p:cBhvr>
                                        <p:cTn id="40" dur="1" fill="hold">
                                          <p:stCondLst>
                                            <p:cond delay="0"/>
                                          </p:stCondLst>
                                        </p:cTn>
                                        <p:tgtEl>
                                          <p:spTgt spid="18"/>
                                        </p:tgtEl>
                                        <p:attrNameLst>
                                          <p:attrName>style.visibility</p:attrName>
                                        </p:attrNameLst>
                                      </p:cBhvr>
                                      <p:to>
                                        <p:strVal val="visible"/>
                                      </p:to>
                                    </p:set>
                                  </p:childTnLst>
                                </p:cTn>
                              </p:par>
                            </p:childTnLst>
                          </p:cTn>
                        </p:par>
                        <p:par>
                          <p:cTn id="41" fill="hold">
                            <p:stCondLst>
                              <p:cond delay="2650"/>
                            </p:stCondLst>
                            <p:childTnLst>
                              <p:par>
                                <p:cTn id="42" presetID="1"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650"/>
                            </p:stCondLst>
                            <p:childTnLst>
                              <p:par>
                                <p:cTn id="45" presetID="1" presetClass="entr" presetSubtype="0" fill="hold" grpId="0" nodeType="afterEffect">
                                  <p:stCondLst>
                                    <p:cond delay="150"/>
                                  </p:stCondLst>
                                  <p:childTnLst>
                                    <p:set>
                                      <p:cBhvr>
                                        <p:cTn id="46" dur="1" fill="hold">
                                          <p:stCondLst>
                                            <p:cond delay="0"/>
                                          </p:stCondLst>
                                        </p:cTn>
                                        <p:tgtEl>
                                          <p:spTgt spid="32"/>
                                        </p:tgtEl>
                                        <p:attrNameLst>
                                          <p:attrName>style.visibility</p:attrName>
                                        </p:attrNameLst>
                                      </p:cBhvr>
                                      <p:to>
                                        <p:strVal val="visible"/>
                                      </p:to>
                                    </p:set>
                                  </p:childTnLst>
                                </p:cTn>
                              </p:par>
                            </p:childTnLst>
                          </p:cTn>
                        </p:par>
                        <p:par>
                          <p:cTn id="47" fill="hold">
                            <p:stCondLst>
                              <p:cond delay="2800"/>
                            </p:stCondLst>
                            <p:childTnLst>
                              <p:par>
                                <p:cTn id="48" presetID="1" presetClass="entr" presetSubtype="0" fill="hold" nodeType="afterEffect">
                                  <p:stCondLst>
                                    <p:cond delay="150"/>
                                  </p:stCondLst>
                                  <p:childTnLst>
                                    <p:set>
                                      <p:cBhvr>
                                        <p:cTn id="49" dur="1" fill="hold">
                                          <p:stCondLst>
                                            <p:cond delay="0"/>
                                          </p:stCondLst>
                                        </p:cTn>
                                        <p:tgtEl>
                                          <p:spTgt spid="19"/>
                                        </p:tgtEl>
                                        <p:attrNameLst>
                                          <p:attrName>style.visibility</p:attrName>
                                        </p:attrNameLst>
                                      </p:cBhvr>
                                      <p:to>
                                        <p:strVal val="visible"/>
                                      </p:to>
                                    </p:set>
                                  </p:childTnLst>
                                </p:cTn>
                              </p:par>
                            </p:childTnLst>
                          </p:cTn>
                        </p:par>
                        <p:par>
                          <p:cTn id="50" fill="hold">
                            <p:stCondLst>
                              <p:cond delay="2950"/>
                            </p:stCondLst>
                            <p:childTnLst>
                              <p:par>
                                <p:cTn id="51" presetID="1" presetClass="entr" presetSubtype="0" fill="hold" grpId="0" nodeType="afterEffect">
                                  <p:stCondLst>
                                    <p:cond delay="150"/>
                                  </p:stCondLst>
                                  <p:childTnLst>
                                    <p:set>
                                      <p:cBhvr>
                                        <p:cTn id="52" dur="1" fill="hold">
                                          <p:stCondLst>
                                            <p:cond delay="0"/>
                                          </p:stCondLst>
                                        </p:cTn>
                                        <p:tgtEl>
                                          <p:spTgt spid="33"/>
                                        </p:tgtEl>
                                        <p:attrNameLst>
                                          <p:attrName>style.visibility</p:attrName>
                                        </p:attrNameLst>
                                      </p:cBhvr>
                                      <p:to>
                                        <p:strVal val="visible"/>
                                      </p:to>
                                    </p:set>
                                  </p:childTnLst>
                                </p:cTn>
                              </p:par>
                            </p:childTnLst>
                          </p:cTn>
                        </p:par>
                        <p:par>
                          <p:cTn id="53" fill="hold">
                            <p:stCondLst>
                              <p:cond delay="3100"/>
                            </p:stCondLst>
                            <p:childTnLst>
                              <p:par>
                                <p:cTn id="54" presetID="1" presetClass="entr" presetSubtype="0" fill="hold" nodeType="afterEffect">
                                  <p:stCondLst>
                                    <p:cond delay="150"/>
                                  </p:stCondLst>
                                  <p:childTnLst>
                                    <p:set>
                                      <p:cBhvr>
                                        <p:cTn id="55" dur="1" fill="hold">
                                          <p:stCondLst>
                                            <p:cond delay="0"/>
                                          </p:stCondLst>
                                        </p:cTn>
                                        <p:tgtEl>
                                          <p:spTgt spid="20"/>
                                        </p:tgtEl>
                                        <p:attrNameLst>
                                          <p:attrName>style.visibility</p:attrName>
                                        </p:attrNameLst>
                                      </p:cBhvr>
                                      <p:to>
                                        <p:strVal val="visible"/>
                                      </p:to>
                                    </p:set>
                                  </p:childTnLst>
                                </p:cTn>
                              </p:par>
                            </p:childTnLst>
                          </p:cTn>
                        </p:par>
                        <p:par>
                          <p:cTn id="56" fill="hold">
                            <p:stCondLst>
                              <p:cond delay="3250"/>
                            </p:stCondLst>
                            <p:childTnLst>
                              <p:par>
                                <p:cTn id="57" presetID="1"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par>
                          <p:cTn id="59" fill="hold">
                            <p:stCondLst>
                              <p:cond delay="3250"/>
                            </p:stCondLst>
                            <p:childTnLst>
                              <p:par>
                                <p:cTn id="60" presetID="1" presetClass="entr" presetSubtype="0" fill="hold" grpId="0" nodeType="afterEffect">
                                  <p:stCondLst>
                                    <p:cond delay="150"/>
                                  </p:stCondLst>
                                  <p:childTnLst>
                                    <p:set>
                                      <p:cBhvr>
                                        <p:cTn id="61" dur="1" fill="hold">
                                          <p:stCondLst>
                                            <p:cond delay="0"/>
                                          </p:stCondLst>
                                        </p:cTn>
                                        <p:tgtEl>
                                          <p:spTgt spid="34"/>
                                        </p:tgtEl>
                                        <p:attrNameLst>
                                          <p:attrName>style.visibility</p:attrName>
                                        </p:attrNameLst>
                                      </p:cBhvr>
                                      <p:to>
                                        <p:strVal val="visible"/>
                                      </p:to>
                                    </p:set>
                                  </p:childTnLst>
                                </p:cTn>
                              </p:par>
                            </p:childTnLst>
                          </p:cTn>
                        </p:par>
                        <p:par>
                          <p:cTn id="62" fill="hold">
                            <p:stCondLst>
                              <p:cond delay="3400"/>
                            </p:stCondLst>
                            <p:childTnLst>
                              <p:par>
                                <p:cTn id="63" presetID="1" presetClass="entr" presetSubtype="0" fill="hold" nodeType="afterEffect">
                                  <p:stCondLst>
                                    <p:cond delay="150"/>
                                  </p:stCondLst>
                                  <p:childTnLst>
                                    <p:set>
                                      <p:cBhvr>
                                        <p:cTn id="64" dur="1" fill="hold">
                                          <p:stCondLst>
                                            <p:cond delay="0"/>
                                          </p:stCondLst>
                                        </p:cTn>
                                        <p:tgtEl>
                                          <p:spTgt spid="21"/>
                                        </p:tgtEl>
                                        <p:attrNameLst>
                                          <p:attrName>style.visibility</p:attrName>
                                        </p:attrNameLst>
                                      </p:cBhvr>
                                      <p:to>
                                        <p:strVal val="visible"/>
                                      </p:to>
                                    </p:set>
                                  </p:childTnLst>
                                </p:cTn>
                              </p:par>
                            </p:childTnLst>
                          </p:cTn>
                        </p:par>
                        <p:par>
                          <p:cTn id="65" fill="hold">
                            <p:stCondLst>
                              <p:cond delay="3550"/>
                            </p:stCondLst>
                            <p:childTnLst>
                              <p:par>
                                <p:cTn id="66" presetID="1" presetClass="entr" presetSubtype="0" fill="hold" grpId="0" nodeType="afterEffect">
                                  <p:stCondLst>
                                    <p:cond delay="150"/>
                                  </p:stCondLst>
                                  <p:childTnLst>
                                    <p:set>
                                      <p:cBhvr>
                                        <p:cTn id="67" dur="1" fill="hold">
                                          <p:stCondLst>
                                            <p:cond delay="0"/>
                                          </p:stCondLst>
                                        </p:cTn>
                                        <p:tgtEl>
                                          <p:spTgt spid="35"/>
                                        </p:tgtEl>
                                        <p:attrNameLst>
                                          <p:attrName>style.visibility</p:attrName>
                                        </p:attrNameLst>
                                      </p:cBhvr>
                                      <p:to>
                                        <p:strVal val="visible"/>
                                      </p:to>
                                    </p:set>
                                  </p:childTnLst>
                                </p:cTn>
                              </p:par>
                            </p:childTnLst>
                          </p:cTn>
                        </p:par>
                        <p:par>
                          <p:cTn id="68" fill="hold">
                            <p:stCondLst>
                              <p:cond delay="3700"/>
                            </p:stCondLst>
                            <p:childTnLst>
                              <p:par>
                                <p:cTn id="69" presetID="1" presetClass="entr" presetSubtype="0" fill="hold" nodeType="afterEffect">
                                  <p:stCondLst>
                                    <p:cond delay="150"/>
                                  </p:stCondLst>
                                  <p:childTnLst>
                                    <p:set>
                                      <p:cBhvr>
                                        <p:cTn id="70" dur="1" fill="hold">
                                          <p:stCondLst>
                                            <p:cond delay="0"/>
                                          </p:stCondLst>
                                        </p:cTn>
                                        <p:tgtEl>
                                          <p:spTgt spid="22"/>
                                        </p:tgtEl>
                                        <p:attrNameLst>
                                          <p:attrName>style.visibility</p:attrName>
                                        </p:attrNameLst>
                                      </p:cBhvr>
                                      <p:to>
                                        <p:strVal val="visible"/>
                                      </p:to>
                                    </p:set>
                                  </p:childTnLst>
                                </p:cTn>
                              </p:par>
                            </p:childTnLst>
                          </p:cTn>
                        </p:par>
                        <p:par>
                          <p:cTn id="71" fill="hold">
                            <p:stCondLst>
                              <p:cond delay="3850"/>
                            </p:stCondLst>
                            <p:childTnLst>
                              <p:par>
                                <p:cTn id="72" presetID="1" presetClass="entr" presetSubtype="0" fill="hold" nodeType="afterEffect">
                                  <p:stCondLst>
                                    <p:cond delay="0"/>
                                  </p:stCondLst>
                                  <p:childTnLst>
                                    <p:set>
                                      <p:cBhvr>
                                        <p:cTn id="73" dur="1" fill="hold">
                                          <p:stCondLst>
                                            <p:cond delay="0"/>
                                          </p:stCondLst>
                                        </p:cTn>
                                        <p:tgtEl>
                                          <p:spTgt spid="9"/>
                                        </p:tgtEl>
                                        <p:attrNameLst>
                                          <p:attrName>style.visibility</p:attrName>
                                        </p:attrNameLst>
                                      </p:cBhvr>
                                      <p:to>
                                        <p:strVal val="visible"/>
                                      </p:to>
                                    </p:set>
                                  </p:childTnLst>
                                </p:cTn>
                              </p:par>
                            </p:childTnLst>
                          </p:cTn>
                        </p:par>
                        <p:par>
                          <p:cTn id="74" fill="hold">
                            <p:stCondLst>
                              <p:cond delay="3850"/>
                            </p:stCondLst>
                            <p:childTnLst>
                              <p:par>
                                <p:cTn id="75" presetID="1" presetClass="entr" presetSubtype="0" fill="hold" nodeType="afterEffect">
                                  <p:stCondLst>
                                    <p:cond delay="150"/>
                                  </p:stCondLst>
                                  <p:childTnLst>
                                    <p:set>
                                      <p:cBhvr>
                                        <p:cTn id="76" dur="1" fill="hold">
                                          <p:stCondLst>
                                            <p:cond delay="0"/>
                                          </p:stCondLst>
                                        </p:cTn>
                                        <p:tgtEl>
                                          <p:spTgt spid="23"/>
                                        </p:tgtEl>
                                        <p:attrNameLst>
                                          <p:attrName>style.visibility</p:attrName>
                                        </p:attrNameLst>
                                      </p:cBhvr>
                                      <p:to>
                                        <p:strVal val="visible"/>
                                      </p:to>
                                    </p:set>
                                  </p:childTnLst>
                                </p:cTn>
                              </p:par>
                            </p:childTnLst>
                          </p:cTn>
                        </p:par>
                        <p:par>
                          <p:cTn id="77" fill="hold">
                            <p:stCondLst>
                              <p:cond delay="4000"/>
                            </p:stCondLst>
                            <p:childTnLst>
                              <p:par>
                                <p:cTn id="78" presetID="1" presetClass="entr" presetSubtype="0" fill="hold" grpId="0" nodeType="afterEffect">
                                  <p:stCondLst>
                                    <p:cond delay="150"/>
                                  </p:stCondLst>
                                  <p:childTnLst>
                                    <p:set>
                                      <p:cBhvr>
                                        <p:cTn id="79" dur="1" fill="hold">
                                          <p:stCondLst>
                                            <p:cond delay="0"/>
                                          </p:stCondLst>
                                        </p:cTn>
                                        <p:tgtEl>
                                          <p:spTgt spid="36"/>
                                        </p:tgtEl>
                                        <p:attrNameLst>
                                          <p:attrName>style.visibility</p:attrName>
                                        </p:attrNameLst>
                                      </p:cBhvr>
                                      <p:to>
                                        <p:strVal val="visible"/>
                                      </p:to>
                                    </p:set>
                                  </p:childTnLst>
                                </p:cTn>
                              </p:par>
                            </p:childTnLst>
                          </p:cTn>
                        </p:par>
                        <p:par>
                          <p:cTn id="80" fill="hold">
                            <p:stCondLst>
                              <p:cond delay="4150"/>
                            </p:stCondLst>
                            <p:childTnLst>
                              <p:par>
                                <p:cTn id="81" presetID="1" presetClass="entr" presetSubtype="0" fill="hold" nodeType="afterEffect">
                                  <p:stCondLst>
                                    <p:cond delay="150"/>
                                  </p:stCondLst>
                                  <p:childTnLst>
                                    <p:set>
                                      <p:cBhvr>
                                        <p:cTn id="82" dur="1" fill="hold">
                                          <p:stCondLst>
                                            <p:cond delay="0"/>
                                          </p:stCondLst>
                                        </p:cTn>
                                        <p:tgtEl>
                                          <p:spTgt spid="24"/>
                                        </p:tgtEl>
                                        <p:attrNameLst>
                                          <p:attrName>style.visibility</p:attrName>
                                        </p:attrNameLst>
                                      </p:cBhvr>
                                      <p:to>
                                        <p:strVal val="visible"/>
                                      </p:to>
                                    </p:set>
                                  </p:childTnLst>
                                </p:cTn>
                              </p:par>
                            </p:childTnLst>
                          </p:cTn>
                        </p:par>
                        <p:par>
                          <p:cTn id="83" fill="hold">
                            <p:stCondLst>
                              <p:cond delay="4300"/>
                            </p:stCondLst>
                            <p:childTnLst>
                              <p:par>
                                <p:cTn id="84" presetID="1" presetClass="entr" presetSubtype="0" fill="hold" grpId="0" nodeType="afterEffect">
                                  <p:stCondLst>
                                    <p:cond delay="150"/>
                                  </p:stCondLst>
                                  <p:childTnLst>
                                    <p:set>
                                      <p:cBhvr>
                                        <p:cTn id="85" dur="1" fill="hold">
                                          <p:stCondLst>
                                            <p:cond delay="0"/>
                                          </p:stCondLst>
                                        </p:cTn>
                                        <p:tgtEl>
                                          <p:spTgt spid="37"/>
                                        </p:tgtEl>
                                        <p:attrNameLst>
                                          <p:attrName>style.visibility</p:attrName>
                                        </p:attrNameLst>
                                      </p:cBhvr>
                                      <p:to>
                                        <p:strVal val="visible"/>
                                      </p:to>
                                    </p:set>
                                  </p:childTnLst>
                                </p:cTn>
                              </p:par>
                            </p:childTnLst>
                          </p:cTn>
                        </p:par>
                        <p:par>
                          <p:cTn id="86" fill="hold">
                            <p:stCondLst>
                              <p:cond delay="4450"/>
                            </p:stCondLst>
                            <p:childTnLst>
                              <p:par>
                                <p:cTn id="87" presetID="1" presetClass="entr" presetSubtype="0" fill="hold" nodeType="afterEffect">
                                  <p:stCondLst>
                                    <p:cond delay="150"/>
                                  </p:stCondLst>
                                  <p:childTnLst>
                                    <p:set>
                                      <p:cBhvr>
                                        <p:cTn id="88" dur="1" fill="hold">
                                          <p:stCondLst>
                                            <p:cond delay="0"/>
                                          </p:stCondLst>
                                        </p:cTn>
                                        <p:tgtEl>
                                          <p:spTgt spid="25"/>
                                        </p:tgtEl>
                                        <p:attrNameLst>
                                          <p:attrName>style.visibility</p:attrName>
                                        </p:attrNameLst>
                                      </p:cBhvr>
                                      <p:to>
                                        <p:strVal val="visible"/>
                                      </p:to>
                                    </p:set>
                                  </p:childTnLst>
                                </p:cTn>
                              </p:par>
                            </p:childTnLst>
                          </p:cTn>
                        </p:par>
                        <p:par>
                          <p:cTn id="89" fill="hold">
                            <p:stCondLst>
                              <p:cond delay="4600"/>
                            </p:stCondLst>
                            <p:childTnLst>
                              <p:par>
                                <p:cTn id="90" presetID="1" presetClass="entr" presetSubtype="0" fill="hold" nodeType="afterEffect">
                                  <p:stCondLst>
                                    <p:cond delay="0"/>
                                  </p:stCondLst>
                                  <p:childTnLst>
                                    <p:set>
                                      <p:cBhvr>
                                        <p:cTn id="91" dur="1" fill="hold">
                                          <p:stCondLst>
                                            <p:cond delay="0"/>
                                          </p:stCondLst>
                                        </p:cTn>
                                        <p:tgtEl>
                                          <p:spTgt spid="6"/>
                                        </p:tgtEl>
                                        <p:attrNameLst>
                                          <p:attrName>style.visibility</p:attrName>
                                        </p:attrNameLst>
                                      </p:cBhvr>
                                      <p:to>
                                        <p:strVal val="visible"/>
                                      </p:to>
                                    </p:set>
                                  </p:childTnLst>
                                </p:cTn>
                              </p:par>
                            </p:childTnLst>
                          </p:cTn>
                        </p:par>
                        <p:par>
                          <p:cTn id="92" fill="hold">
                            <p:stCondLst>
                              <p:cond delay="4600"/>
                            </p:stCondLst>
                            <p:childTnLst>
                              <p:par>
                                <p:cTn id="93" presetID="1" presetClass="entr" presetSubtype="0" fill="hold" grpId="0" nodeType="afterEffect">
                                  <p:stCondLst>
                                    <p:cond delay="150"/>
                                  </p:stCondLst>
                                  <p:childTnLst>
                                    <p:set>
                                      <p:cBhvr>
                                        <p:cTn id="94" dur="1" fill="hold">
                                          <p:stCondLst>
                                            <p:cond delay="0"/>
                                          </p:stCondLst>
                                        </p:cTn>
                                        <p:tgtEl>
                                          <p:spTgt spid="38"/>
                                        </p:tgtEl>
                                        <p:attrNameLst>
                                          <p:attrName>style.visibility</p:attrName>
                                        </p:attrNameLst>
                                      </p:cBhvr>
                                      <p:to>
                                        <p:strVal val="visible"/>
                                      </p:to>
                                    </p:set>
                                  </p:childTnLst>
                                </p:cTn>
                              </p:par>
                            </p:childTnLst>
                          </p:cTn>
                        </p:par>
                        <p:par>
                          <p:cTn id="95" fill="hold">
                            <p:stCondLst>
                              <p:cond delay="4750"/>
                            </p:stCondLst>
                            <p:childTnLst>
                              <p:par>
                                <p:cTn id="96" presetID="1" presetClass="entr" presetSubtype="0" fill="hold" nodeType="afterEffect">
                                  <p:stCondLst>
                                    <p:cond delay="150"/>
                                  </p:stCondLst>
                                  <p:childTnLst>
                                    <p:set>
                                      <p:cBhvr>
                                        <p:cTn id="97" dur="1" fill="hold">
                                          <p:stCondLst>
                                            <p:cond delay="0"/>
                                          </p:stCondLst>
                                        </p:cTn>
                                        <p:tgtEl>
                                          <p:spTgt spid="26"/>
                                        </p:tgtEl>
                                        <p:attrNameLst>
                                          <p:attrName>style.visibility</p:attrName>
                                        </p:attrNameLst>
                                      </p:cBhvr>
                                      <p:to>
                                        <p:strVal val="visible"/>
                                      </p:to>
                                    </p:set>
                                  </p:childTnLst>
                                </p:cTn>
                              </p:par>
                            </p:childTnLst>
                          </p:cTn>
                        </p:par>
                        <p:par>
                          <p:cTn id="98" fill="hold">
                            <p:stCondLst>
                              <p:cond delay="4900"/>
                            </p:stCondLst>
                            <p:childTnLst>
                              <p:par>
                                <p:cTn id="99" presetID="1" presetClass="entr" presetSubtype="0" fill="hold" grpId="0" nodeType="afterEffect">
                                  <p:stCondLst>
                                    <p:cond delay="150"/>
                                  </p:stCondLst>
                                  <p:childTnLst>
                                    <p:set>
                                      <p:cBhvr>
                                        <p:cTn id="10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t>There are two main </a:t>
            </a:r>
            <a:r>
              <a:rPr lang="sv-SE" sz="2800" dirty="0">
                <a:solidFill>
                  <a:schemeClr val="accent5">
                    <a:lumMod val="60000"/>
                    <a:lumOff val="40000"/>
                  </a:schemeClr>
                </a:solidFill>
              </a:rPr>
              <a:t>generation schemes </a:t>
            </a:r>
            <a:r>
              <a:rPr lang="sv-SE" sz="2800" dirty="0"/>
              <a:t>used.</a:t>
            </a:r>
          </a:p>
        </p:txBody>
      </p:sp>
      <p:sp>
        <p:nvSpPr>
          <p:cNvPr id="3" name="Content Placeholder 2">
            <a:extLst>
              <a:ext uri="{FF2B5EF4-FFF2-40B4-BE49-F238E27FC236}">
                <a16:creationId xmlns:a16="http://schemas.microsoft.com/office/drawing/2014/main" id="{831C53A1-55BB-42A4-B662-0A0D0441B9DF}"/>
              </a:ext>
            </a:extLst>
          </p:cNvPr>
          <p:cNvSpPr>
            <a:spLocks noGrp="1"/>
          </p:cNvSpPr>
          <p:nvPr>
            <p:ph idx="1"/>
          </p:nvPr>
        </p:nvSpPr>
        <p:spPr/>
        <p:txBody>
          <a:bodyPr/>
          <a:lstStyle/>
          <a:p>
            <a:pPr marL="0" indent="0">
              <a:buNone/>
            </a:pPr>
            <a:r>
              <a:rPr lang="sv-SE" b="1" dirty="0">
                <a:solidFill>
                  <a:schemeClr val="accent2"/>
                </a:solidFill>
              </a:rPr>
              <a:t>(1) Single-shot </a:t>
            </a:r>
            <a:r>
              <a:rPr lang="sv-SE" dirty="0"/>
              <a:t>and </a:t>
            </a:r>
            <a:r>
              <a:rPr lang="sv-SE" b="1" dirty="0">
                <a:solidFill>
                  <a:schemeClr val="accent4"/>
                </a:solidFill>
              </a:rPr>
              <a:t>(2) iterative (autoregressive)</a:t>
            </a:r>
            <a:endParaRPr lang="sv-SE" dirty="0">
              <a:solidFill>
                <a:schemeClr val="accent4"/>
              </a:solidFill>
            </a:endParaRP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a:extLst>
              <a:ext uri="{FF2B5EF4-FFF2-40B4-BE49-F238E27FC236}">
                <a16:creationId xmlns:a16="http://schemas.microsoft.com/office/drawing/2014/main" id="{A126453A-1AEC-4A9C-A1B6-46202D227D01}"/>
              </a:ext>
            </a:extLst>
          </p:cNvPr>
          <p:cNvSpPr/>
          <p:nvPr/>
        </p:nvSpPr>
        <p:spPr>
          <a:xfrm>
            <a:off x="499730" y="1691363"/>
            <a:ext cx="3013869" cy="60156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9" name="Picture 2" descr="cover image">
            <a:extLst>
              <a:ext uri="{FF2B5EF4-FFF2-40B4-BE49-F238E27FC236}">
                <a16:creationId xmlns:a16="http://schemas.microsoft.com/office/drawing/2014/main" id="{BE196A25-0FC3-419E-B57E-C14985AAE5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7558" y="2469529"/>
            <a:ext cx="6467475" cy="3104064"/>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DC298BD0-6504-460A-B70A-5261D2796A0D}"/>
              </a:ext>
            </a:extLst>
          </p:cNvPr>
          <p:cNvSpPr/>
          <p:nvPr/>
        </p:nvSpPr>
        <p:spPr>
          <a:xfrm>
            <a:off x="0" y="6039205"/>
            <a:ext cx="5334000" cy="477054"/>
          </a:xfrm>
          <a:prstGeom prst="rect">
            <a:avLst/>
          </a:prstGeom>
        </p:spPr>
        <p:txBody>
          <a:bodyPr wrap="square">
            <a:spAutoFit/>
          </a:bodyPr>
          <a:lstStyle/>
          <a:p>
            <a:endParaRPr lang="sv-SE" sz="1100" dirty="0">
              <a:solidFill>
                <a:schemeClr val="tx1">
                  <a:lumMod val="65000"/>
                  <a:lumOff val="35000"/>
                </a:schemeClr>
              </a:solidFill>
            </a:endParaRPr>
          </a:p>
          <a:p>
            <a:r>
              <a:rPr lang="sv-SE" sz="1400" dirty="0">
                <a:solidFill>
                  <a:schemeClr val="tx1">
                    <a:lumMod val="65000"/>
                    <a:lumOff val="35000"/>
                  </a:schemeClr>
                </a:solidFill>
              </a:rPr>
              <a:t>Mercado et al. </a:t>
            </a:r>
            <a:r>
              <a:rPr lang="sv-SE" sz="1400" i="1" dirty="0">
                <a:solidFill>
                  <a:schemeClr val="tx1">
                    <a:lumMod val="65000"/>
                    <a:lumOff val="35000"/>
                  </a:schemeClr>
                </a:solidFill>
              </a:rPr>
              <a:t>Mach. Learn.: Sci. Technol</a:t>
            </a:r>
            <a:r>
              <a:rPr lang="sv-SE" sz="1400" dirty="0">
                <a:solidFill>
                  <a:schemeClr val="tx1">
                    <a:lumMod val="65000"/>
                    <a:lumOff val="35000"/>
                  </a:schemeClr>
                </a:solidFill>
              </a:rPr>
              <a:t>.</a:t>
            </a:r>
            <a:r>
              <a:rPr lang="sv-SE" sz="1400" b="1" dirty="0">
                <a:solidFill>
                  <a:schemeClr val="tx1">
                    <a:lumMod val="65000"/>
                    <a:lumOff val="35000"/>
                  </a:schemeClr>
                </a:solidFill>
              </a:rPr>
              <a:t> 2021</a:t>
            </a:r>
            <a:r>
              <a:rPr lang="sv-SE" sz="1400" dirty="0">
                <a:solidFill>
                  <a:schemeClr val="tx1">
                    <a:lumMod val="65000"/>
                    <a:lumOff val="35000"/>
                  </a:schemeClr>
                </a:solidFill>
              </a:rPr>
              <a:t>.</a:t>
            </a:r>
          </a:p>
        </p:txBody>
      </p:sp>
      <p:sp>
        <p:nvSpPr>
          <p:cNvPr id="71" name="Rectangle 70">
            <a:extLst>
              <a:ext uri="{FF2B5EF4-FFF2-40B4-BE49-F238E27FC236}">
                <a16:creationId xmlns:a16="http://schemas.microsoft.com/office/drawing/2014/main" id="{8D61ABEE-0168-4D2E-B745-96777E2CD690}"/>
              </a:ext>
            </a:extLst>
          </p:cNvPr>
          <p:cNvSpPr/>
          <p:nvPr/>
        </p:nvSpPr>
        <p:spPr>
          <a:xfrm>
            <a:off x="5306608" y="6150425"/>
            <a:ext cx="6324600" cy="369332"/>
          </a:xfrm>
          <a:prstGeom prst="rect">
            <a:avLst/>
          </a:prstGeom>
        </p:spPr>
        <p:txBody>
          <a:bodyPr wrap="square">
            <a:spAutoFit/>
          </a:bodyPr>
          <a:lstStyle/>
          <a:p>
            <a:r>
              <a:rPr lang="sv-SE" dirty="0">
                <a:solidFill>
                  <a:schemeClr val="accent6"/>
                </a:solidFill>
              </a:rPr>
              <a:t>github.com/MolecularAI/GraphINVENT</a:t>
            </a:r>
          </a:p>
        </p:txBody>
      </p:sp>
      <p:sp>
        <p:nvSpPr>
          <p:cNvPr id="72" name="Rectangle 71">
            <a:extLst>
              <a:ext uri="{FF2B5EF4-FFF2-40B4-BE49-F238E27FC236}">
                <a16:creationId xmlns:a16="http://schemas.microsoft.com/office/drawing/2014/main" id="{446B8F4C-5691-4BB0-B69C-3D71A8D6C4FF}"/>
              </a:ext>
            </a:extLst>
          </p:cNvPr>
          <p:cNvSpPr/>
          <p:nvPr/>
        </p:nvSpPr>
        <p:spPr>
          <a:xfrm>
            <a:off x="499730" y="2567213"/>
            <a:ext cx="1772415" cy="646331"/>
          </a:xfrm>
          <a:prstGeom prst="rect">
            <a:avLst/>
          </a:prstGeom>
        </p:spPr>
        <p:txBody>
          <a:bodyPr wrap="square">
            <a:spAutoFit/>
          </a:bodyPr>
          <a:lstStyle/>
          <a:p>
            <a:r>
              <a:rPr lang="sv-SE" dirty="0">
                <a:solidFill>
                  <a:schemeClr val="accent6"/>
                </a:solidFill>
              </a:rPr>
              <a:t>Example:</a:t>
            </a:r>
          </a:p>
          <a:p>
            <a:r>
              <a:rPr lang="en-US" dirty="0"/>
              <a:t>GraphINVENT</a:t>
            </a:r>
            <a:endParaRPr lang="sv-SE" dirty="0"/>
          </a:p>
        </p:txBody>
      </p:sp>
    </p:spTree>
    <p:extLst>
      <p:ext uri="{BB962C8B-B14F-4D97-AF65-F5344CB8AC3E}">
        <p14:creationId xmlns:p14="http://schemas.microsoft.com/office/powerpoint/2010/main" val="2483903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t>There are two main </a:t>
            </a:r>
            <a:r>
              <a:rPr lang="sv-SE" sz="2800" dirty="0">
                <a:solidFill>
                  <a:schemeClr val="accent5">
                    <a:lumMod val="60000"/>
                    <a:lumOff val="40000"/>
                  </a:schemeClr>
                </a:solidFill>
              </a:rPr>
              <a:t>generation schemes </a:t>
            </a:r>
            <a:r>
              <a:rPr lang="sv-SE" sz="2800" dirty="0"/>
              <a:t>used.</a:t>
            </a:r>
          </a:p>
        </p:txBody>
      </p:sp>
      <p:sp>
        <p:nvSpPr>
          <p:cNvPr id="3" name="Content Placeholder 2">
            <a:extLst>
              <a:ext uri="{FF2B5EF4-FFF2-40B4-BE49-F238E27FC236}">
                <a16:creationId xmlns:a16="http://schemas.microsoft.com/office/drawing/2014/main" id="{831C53A1-55BB-42A4-B662-0A0D0441B9DF}"/>
              </a:ext>
            </a:extLst>
          </p:cNvPr>
          <p:cNvSpPr>
            <a:spLocks noGrp="1"/>
          </p:cNvSpPr>
          <p:nvPr>
            <p:ph idx="1"/>
          </p:nvPr>
        </p:nvSpPr>
        <p:spPr/>
        <p:txBody>
          <a:bodyPr/>
          <a:lstStyle/>
          <a:p>
            <a:pPr marL="0" indent="0">
              <a:buNone/>
            </a:pPr>
            <a:r>
              <a:rPr lang="sv-SE" b="1" dirty="0">
                <a:solidFill>
                  <a:schemeClr val="accent2"/>
                </a:solidFill>
              </a:rPr>
              <a:t>(1) Single-shot </a:t>
            </a:r>
            <a:r>
              <a:rPr lang="sv-SE" dirty="0"/>
              <a:t>and </a:t>
            </a:r>
            <a:r>
              <a:rPr lang="sv-SE" b="1" dirty="0">
                <a:solidFill>
                  <a:schemeClr val="accent4"/>
                </a:solidFill>
              </a:rPr>
              <a:t>(2) iterative (autoregressive)</a:t>
            </a:r>
            <a:endParaRPr lang="sv-SE" dirty="0">
              <a:solidFill>
                <a:schemeClr val="accent4"/>
              </a:solidFill>
            </a:endParaRP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a:extLst>
              <a:ext uri="{FF2B5EF4-FFF2-40B4-BE49-F238E27FC236}">
                <a16:creationId xmlns:a16="http://schemas.microsoft.com/office/drawing/2014/main" id="{A126453A-1AEC-4A9C-A1B6-46202D227D01}"/>
              </a:ext>
            </a:extLst>
          </p:cNvPr>
          <p:cNvSpPr/>
          <p:nvPr/>
        </p:nvSpPr>
        <p:spPr>
          <a:xfrm>
            <a:off x="499730" y="1691363"/>
            <a:ext cx="3013869" cy="60156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6" name="Picture 45" descr="A close up of a map&#10;&#10;Description automatically generated">
            <a:extLst>
              <a:ext uri="{FF2B5EF4-FFF2-40B4-BE49-F238E27FC236}">
                <a16:creationId xmlns:a16="http://schemas.microsoft.com/office/drawing/2014/main" id="{F613C42D-8C93-413E-93D3-5019887B6224}"/>
              </a:ext>
            </a:extLst>
          </p:cNvPr>
          <p:cNvPicPr>
            <a:picLocks noChangeAspect="1"/>
          </p:cNvPicPr>
          <p:nvPr/>
        </p:nvPicPr>
        <p:blipFill>
          <a:blip r:embed="rId7"/>
          <a:stretch>
            <a:fillRect/>
          </a:stretch>
        </p:blipFill>
        <p:spPr>
          <a:xfrm>
            <a:off x="4986993" y="2378075"/>
            <a:ext cx="3597662" cy="2490132"/>
          </a:xfrm>
          <a:prstGeom prst="rect">
            <a:avLst/>
          </a:prstGeom>
        </p:spPr>
      </p:pic>
      <p:sp>
        <p:nvSpPr>
          <p:cNvPr id="47" name="Rectangle: Rounded Corners 46">
            <a:extLst>
              <a:ext uri="{FF2B5EF4-FFF2-40B4-BE49-F238E27FC236}">
                <a16:creationId xmlns:a16="http://schemas.microsoft.com/office/drawing/2014/main" id="{CDA86CBE-9A91-43FB-A5F7-57F45DBA7D66}"/>
              </a:ext>
            </a:extLst>
          </p:cNvPr>
          <p:cNvSpPr/>
          <p:nvPr/>
        </p:nvSpPr>
        <p:spPr>
          <a:xfrm>
            <a:off x="3288138" y="2543951"/>
            <a:ext cx="1122836" cy="737584"/>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chemeClr val="tx2"/>
                </a:solidFill>
                <a:effectLst/>
                <a:uLnTx/>
                <a:uFillTx/>
                <a:ea typeface="+mn-ea"/>
                <a:cs typeface="+mn-cs"/>
              </a:rPr>
              <a:t>(H</a:t>
            </a:r>
            <a:r>
              <a:rPr kumimoji="0" lang="sv-SE" sz="1400" b="1" i="0" u="none" strike="noStrike" kern="1200" cap="none" spc="0" normalizeH="0" baseline="30000" noProof="0" dirty="0">
                <a:ln>
                  <a:noFill/>
                </a:ln>
                <a:solidFill>
                  <a:schemeClr val="tx2"/>
                </a:solidFill>
                <a:effectLst/>
                <a:uLnTx/>
                <a:uFillTx/>
                <a:ea typeface="+mn-ea"/>
                <a:cs typeface="+mn-cs"/>
              </a:rPr>
              <a:t>L</a:t>
            </a:r>
            <a:r>
              <a:rPr kumimoji="0" lang="sv-SE" sz="1400" b="1" i="0" u="none" strike="noStrike" kern="1200" cap="none" spc="0" normalizeH="0" baseline="0" noProof="0" dirty="0">
                <a:ln>
                  <a:noFill/>
                </a:ln>
                <a:solidFill>
                  <a:schemeClr val="tx2"/>
                </a:solidFill>
                <a:effectLst/>
                <a:uLnTx/>
                <a:uFillTx/>
                <a:ea typeface="+mn-ea"/>
                <a:cs typeface="+mn-cs"/>
              </a:rPr>
              <a:t>, g)</a:t>
            </a:r>
          </a:p>
        </p:txBody>
      </p:sp>
      <p:sp>
        <p:nvSpPr>
          <p:cNvPr id="48" name="Rectangle: Rounded Corners 47">
            <a:extLst>
              <a:ext uri="{FF2B5EF4-FFF2-40B4-BE49-F238E27FC236}">
                <a16:creationId xmlns:a16="http://schemas.microsoft.com/office/drawing/2014/main" id="{F3C608B8-BB19-470B-9268-83CFA3003E41}"/>
              </a:ext>
            </a:extLst>
          </p:cNvPr>
          <p:cNvSpPr/>
          <p:nvPr/>
        </p:nvSpPr>
        <p:spPr>
          <a:xfrm>
            <a:off x="626571" y="2516615"/>
            <a:ext cx="1122836" cy="737584"/>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chemeClr val="tx2"/>
                </a:solidFill>
                <a:effectLst/>
                <a:uLnTx/>
                <a:uFillTx/>
                <a:ea typeface="+mn-ea"/>
                <a:cs typeface="+mn-cs"/>
              </a:rPr>
              <a:t>(X, A)</a:t>
            </a:r>
          </a:p>
        </p:txBody>
      </p:sp>
      <p:sp>
        <p:nvSpPr>
          <p:cNvPr id="49" name="Rectangle: Rounded Corners 48">
            <a:extLst>
              <a:ext uri="{FF2B5EF4-FFF2-40B4-BE49-F238E27FC236}">
                <a16:creationId xmlns:a16="http://schemas.microsoft.com/office/drawing/2014/main" id="{F77DE1B8-C0B1-489B-955F-8523FE444E70}"/>
              </a:ext>
            </a:extLst>
          </p:cNvPr>
          <p:cNvSpPr/>
          <p:nvPr/>
        </p:nvSpPr>
        <p:spPr>
          <a:xfrm>
            <a:off x="1933478" y="2575405"/>
            <a:ext cx="1086128" cy="67467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chemeClr val="bg2"/>
                </a:solidFill>
                <a:effectLst/>
                <a:uLnTx/>
                <a:uFillTx/>
                <a:latin typeface="Arial"/>
                <a:ea typeface="+mn-ea"/>
                <a:cs typeface="+mn-cs"/>
              </a:rPr>
              <a:t>GNN</a:t>
            </a:r>
          </a:p>
        </p:txBody>
      </p:sp>
      <p:sp>
        <p:nvSpPr>
          <p:cNvPr id="50" name="Arrow: Right 49">
            <a:extLst>
              <a:ext uri="{FF2B5EF4-FFF2-40B4-BE49-F238E27FC236}">
                <a16:creationId xmlns:a16="http://schemas.microsoft.com/office/drawing/2014/main" id="{62A19E24-55CA-40FB-A122-C591B974400F}"/>
              </a:ext>
            </a:extLst>
          </p:cNvPr>
          <p:cNvSpPr/>
          <p:nvPr/>
        </p:nvSpPr>
        <p:spPr>
          <a:xfrm>
            <a:off x="1476908" y="2758112"/>
            <a:ext cx="382874" cy="309264"/>
          </a:xfrm>
          <a:prstGeom prst="rightArrow">
            <a:avLst/>
          </a:prstGeom>
          <a:solidFill>
            <a:schemeClr val="accent1">
              <a:lumMod val="20000"/>
              <a:lumOff val="80000"/>
            </a:schemeClr>
          </a:solid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chemeClr val="accent6"/>
              </a:solidFill>
              <a:effectLst/>
              <a:uLnTx/>
              <a:uFillTx/>
              <a:latin typeface="Arial"/>
              <a:ea typeface="+mn-ea"/>
              <a:cs typeface="+mn-cs"/>
            </a:endParaRPr>
          </a:p>
        </p:txBody>
      </p:sp>
      <p:sp>
        <p:nvSpPr>
          <p:cNvPr id="51" name="Arrow: Right 50">
            <a:extLst>
              <a:ext uri="{FF2B5EF4-FFF2-40B4-BE49-F238E27FC236}">
                <a16:creationId xmlns:a16="http://schemas.microsoft.com/office/drawing/2014/main" id="{8B795694-2487-48FC-BB63-CEC7FFEAB4AE}"/>
              </a:ext>
            </a:extLst>
          </p:cNvPr>
          <p:cNvSpPr/>
          <p:nvPr/>
        </p:nvSpPr>
        <p:spPr>
          <a:xfrm>
            <a:off x="3092920" y="2758112"/>
            <a:ext cx="382874" cy="309264"/>
          </a:xfrm>
          <a:prstGeom prst="rightArrow">
            <a:avLst/>
          </a:prstGeom>
          <a:solidFill>
            <a:schemeClr val="accent1">
              <a:lumMod val="20000"/>
              <a:lumOff val="80000"/>
            </a:schemeClr>
          </a:solid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chemeClr val="accent6"/>
              </a:solidFill>
              <a:effectLst/>
              <a:uLnTx/>
              <a:uFillTx/>
              <a:latin typeface="Arial"/>
              <a:ea typeface="+mn-ea"/>
              <a:cs typeface="+mn-cs"/>
            </a:endParaRPr>
          </a:p>
        </p:txBody>
      </p:sp>
      <p:sp>
        <p:nvSpPr>
          <p:cNvPr id="52" name="Rectangle: Rounded Corners 51">
            <a:extLst>
              <a:ext uri="{FF2B5EF4-FFF2-40B4-BE49-F238E27FC236}">
                <a16:creationId xmlns:a16="http://schemas.microsoft.com/office/drawing/2014/main" id="{8AD25D7D-ABCF-4F79-A894-31FCEB0D9BEC}"/>
              </a:ext>
            </a:extLst>
          </p:cNvPr>
          <p:cNvSpPr/>
          <p:nvPr/>
        </p:nvSpPr>
        <p:spPr>
          <a:xfrm>
            <a:off x="1870828" y="3727266"/>
            <a:ext cx="1122836" cy="737584"/>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chemeClr val="accent6"/>
                </a:solidFill>
                <a:effectLst/>
                <a:uLnTx/>
                <a:uFillTx/>
                <a:ea typeface="+mn-ea"/>
                <a:cs typeface="+mn-cs"/>
              </a:rPr>
              <a:t>APD</a:t>
            </a:r>
          </a:p>
        </p:txBody>
      </p:sp>
      <p:sp>
        <p:nvSpPr>
          <p:cNvPr id="53" name="Rectangle: Rounded Corners 52">
            <a:extLst>
              <a:ext uri="{FF2B5EF4-FFF2-40B4-BE49-F238E27FC236}">
                <a16:creationId xmlns:a16="http://schemas.microsoft.com/office/drawing/2014/main" id="{D973F781-CA34-4FB7-87F0-7C3BE14ECDA6}"/>
              </a:ext>
            </a:extLst>
          </p:cNvPr>
          <p:cNvSpPr/>
          <p:nvPr/>
        </p:nvSpPr>
        <p:spPr>
          <a:xfrm>
            <a:off x="3292286" y="3761681"/>
            <a:ext cx="1086128" cy="67467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chemeClr val="bg2"/>
                </a:solidFill>
                <a:effectLst/>
                <a:uLnTx/>
                <a:uFillTx/>
                <a:latin typeface="Arial"/>
                <a:ea typeface="+mn-ea"/>
                <a:cs typeface="+mn-cs"/>
              </a:rPr>
              <a:t>MLP</a:t>
            </a:r>
          </a:p>
        </p:txBody>
      </p:sp>
      <p:sp>
        <p:nvSpPr>
          <p:cNvPr id="54" name="Arrow: Right 53">
            <a:extLst>
              <a:ext uri="{FF2B5EF4-FFF2-40B4-BE49-F238E27FC236}">
                <a16:creationId xmlns:a16="http://schemas.microsoft.com/office/drawing/2014/main" id="{57B21658-9105-4A37-9F85-922A8FAF0B41}"/>
              </a:ext>
            </a:extLst>
          </p:cNvPr>
          <p:cNvSpPr/>
          <p:nvPr/>
        </p:nvSpPr>
        <p:spPr>
          <a:xfrm rot="5400000">
            <a:off x="3648912" y="3294420"/>
            <a:ext cx="382874" cy="309264"/>
          </a:xfrm>
          <a:prstGeom prst="rightArrow">
            <a:avLst/>
          </a:prstGeom>
          <a:solidFill>
            <a:schemeClr val="accent1">
              <a:lumMod val="20000"/>
              <a:lumOff val="80000"/>
            </a:schemeClr>
          </a:solid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chemeClr val="accent6"/>
              </a:solidFill>
              <a:effectLst/>
              <a:uLnTx/>
              <a:uFillTx/>
              <a:latin typeface="Arial"/>
              <a:ea typeface="+mn-ea"/>
              <a:cs typeface="+mn-cs"/>
            </a:endParaRPr>
          </a:p>
        </p:txBody>
      </p:sp>
      <p:sp>
        <p:nvSpPr>
          <p:cNvPr id="55" name="Arrow: Right 54">
            <a:extLst>
              <a:ext uri="{FF2B5EF4-FFF2-40B4-BE49-F238E27FC236}">
                <a16:creationId xmlns:a16="http://schemas.microsoft.com/office/drawing/2014/main" id="{A422FCFA-83D8-4422-9B0A-1FCCF7A49BBF}"/>
              </a:ext>
            </a:extLst>
          </p:cNvPr>
          <p:cNvSpPr/>
          <p:nvPr/>
        </p:nvSpPr>
        <p:spPr>
          <a:xfrm rot="10800000">
            <a:off x="2786271" y="3944387"/>
            <a:ext cx="382874" cy="309264"/>
          </a:xfrm>
          <a:prstGeom prst="rightArrow">
            <a:avLst/>
          </a:prstGeom>
          <a:solidFill>
            <a:schemeClr val="accent1">
              <a:lumMod val="20000"/>
              <a:lumOff val="80000"/>
            </a:schemeClr>
          </a:solid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chemeClr val="accent6"/>
              </a:solidFill>
              <a:effectLst/>
              <a:uLnTx/>
              <a:uFillTx/>
              <a:latin typeface="Arial"/>
              <a:ea typeface="+mn-ea"/>
              <a:cs typeface="+mn-cs"/>
            </a:endParaRPr>
          </a:p>
        </p:txBody>
      </p:sp>
      <p:grpSp>
        <p:nvGrpSpPr>
          <p:cNvPr id="56" name="Group 55">
            <a:extLst>
              <a:ext uri="{FF2B5EF4-FFF2-40B4-BE49-F238E27FC236}">
                <a16:creationId xmlns:a16="http://schemas.microsoft.com/office/drawing/2014/main" id="{49382893-BC18-4A89-B4B5-84728AFC1BC5}"/>
              </a:ext>
            </a:extLst>
          </p:cNvPr>
          <p:cNvGrpSpPr/>
          <p:nvPr/>
        </p:nvGrpSpPr>
        <p:grpSpPr>
          <a:xfrm>
            <a:off x="701964" y="2414472"/>
            <a:ext cx="6330093" cy="2182871"/>
            <a:chOff x="701964" y="2414472"/>
            <a:chExt cx="6330093" cy="2182871"/>
          </a:xfrm>
        </p:grpSpPr>
        <p:sp>
          <p:nvSpPr>
            <p:cNvPr id="57" name="Rectangle: Rounded Corners 56">
              <a:extLst>
                <a:ext uri="{FF2B5EF4-FFF2-40B4-BE49-F238E27FC236}">
                  <a16:creationId xmlns:a16="http://schemas.microsoft.com/office/drawing/2014/main" id="{62362B98-F6E1-4DF8-9420-02B55B423FAE}"/>
                </a:ext>
              </a:extLst>
            </p:cNvPr>
            <p:cNvSpPr/>
            <p:nvPr/>
          </p:nvSpPr>
          <p:spPr bwMode="auto">
            <a:xfrm>
              <a:off x="5948218" y="2512457"/>
              <a:ext cx="1083839" cy="955796"/>
            </a:xfrm>
            <a:prstGeom prst="roundRect">
              <a:avLst/>
            </a:prstGeom>
            <a:noFill/>
            <a:ln w="19050"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58" name="Rectangle: Rounded Corners 57">
              <a:extLst>
                <a:ext uri="{FF2B5EF4-FFF2-40B4-BE49-F238E27FC236}">
                  <a16:creationId xmlns:a16="http://schemas.microsoft.com/office/drawing/2014/main" id="{A582173A-D085-42DB-A536-230C70A58662}"/>
                </a:ext>
              </a:extLst>
            </p:cNvPr>
            <p:cNvSpPr/>
            <p:nvPr/>
          </p:nvSpPr>
          <p:spPr bwMode="auto">
            <a:xfrm>
              <a:off x="701964" y="2414472"/>
              <a:ext cx="3962323" cy="2182871"/>
            </a:xfrm>
            <a:prstGeom prst="roundRect">
              <a:avLst/>
            </a:prstGeom>
            <a:noFill/>
            <a:ln w="19050"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cxnSp>
          <p:nvCxnSpPr>
            <p:cNvPr id="59" name="Straight Connector 58">
              <a:extLst>
                <a:ext uri="{FF2B5EF4-FFF2-40B4-BE49-F238E27FC236}">
                  <a16:creationId xmlns:a16="http://schemas.microsoft.com/office/drawing/2014/main" id="{A4E4BCE2-9E28-435B-A194-7E5A2C007B83}"/>
                </a:ext>
              </a:extLst>
            </p:cNvPr>
            <p:cNvCxnSpPr>
              <a:cxnSpLocks/>
            </p:cNvCxnSpPr>
            <p:nvPr/>
          </p:nvCxnSpPr>
          <p:spPr bwMode="auto">
            <a:xfrm>
              <a:off x="4352625" y="2414472"/>
              <a:ext cx="1752611" cy="97985"/>
            </a:xfrm>
            <a:prstGeom prst="line">
              <a:avLst/>
            </a:prstGeom>
            <a:solidFill>
              <a:schemeClr val="accent1"/>
            </a:solidFill>
            <a:ln w="9525"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0" name="Straight Connector 59">
              <a:extLst>
                <a:ext uri="{FF2B5EF4-FFF2-40B4-BE49-F238E27FC236}">
                  <a16:creationId xmlns:a16="http://schemas.microsoft.com/office/drawing/2014/main" id="{42F35DD2-9F5F-4A42-A5A4-F0B1EA3CCF0D}"/>
                </a:ext>
              </a:extLst>
            </p:cNvPr>
            <p:cNvCxnSpPr>
              <a:cxnSpLocks/>
            </p:cNvCxnSpPr>
            <p:nvPr/>
          </p:nvCxnSpPr>
          <p:spPr bwMode="auto">
            <a:xfrm flipV="1">
              <a:off x="4464925" y="3429002"/>
              <a:ext cx="2480820" cy="1143475"/>
            </a:xfrm>
            <a:prstGeom prst="line">
              <a:avLst/>
            </a:prstGeom>
            <a:solidFill>
              <a:schemeClr val="accent1"/>
            </a:solidFill>
            <a:ln w="9525"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61" name="Rectangle: Rounded Corners 60">
            <a:extLst>
              <a:ext uri="{FF2B5EF4-FFF2-40B4-BE49-F238E27FC236}">
                <a16:creationId xmlns:a16="http://schemas.microsoft.com/office/drawing/2014/main" id="{33364C5A-2BE0-4D51-8FA0-176AA987EF88}"/>
              </a:ext>
            </a:extLst>
          </p:cNvPr>
          <p:cNvSpPr/>
          <p:nvPr/>
        </p:nvSpPr>
        <p:spPr bwMode="auto">
          <a:xfrm>
            <a:off x="1698256" y="5012172"/>
            <a:ext cx="1905000" cy="1201864"/>
          </a:xfrm>
          <a:prstGeom prst="round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bg1"/>
              </a:solidFill>
              <a:effectLst/>
              <a:latin typeface="Times" charset="0"/>
              <a:ea typeface="Geneva" charset="0"/>
            </a:endParaRPr>
          </a:p>
        </p:txBody>
      </p:sp>
      <p:sp>
        <p:nvSpPr>
          <p:cNvPr id="62" name="TextBox 61">
            <a:extLst>
              <a:ext uri="{FF2B5EF4-FFF2-40B4-BE49-F238E27FC236}">
                <a16:creationId xmlns:a16="http://schemas.microsoft.com/office/drawing/2014/main" id="{64499503-1D1E-46DC-83B4-06DCD0AADDC3}"/>
              </a:ext>
            </a:extLst>
          </p:cNvPr>
          <p:cNvSpPr txBox="1"/>
          <p:nvPr/>
        </p:nvSpPr>
        <p:spPr>
          <a:xfrm>
            <a:off x="1774456" y="5076333"/>
            <a:ext cx="1820435" cy="1077218"/>
          </a:xfrm>
          <a:prstGeom prst="rect">
            <a:avLst/>
          </a:prstGeom>
          <a:noFill/>
        </p:spPr>
        <p:txBody>
          <a:bodyPr wrap="square" rtlCol="0">
            <a:spAutoFit/>
          </a:bodyPr>
          <a:lstStyle/>
          <a:p>
            <a:r>
              <a:rPr lang="sv-SE" sz="1600" b="1" dirty="0">
                <a:solidFill>
                  <a:schemeClr val="accent3">
                    <a:lumMod val="50000"/>
                  </a:schemeClr>
                </a:solidFill>
              </a:rPr>
              <a:t>possible actions</a:t>
            </a:r>
            <a:r>
              <a:rPr lang="sv-SE" sz="1600" dirty="0">
                <a:solidFill>
                  <a:schemeClr val="accent3">
                    <a:lumMod val="50000"/>
                  </a:schemeClr>
                </a:solidFill>
              </a:rPr>
              <a:t>:</a:t>
            </a:r>
          </a:p>
          <a:p>
            <a:pPr marL="285750" indent="-285750">
              <a:buFont typeface="Arial" panose="020B0604020202020204" pitchFamily="34" charset="0"/>
              <a:buChar char="•"/>
            </a:pPr>
            <a:r>
              <a:rPr lang="sv-SE" sz="1600" dirty="0">
                <a:solidFill>
                  <a:schemeClr val="accent3">
                    <a:lumMod val="50000"/>
                  </a:schemeClr>
                </a:solidFill>
              </a:rPr>
              <a:t>add edge/node</a:t>
            </a:r>
          </a:p>
          <a:p>
            <a:pPr marL="285750" indent="-285750">
              <a:buFont typeface="Arial" panose="020B0604020202020204" pitchFamily="34" charset="0"/>
              <a:buChar char="•"/>
            </a:pPr>
            <a:r>
              <a:rPr lang="sv-SE" sz="1600" dirty="0">
                <a:solidFill>
                  <a:schemeClr val="accent3">
                    <a:lumMod val="50000"/>
                  </a:schemeClr>
                </a:solidFill>
              </a:rPr>
              <a:t>connect node</a:t>
            </a:r>
          </a:p>
          <a:p>
            <a:pPr marL="285750" indent="-285750">
              <a:buFont typeface="Arial" panose="020B0604020202020204" pitchFamily="34" charset="0"/>
              <a:buChar char="•"/>
            </a:pPr>
            <a:r>
              <a:rPr lang="sv-SE" sz="1600" dirty="0">
                <a:solidFill>
                  <a:schemeClr val="accent3">
                    <a:lumMod val="50000"/>
                  </a:schemeClr>
                </a:solidFill>
              </a:rPr>
              <a:t>terminate graph</a:t>
            </a:r>
          </a:p>
        </p:txBody>
      </p:sp>
      <p:sp>
        <p:nvSpPr>
          <p:cNvPr id="63" name="TextBox 62">
            <a:extLst>
              <a:ext uri="{FF2B5EF4-FFF2-40B4-BE49-F238E27FC236}">
                <a16:creationId xmlns:a16="http://schemas.microsoft.com/office/drawing/2014/main" id="{A58337BD-0016-4D7B-BE50-3E3527C67B06}"/>
              </a:ext>
            </a:extLst>
          </p:cNvPr>
          <p:cNvSpPr txBox="1"/>
          <p:nvPr/>
        </p:nvSpPr>
        <p:spPr>
          <a:xfrm>
            <a:off x="926706" y="4656849"/>
            <a:ext cx="3311997" cy="338554"/>
          </a:xfrm>
          <a:prstGeom prst="rect">
            <a:avLst/>
          </a:prstGeom>
          <a:noFill/>
        </p:spPr>
        <p:txBody>
          <a:bodyPr wrap="square" rtlCol="0">
            <a:spAutoFit/>
          </a:bodyPr>
          <a:lstStyle/>
          <a:p>
            <a:r>
              <a:rPr lang="sv-SE" sz="1600" dirty="0"/>
              <a:t> </a:t>
            </a:r>
            <a:r>
              <a:rPr lang="sv-SE" sz="1600" b="1" dirty="0">
                <a:solidFill>
                  <a:schemeClr val="accent6"/>
                </a:solidFill>
              </a:rPr>
              <a:t>APD</a:t>
            </a:r>
            <a:r>
              <a:rPr lang="sv-SE" sz="1600" dirty="0"/>
              <a:t> = action probability distribution</a:t>
            </a:r>
            <a:endParaRPr lang="sv-SE" sz="1600" b="1" dirty="0"/>
          </a:p>
        </p:txBody>
      </p:sp>
      <p:sp>
        <p:nvSpPr>
          <p:cNvPr id="25" name="Rectangle 24">
            <a:extLst>
              <a:ext uri="{FF2B5EF4-FFF2-40B4-BE49-F238E27FC236}">
                <a16:creationId xmlns:a16="http://schemas.microsoft.com/office/drawing/2014/main" id="{4010633E-B5E2-43CE-8761-7623522C8B71}"/>
              </a:ext>
            </a:extLst>
          </p:cNvPr>
          <p:cNvSpPr/>
          <p:nvPr/>
        </p:nvSpPr>
        <p:spPr>
          <a:xfrm>
            <a:off x="0" y="6039205"/>
            <a:ext cx="5334000" cy="477054"/>
          </a:xfrm>
          <a:prstGeom prst="rect">
            <a:avLst/>
          </a:prstGeom>
        </p:spPr>
        <p:txBody>
          <a:bodyPr wrap="square">
            <a:spAutoFit/>
          </a:bodyPr>
          <a:lstStyle/>
          <a:p>
            <a:endParaRPr lang="sv-SE" sz="1100" dirty="0">
              <a:solidFill>
                <a:schemeClr val="tx1">
                  <a:lumMod val="65000"/>
                  <a:lumOff val="35000"/>
                </a:schemeClr>
              </a:solidFill>
            </a:endParaRPr>
          </a:p>
          <a:p>
            <a:r>
              <a:rPr lang="sv-SE" sz="1400" dirty="0">
                <a:solidFill>
                  <a:schemeClr val="tx1">
                    <a:lumMod val="65000"/>
                    <a:lumOff val="35000"/>
                  </a:schemeClr>
                </a:solidFill>
              </a:rPr>
              <a:t>Mercado et al. </a:t>
            </a:r>
            <a:r>
              <a:rPr lang="sv-SE" sz="1400" i="1" dirty="0">
                <a:solidFill>
                  <a:schemeClr val="tx1">
                    <a:lumMod val="65000"/>
                    <a:lumOff val="35000"/>
                  </a:schemeClr>
                </a:solidFill>
              </a:rPr>
              <a:t>Mach. Learn.: Sci. Technol</a:t>
            </a:r>
            <a:r>
              <a:rPr lang="sv-SE" sz="1400" dirty="0">
                <a:solidFill>
                  <a:schemeClr val="tx1">
                    <a:lumMod val="65000"/>
                    <a:lumOff val="35000"/>
                  </a:schemeClr>
                </a:solidFill>
              </a:rPr>
              <a:t>.</a:t>
            </a:r>
            <a:r>
              <a:rPr lang="sv-SE" sz="1400" b="1" dirty="0">
                <a:solidFill>
                  <a:schemeClr val="tx1">
                    <a:lumMod val="65000"/>
                    <a:lumOff val="35000"/>
                  </a:schemeClr>
                </a:solidFill>
              </a:rPr>
              <a:t> 2021</a:t>
            </a:r>
            <a:r>
              <a:rPr lang="sv-SE" sz="1400" dirty="0">
                <a:solidFill>
                  <a:schemeClr val="tx1">
                    <a:lumMod val="65000"/>
                    <a:lumOff val="35000"/>
                  </a:schemeClr>
                </a:solidFill>
              </a:rPr>
              <a:t>.</a:t>
            </a:r>
          </a:p>
        </p:txBody>
      </p:sp>
      <p:sp>
        <p:nvSpPr>
          <p:cNvPr id="26" name="Rectangle 25">
            <a:extLst>
              <a:ext uri="{FF2B5EF4-FFF2-40B4-BE49-F238E27FC236}">
                <a16:creationId xmlns:a16="http://schemas.microsoft.com/office/drawing/2014/main" id="{C25794C2-A066-4C9C-840D-964842F4AE1B}"/>
              </a:ext>
            </a:extLst>
          </p:cNvPr>
          <p:cNvSpPr/>
          <p:nvPr/>
        </p:nvSpPr>
        <p:spPr>
          <a:xfrm>
            <a:off x="5306608" y="6150425"/>
            <a:ext cx="6324600" cy="369332"/>
          </a:xfrm>
          <a:prstGeom prst="rect">
            <a:avLst/>
          </a:prstGeom>
        </p:spPr>
        <p:txBody>
          <a:bodyPr wrap="square">
            <a:spAutoFit/>
          </a:bodyPr>
          <a:lstStyle/>
          <a:p>
            <a:r>
              <a:rPr lang="sv-SE" dirty="0">
                <a:solidFill>
                  <a:schemeClr val="accent6"/>
                </a:solidFill>
              </a:rPr>
              <a:t>github.com/MolecularAI/GraphINVENT</a:t>
            </a:r>
          </a:p>
        </p:txBody>
      </p:sp>
    </p:spTree>
    <p:extLst>
      <p:ext uri="{BB962C8B-B14F-4D97-AF65-F5344CB8AC3E}">
        <p14:creationId xmlns:p14="http://schemas.microsoft.com/office/powerpoint/2010/main" val="15613003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4500"/>
                            </p:stCondLst>
                            <p:childTnLst>
                              <p:par>
                                <p:cTn id="49" presetID="10" presetClass="entr" presetSubtype="0" fill="hold" grpId="0" nodeType="afterEffect">
                                  <p:stCondLst>
                                    <p:cond delay="50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500"/>
                                        <p:tgtEl>
                                          <p:spTgt spid="63"/>
                                        </p:tgtEl>
                                      </p:cBhvr>
                                    </p:animEffect>
                                  </p:childTnLst>
                                </p:cTn>
                              </p:par>
                            </p:childTnLst>
                          </p:cTn>
                        </p:par>
                        <p:par>
                          <p:cTn id="52" fill="hold">
                            <p:stCondLst>
                              <p:cond delay="5500"/>
                            </p:stCondLst>
                            <p:childTnLst>
                              <p:par>
                                <p:cTn id="53" presetID="10" presetClass="entr" presetSubtype="0" fill="hold" grpId="0" nodeType="afterEffect">
                                  <p:stCondLst>
                                    <p:cond delay="50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animBg="1"/>
      <p:bldP spid="50" grpId="0" animBg="1"/>
      <p:bldP spid="51" grpId="0" animBg="1"/>
      <p:bldP spid="52" grpId="0"/>
      <p:bldP spid="53" grpId="0" animBg="1"/>
      <p:bldP spid="54" grpId="0" animBg="1"/>
      <p:bldP spid="55" grpId="0" animBg="1"/>
      <p:bldP spid="61" grpId="0" animBg="1"/>
      <p:bldP spid="62" grpId="0"/>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fontScale="90000"/>
          </a:bodyPr>
          <a:lstStyle/>
          <a:p>
            <a:r>
              <a:rPr lang="sv-SE" sz="2800" dirty="0"/>
              <a:t>Deep molecular generative models consist of </a:t>
            </a:r>
            <a:r>
              <a:rPr lang="sv-SE" sz="2800" dirty="0">
                <a:solidFill>
                  <a:schemeClr val="accent5">
                    <a:lumMod val="60000"/>
                    <a:lumOff val="40000"/>
                  </a:schemeClr>
                </a:solidFill>
              </a:rPr>
              <a:t>multiple components</a:t>
            </a:r>
            <a:r>
              <a:rPr lang="sv-SE" sz="2800" dirty="0"/>
              <a:t>, leading to significant variation.</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8" name="Diagram 7">
            <a:extLst>
              <a:ext uri="{FF2B5EF4-FFF2-40B4-BE49-F238E27FC236}">
                <a16:creationId xmlns:a16="http://schemas.microsoft.com/office/drawing/2014/main" id="{1363B930-C5BA-4238-B73B-8F9B75F6CB60}"/>
              </a:ext>
            </a:extLst>
          </p:cNvPr>
          <p:cNvGraphicFramePr/>
          <p:nvPr>
            <p:extLst/>
          </p:nvPr>
        </p:nvGraphicFramePr>
        <p:xfrm>
          <a:off x="540061" y="1382232"/>
          <a:ext cx="8063876" cy="49228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a:extLst>
              <a:ext uri="{FF2B5EF4-FFF2-40B4-BE49-F238E27FC236}">
                <a16:creationId xmlns:a16="http://schemas.microsoft.com/office/drawing/2014/main" id="{FD2A42BD-A236-422F-A3B8-261CD22CEBC1}"/>
              </a:ext>
            </a:extLst>
          </p:cNvPr>
          <p:cNvSpPr/>
          <p:nvPr/>
        </p:nvSpPr>
        <p:spPr>
          <a:xfrm>
            <a:off x="328773" y="1284270"/>
            <a:ext cx="6277510" cy="502083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788560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t>Optimizing for </a:t>
            </a:r>
            <a:r>
              <a:rPr lang="sv-SE" sz="2800" dirty="0">
                <a:solidFill>
                  <a:schemeClr val="accent5">
                    <a:lumMod val="60000"/>
                    <a:lumOff val="40000"/>
                  </a:schemeClr>
                </a:solidFill>
              </a:rPr>
              <a:t>desired properties</a:t>
            </a:r>
            <a:r>
              <a:rPr lang="sv-SE" sz="2800" dirty="0"/>
              <a:t> is a complex, multi-objective task.</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a:extLst>
              <a:ext uri="{FF2B5EF4-FFF2-40B4-BE49-F238E27FC236}">
                <a16:creationId xmlns:a16="http://schemas.microsoft.com/office/drawing/2014/main" id="{A126453A-1AEC-4A9C-A1B6-46202D227D01}"/>
              </a:ext>
            </a:extLst>
          </p:cNvPr>
          <p:cNvSpPr/>
          <p:nvPr/>
        </p:nvSpPr>
        <p:spPr>
          <a:xfrm>
            <a:off x="499730" y="1691363"/>
            <a:ext cx="3013869" cy="60156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Rounded Corners 20">
            <a:extLst>
              <a:ext uri="{FF2B5EF4-FFF2-40B4-BE49-F238E27FC236}">
                <a16:creationId xmlns:a16="http://schemas.microsoft.com/office/drawing/2014/main" id="{AC5BE62E-0B37-43CE-B021-F616669C5DD7}"/>
              </a:ext>
            </a:extLst>
          </p:cNvPr>
          <p:cNvSpPr/>
          <p:nvPr/>
        </p:nvSpPr>
        <p:spPr>
          <a:xfrm>
            <a:off x="696722" y="1938134"/>
            <a:ext cx="2699341" cy="3682568"/>
          </a:xfrm>
          <a:prstGeom prst="roundRect">
            <a:avLst/>
          </a:prstGeom>
          <a:solidFill>
            <a:schemeClr val="accent5">
              <a:lumMod val="20000"/>
              <a:lumOff val="80000"/>
              <a:alpha val="75000"/>
            </a:schemeClr>
          </a:solidFill>
          <a:ln w="19050">
            <a:solidFill>
              <a:schemeClr val="tx2">
                <a:lumMod val="20000"/>
                <a:lumOff val="8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sv-SE" sz="1600" b="1" dirty="0" err="1">
                <a:solidFill>
                  <a:schemeClr val="accent5"/>
                </a:solidFill>
                <a:latin typeface="3ds Condensed" panose="02000503020000020004" pitchFamily="2" charset="0"/>
              </a:rPr>
              <a:t>Molecular</a:t>
            </a:r>
            <a:r>
              <a:rPr lang="sv-SE" sz="1600" b="1" dirty="0">
                <a:solidFill>
                  <a:schemeClr val="accent5"/>
                </a:solidFill>
                <a:latin typeface="3ds Condensed" panose="02000503020000020004" pitchFamily="2" charset="0"/>
              </a:rPr>
              <a:t> </a:t>
            </a:r>
            <a:r>
              <a:rPr lang="sv-SE" sz="1600" b="1" dirty="0" err="1">
                <a:solidFill>
                  <a:schemeClr val="accent5"/>
                </a:solidFill>
                <a:latin typeface="3ds Condensed" panose="02000503020000020004" pitchFamily="2" charset="0"/>
              </a:rPr>
              <a:t>properties</a:t>
            </a:r>
            <a:r>
              <a:rPr lang="sv-SE" sz="1600" b="1" dirty="0">
                <a:solidFill>
                  <a:schemeClr val="accent5"/>
                </a:solidFill>
                <a:latin typeface="3ds Condensed" panose="02000503020000020004" pitchFamily="2" charset="0"/>
              </a:rPr>
              <a:t> to </a:t>
            </a:r>
            <a:r>
              <a:rPr lang="sv-SE" sz="1600" b="1" dirty="0" err="1">
                <a:solidFill>
                  <a:schemeClr val="accent5"/>
                </a:solidFill>
                <a:latin typeface="3ds Condensed" panose="02000503020000020004" pitchFamily="2" charset="0"/>
              </a:rPr>
              <a:t>optimize</a:t>
            </a:r>
            <a:br>
              <a:rPr lang="sv-SE" sz="1400" b="1" u="sng" dirty="0">
                <a:solidFill>
                  <a:schemeClr val="accent4">
                    <a:lumMod val="25000"/>
                    <a:lumOff val="75000"/>
                  </a:schemeClr>
                </a:solidFill>
                <a:latin typeface="3ds Condensed" panose="02000503020000020004" pitchFamily="2" charset="0"/>
              </a:rPr>
            </a:br>
            <a:endParaRPr lang="sv-SE" sz="1400" b="1" u="sng" dirty="0">
              <a:solidFill>
                <a:schemeClr val="accent4">
                  <a:lumMod val="25000"/>
                  <a:lumOff val="75000"/>
                </a:schemeClr>
              </a:solidFill>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Binding</a:t>
            </a:r>
            <a:r>
              <a:rPr lang="sv-SE" sz="1200" dirty="0">
                <a:solidFill>
                  <a:schemeClr val="accent6">
                    <a:lumMod val="75000"/>
                  </a:schemeClr>
                </a:solidFill>
                <a:latin typeface="3ds Condensed" panose="02000503020000020004" pitchFamily="2" charset="0"/>
              </a:rPr>
              <a:t> to a </a:t>
            </a:r>
            <a:r>
              <a:rPr lang="sv-SE" sz="1200" dirty="0" err="1">
                <a:solidFill>
                  <a:schemeClr val="accent6">
                    <a:lumMod val="75000"/>
                  </a:schemeClr>
                </a:solidFill>
                <a:latin typeface="3ds Condensed" panose="02000503020000020004" pitchFamily="2" charset="0"/>
              </a:rPr>
              <a:t>known</a:t>
            </a:r>
            <a:r>
              <a:rPr lang="sv-SE" sz="1200" dirty="0">
                <a:solidFill>
                  <a:schemeClr val="accent6">
                    <a:lumMod val="75000"/>
                  </a:schemeClr>
                </a:solidFill>
                <a:latin typeface="3ds Condensed" panose="02000503020000020004" pitchFamily="2" charset="0"/>
              </a:rPr>
              <a:t> </a:t>
            </a:r>
            <a:r>
              <a:rPr lang="sv-SE" sz="1200" dirty="0" err="1">
                <a:solidFill>
                  <a:schemeClr val="accent6">
                    <a:lumMod val="75000"/>
                  </a:schemeClr>
                </a:solidFill>
                <a:latin typeface="3ds Condensed" panose="02000503020000020004" pitchFamily="2" charset="0"/>
              </a:rPr>
              <a:t>target</a:t>
            </a:r>
            <a:endParaRPr lang="sv-SE" sz="120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a:solidFill>
                  <a:schemeClr val="accent6">
                    <a:lumMod val="75000"/>
                  </a:schemeClr>
                </a:solidFill>
                <a:latin typeface="3ds Condensed" panose="02000503020000020004" pitchFamily="2" charset="0"/>
              </a:rPr>
              <a:t>Target </a:t>
            </a:r>
            <a:r>
              <a:rPr lang="sv-SE" sz="1200" dirty="0" err="1">
                <a:solidFill>
                  <a:schemeClr val="accent6">
                    <a:lumMod val="75000"/>
                  </a:schemeClr>
                </a:solidFill>
                <a:latin typeface="3ds Condensed" panose="02000503020000020004" pitchFamily="2" charset="0"/>
              </a:rPr>
              <a:t>selectivity</a:t>
            </a:r>
            <a:endParaRPr lang="sv-SE" sz="120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Novelty</a:t>
            </a:r>
            <a:endParaRPr lang="sv-SE" sz="120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Physico-chemical</a:t>
            </a:r>
            <a:r>
              <a:rPr lang="sv-SE" sz="1200" dirty="0">
                <a:solidFill>
                  <a:schemeClr val="accent6">
                    <a:lumMod val="75000"/>
                  </a:schemeClr>
                </a:solidFill>
                <a:latin typeface="3ds Condensed" panose="02000503020000020004" pitchFamily="2" charset="0"/>
              </a:rPr>
              <a:t> </a:t>
            </a:r>
            <a:r>
              <a:rPr lang="sv-SE" sz="1200" dirty="0" err="1">
                <a:solidFill>
                  <a:schemeClr val="accent6">
                    <a:lumMod val="75000"/>
                  </a:schemeClr>
                </a:solidFill>
                <a:latin typeface="3ds Condensed" panose="02000503020000020004" pitchFamily="2" charset="0"/>
              </a:rPr>
              <a:t>properties</a:t>
            </a:r>
            <a:endParaRPr lang="sv-SE" sz="120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Stability</a:t>
            </a:r>
            <a:endParaRPr lang="sv-SE" sz="105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Solubility</a:t>
            </a:r>
            <a:endParaRPr lang="sv-SE" sz="105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a:solidFill>
                  <a:schemeClr val="accent6">
                    <a:lumMod val="75000"/>
                  </a:schemeClr>
                </a:solidFill>
                <a:latin typeface="3ds Condensed" panose="02000503020000020004" pitchFamily="2" charset="0"/>
              </a:rPr>
              <a:t>ADMET </a:t>
            </a:r>
            <a:r>
              <a:rPr lang="sv-SE" sz="1200" dirty="0" err="1">
                <a:solidFill>
                  <a:schemeClr val="accent6">
                    <a:lumMod val="75000"/>
                  </a:schemeClr>
                </a:solidFill>
                <a:latin typeface="3ds Condensed" panose="02000503020000020004" pitchFamily="2" charset="0"/>
              </a:rPr>
              <a:t>properties</a:t>
            </a:r>
            <a:endParaRPr lang="sv-SE" sz="120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a:solidFill>
                  <a:schemeClr val="accent6">
                    <a:lumMod val="75000"/>
                  </a:schemeClr>
                </a:solidFill>
                <a:latin typeface="3ds Condensed" panose="02000503020000020004" pitchFamily="2" charset="0"/>
              </a:rPr>
              <a:t>Adsorption</a:t>
            </a: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Desorption</a:t>
            </a:r>
            <a:endParaRPr lang="sv-SE" sz="105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a:solidFill>
                  <a:schemeClr val="accent6">
                    <a:lumMod val="75000"/>
                  </a:schemeClr>
                </a:solidFill>
                <a:latin typeface="3ds Condensed" panose="02000503020000020004" pitchFamily="2" charset="0"/>
              </a:rPr>
              <a:t>Metabolism</a:t>
            </a: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Excretion</a:t>
            </a:r>
            <a:endParaRPr lang="sv-SE" sz="105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Toxicity</a:t>
            </a:r>
            <a:endParaRPr lang="sv-SE" sz="105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a:solidFill>
                  <a:schemeClr val="accent6">
                    <a:lumMod val="75000"/>
                  </a:schemeClr>
                </a:solidFill>
                <a:latin typeface="3ds Condensed" panose="02000503020000020004" pitchFamily="2" charset="0"/>
              </a:rPr>
              <a:t>Synthetic </a:t>
            </a:r>
            <a:r>
              <a:rPr lang="sv-SE" sz="1200" dirty="0" err="1">
                <a:solidFill>
                  <a:schemeClr val="accent6">
                    <a:lumMod val="75000"/>
                  </a:schemeClr>
                </a:solidFill>
                <a:latin typeface="3ds Condensed" panose="02000503020000020004" pitchFamily="2" charset="0"/>
              </a:rPr>
              <a:t>accessibility</a:t>
            </a:r>
            <a:endParaRPr lang="sv-SE" sz="120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Production</a:t>
            </a:r>
            <a:r>
              <a:rPr lang="sv-SE" sz="1200" dirty="0">
                <a:solidFill>
                  <a:schemeClr val="accent6">
                    <a:lumMod val="75000"/>
                  </a:schemeClr>
                </a:solidFill>
                <a:latin typeface="3ds Condensed" panose="02000503020000020004" pitchFamily="2" charset="0"/>
              </a:rPr>
              <a:t> </a:t>
            </a:r>
            <a:r>
              <a:rPr lang="sv-SE" sz="1200" dirty="0" err="1">
                <a:solidFill>
                  <a:schemeClr val="accent6">
                    <a:lumMod val="75000"/>
                  </a:schemeClr>
                </a:solidFill>
                <a:latin typeface="3ds Condensed" panose="02000503020000020004" pitchFamily="2" charset="0"/>
              </a:rPr>
              <a:t>cost</a:t>
            </a:r>
            <a:endParaRPr lang="sv-SE" sz="120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etc</a:t>
            </a:r>
            <a:endParaRPr lang="sv-SE" sz="1200" dirty="0">
              <a:solidFill>
                <a:schemeClr val="accent6">
                  <a:lumMod val="75000"/>
                </a:schemeClr>
              </a:solidFill>
              <a:latin typeface="3ds Condensed" panose="02000503020000020004" pitchFamily="2" charset="0"/>
            </a:endParaRPr>
          </a:p>
        </p:txBody>
      </p:sp>
      <p:sp>
        <p:nvSpPr>
          <p:cNvPr id="23" name="Cloud 22">
            <a:extLst>
              <a:ext uri="{FF2B5EF4-FFF2-40B4-BE49-F238E27FC236}">
                <a16:creationId xmlns:a16="http://schemas.microsoft.com/office/drawing/2014/main" id="{E32CBE19-F31B-482B-A522-774E21B6F4B0}"/>
              </a:ext>
            </a:extLst>
          </p:cNvPr>
          <p:cNvSpPr/>
          <p:nvPr/>
        </p:nvSpPr>
        <p:spPr>
          <a:xfrm>
            <a:off x="4034384" y="3810857"/>
            <a:ext cx="1563329" cy="1130710"/>
          </a:xfrm>
          <a:prstGeom prst="cloud">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sv-SE" b="1" dirty="0">
                <a:latin typeface="3ds" panose="02000503020000020004" pitchFamily="2" charset="0"/>
              </a:rPr>
              <a:t>Protein </a:t>
            </a:r>
            <a:r>
              <a:rPr lang="sv-SE" b="1" dirty="0" err="1">
                <a:latin typeface="3ds" panose="02000503020000020004" pitchFamily="2" charset="0"/>
              </a:rPr>
              <a:t>target</a:t>
            </a:r>
            <a:endParaRPr lang="sv-SE" b="1" dirty="0">
              <a:latin typeface="3ds" panose="02000503020000020004" pitchFamily="2" charset="0"/>
            </a:endParaRPr>
          </a:p>
        </p:txBody>
      </p:sp>
      <p:sp>
        <p:nvSpPr>
          <p:cNvPr id="24" name="Cloud 23">
            <a:extLst>
              <a:ext uri="{FF2B5EF4-FFF2-40B4-BE49-F238E27FC236}">
                <a16:creationId xmlns:a16="http://schemas.microsoft.com/office/drawing/2014/main" id="{390E98F0-F435-4AD0-990A-B3D37E247CE4}"/>
              </a:ext>
            </a:extLst>
          </p:cNvPr>
          <p:cNvSpPr/>
          <p:nvPr/>
        </p:nvSpPr>
        <p:spPr>
          <a:xfrm>
            <a:off x="5238836" y="3849868"/>
            <a:ext cx="299884" cy="270387"/>
          </a:xfrm>
          <a:prstGeom prst="clou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25" name="Cloud 24">
            <a:extLst>
              <a:ext uri="{FF2B5EF4-FFF2-40B4-BE49-F238E27FC236}">
                <a16:creationId xmlns:a16="http://schemas.microsoft.com/office/drawing/2014/main" id="{56B24B25-030D-4EEB-B683-8FBC7FF2C749}"/>
              </a:ext>
            </a:extLst>
          </p:cNvPr>
          <p:cNvSpPr/>
          <p:nvPr/>
        </p:nvSpPr>
        <p:spPr>
          <a:xfrm>
            <a:off x="6644849" y="3491605"/>
            <a:ext cx="299884" cy="270387"/>
          </a:xfrm>
          <a:prstGeom prst="cloud">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26" name="Rectangle 25">
            <a:extLst>
              <a:ext uri="{FF2B5EF4-FFF2-40B4-BE49-F238E27FC236}">
                <a16:creationId xmlns:a16="http://schemas.microsoft.com/office/drawing/2014/main" id="{8D1CEA79-AEDD-4091-8025-D03B6D6379A7}"/>
              </a:ext>
            </a:extLst>
          </p:cNvPr>
          <p:cNvSpPr/>
          <p:nvPr/>
        </p:nvSpPr>
        <p:spPr>
          <a:xfrm>
            <a:off x="4122948" y="3416677"/>
            <a:ext cx="1415772" cy="307777"/>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400" b="1" dirty="0" err="1">
                <a:latin typeface="3ds" panose="02000503020000020004" pitchFamily="2" charset="0"/>
              </a:rPr>
              <a:t>binding</a:t>
            </a:r>
            <a:r>
              <a:rPr lang="sv-SE" sz="1400" b="1" dirty="0">
                <a:latin typeface="3ds" panose="02000503020000020004" pitchFamily="2" charset="0"/>
              </a:rPr>
              <a:t> pocket</a:t>
            </a:r>
          </a:p>
        </p:txBody>
      </p:sp>
      <p:sp>
        <p:nvSpPr>
          <p:cNvPr id="27" name="Rectangle 26">
            <a:extLst>
              <a:ext uri="{FF2B5EF4-FFF2-40B4-BE49-F238E27FC236}">
                <a16:creationId xmlns:a16="http://schemas.microsoft.com/office/drawing/2014/main" id="{22076DFB-00BD-40A8-8F47-9CEF43EE6F72}"/>
              </a:ext>
            </a:extLst>
          </p:cNvPr>
          <p:cNvSpPr/>
          <p:nvPr/>
        </p:nvSpPr>
        <p:spPr>
          <a:xfrm>
            <a:off x="6582665" y="3909262"/>
            <a:ext cx="1864613" cy="307777"/>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400" b="1" dirty="0" err="1">
                <a:latin typeface="3ds" panose="02000503020000020004" pitchFamily="2" charset="0"/>
              </a:rPr>
              <a:t>candidate</a:t>
            </a:r>
            <a:r>
              <a:rPr lang="sv-SE" sz="1400" b="1" dirty="0">
                <a:latin typeface="3ds" panose="02000503020000020004" pitchFamily="2" charset="0"/>
              </a:rPr>
              <a:t> </a:t>
            </a:r>
            <a:r>
              <a:rPr lang="sv-SE" sz="1400" b="1" dirty="0" err="1">
                <a:latin typeface="3ds" panose="02000503020000020004" pitchFamily="2" charset="0"/>
              </a:rPr>
              <a:t>molecules</a:t>
            </a:r>
            <a:endParaRPr lang="sv-SE" sz="1400" b="1" dirty="0">
              <a:latin typeface="3ds" panose="02000503020000020004" pitchFamily="2" charset="0"/>
            </a:endParaRPr>
          </a:p>
        </p:txBody>
      </p:sp>
      <p:sp>
        <p:nvSpPr>
          <p:cNvPr id="28" name="Rectangle: Rounded Corners 27">
            <a:extLst>
              <a:ext uri="{FF2B5EF4-FFF2-40B4-BE49-F238E27FC236}">
                <a16:creationId xmlns:a16="http://schemas.microsoft.com/office/drawing/2014/main" id="{F817F6FF-76E6-48BA-8633-C9D7CC807D86}"/>
              </a:ext>
            </a:extLst>
          </p:cNvPr>
          <p:cNvSpPr/>
          <p:nvPr/>
        </p:nvSpPr>
        <p:spPr>
          <a:xfrm>
            <a:off x="7279029" y="3291317"/>
            <a:ext cx="280219" cy="221226"/>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29" name="Isosceles Triangle 28">
            <a:extLst>
              <a:ext uri="{FF2B5EF4-FFF2-40B4-BE49-F238E27FC236}">
                <a16:creationId xmlns:a16="http://schemas.microsoft.com/office/drawing/2014/main" id="{2EB4D6AC-AF2E-4BD8-9BF2-7CDCAF7C1580}"/>
              </a:ext>
            </a:extLst>
          </p:cNvPr>
          <p:cNvSpPr/>
          <p:nvPr/>
        </p:nvSpPr>
        <p:spPr>
          <a:xfrm>
            <a:off x="7062719" y="2792900"/>
            <a:ext cx="265471" cy="240890"/>
          </a:xfrm>
          <a:prstGeom prst="triangle">
            <a:avLst/>
          </a:prstGeom>
          <a:solidFill>
            <a:schemeClr val="accent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30" name="Explosion: 8 Points 29">
            <a:extLst>
              <a:ext uri="{FF2B5EF4-FFF2-40B4-BE49-F238E27FC236}">
                <a16:creationId xmlns:a16="http://schemas.microsoft.com/office/drawing/2014/main" id="{6FC2FF6B-F918-4712-9B48-25558A1B1F53}"/>
              </a:ext>
            </a:extLst>
          </p:cNvPr>
          <p:cNvSpPr/>
          <p:nvPr/>
        </p:nvSpPr>
        <p:spPr>
          <a:xfrm>
            <a:off x="7893545" y="3491605"/>
            <a:ext cx="299884" cy="319252"/>
          </a:xfrm>
          <a:prstGeom prst="irregularSeal1">
            <a:avLst/>
          </a:prstGeom>
          <a:solidFill>
            <a:schemeClr val="accent4">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31" name="Rectangle: Diagonal Corners Snipped 30">
            <a:extLst>
              <a:ext uri="{FF2B5EF4-FFF2-40B4-BE49-F238E27FC236}">
                <a16:creationId xmlns:a16="http://schemas.microsoft.com/office/drawing/2014/main" id="{7414ECF2-8A5B-45BA-985E-7C5A1C075139}"/>
              </a:ext>
            </a:extLst>
          </p:cNvPr>
          <p:cNvSpPr/>
          <p:nvPr/>
        </p:nvSpPr>
        <p:spPr>
          <a:xfrm>
            <a:off x="7893545" y="2913345"/>
            <a:ext cx="265471" cy="174523"/>
          </a:xfrm>
          <a:prstGeom prst="snip2Diag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cxnSp>
        <p:nvCxnSpPr>
          <p:cNvPr id="32" name="Connector: Curved 31">
            <a:extLst>
              <a:ext uri="{FF2B5EF4-FFF2-40B4-BE49-F238E27FC236}">
                <a16:creationId xmlns:a16="http://schemas.microsoft.com/office/drawing/2014/main" id="{B92F8FD7-0521-403F-9C79-1AE3FCA1AA20}"/>
              </a:ext>
            </a:extLst>
          </p:cNvPr>
          <p:cNvCxnSpPr>
            <a:cxnSpLocks/>
            <a:stCxn id="26" idx="3"/>
          </p:cNvCxnSpPr>
          <p:nvPr/>
        </p:nvCxnSpPr>
        <p:spPr>
          <a:xfrm flipH="1">
            <a:off x="5403564" y="3570566"/>
            <a:ext cx="135156" cy="352784"/>
          </a:xfrm>
          <a:prstGeom prst="curvedConnector4">
            <a:avLst>
              <a:gd name="adj1" fmla="val -169138"/>
              <a:gd name="adj2" fmla="val 69619"/>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Cloud 37">
            <a:extLst>
              <a:ext uri="{FF2B5EF4-FFF2-40B4-BE49-F238E27FC236}">
                <a16:creationId xmlns:a16="http://schemas.microsoft.com/office/drawing/2014/main" id="{6DFF573D-4E5D-42A5-AA39-E3D90760CBA7}"/>
              </a:ext>
            </a:extLst>
          </p:cNvPr>
          <p:cNvSpPr/>
          <p:nvPr/>
        </p:nvSpPr>
        <p:spPr>
          <a:xfrm>
            <a:off x="5971342" y="2303586"/>
            <a:ext cx="299884" cy="270387"/>
          </a:xfrm>
          <a:prstGeom prst="clou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39" name="Star: 6 Points 38">
            <a:extLst>
              <a:ext uri="{FF2B5EF4-FFF2-40B4-BE49-F238E27FC236}">
                <a16:creationId xmlns:a16="http://schemas.microsoft.com/office/drawing/2014/main" id="{615479B0-97B8-43D9-BB5D-5848302DB01B}"/>
              </a:ext>
            </a:extLst>
          </p:cNvPr>
          <p:cNvSpPr/>
          <p:nvPr/>
        </p:nvSpPr>
        <p:spPr>
          <a:xfrm>
            <a:off x="5204072" y="3993393"/>
            <a:ext cx="113071" cy="108154"/>
          </a:xfrm>
          <a:prstGeom prst="star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48" name="Rectangle 47">
            <a:extLst>
              <a:ext uri="{FF2B5EF4-FFF2-40B4-BE49-F238E27FC236}">
                <a16:creationId xmlns:a16="http://schemas.microsoft.com/office/drawing/2014/main" id="{7BC0387D-2CA3-428E-9CF0-DCDEC1DC9A33}"/>
              </a:ext>
            </a:extLst>
          </p:cNvPr>
          <p:cNvSpPr/>
          <p:nvPr/>
        </p:nvSpPr>
        <p:spPr>
          <a:xfrm>
            <a:off x="683436" y="1469452"/>
            <a:ext cx="1846852" cy="338554"/>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600" b="1" dirty="0">
                <a:solidFill>
                  <a:schemeClr val="accent2"/>
                </a:solidFill>
                <a:latin typeface="3ds" panose="02000503020000020004" pitchFamily="2" charset="0"/>
              </a:rPr>
              <a:t>e.g. drug discovery:</a:t>
            </a:r>
          </a:p>
        </p:txBody>
      </p:sp>
    </p:spTree>
    <p:extLst>
      <p:ext uri="{BB962C8B-B14F-4D97-AF65-F5344CB8AC3E}">
        <p14:creationId xmlns:p14="http://schemas.microsoft.com/office/powerpoint/2010/main" val="1763575874"/>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t>Optimizing for </a:t>
            </a:r>
            <a:r>
              <a:rPr lang="sv-SE" sz="2800" dirty="0">
                <a:solidFill>
                  <a:schemeClr val="accent5">
                    <a:lumMod val="60000"/>
                    <a:lumOff val="40000"/>
                  </a:schemeClr>
                </a:solidFill>
              </a:rPr>
              <a:t>desired properties</a:t>
            </a:r>
            <a:r>
              <a:rPr lang="sv-SE" sz="2800" dirty="0"/>
              <a:t> is a complex, multi-objective task.</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a:extLst>
              <a:ext uri="{FF2B5EF4-FFF2-40B4-BE49-F238E27FC236}">
                <a16:creationId xmlns:a16="http://schemas.microsoft.com/office/drawing/2014/main" id="{A126453A-1AEC-4A9C-A1B6-46202D227D01}"/>
              </a:ext>
            </a:extLst>
          </p:cNvPr>
          <p:cNvSpPr/>
          <p:nvPr/>
        </p:nvSpPr>
        <p:spPr>
          <a:xfrm>
            <a:off x="499730" y="1691363"/>
            <a:ext cx="3013869" cy="60156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Rounded Corners 20">
            <a:extLst>
              <a:ext uri="{FF2B5EF4-FFF2-40B4-BE49-F238E27FC236}">
                <a16:creationId xmlns:a16="http://schemas.microsoft.com/office/drawing/2014/main" id="{AC5BE62E-0B37-43CE-B021-F616669C5DD7}"/>
              </a:ext>
            </a:extLst>
          </p:cNvPr>
          <p:cNvSpPr/>
          <p:nvPr/>
        </p:nvSpPr>
        <p:spPr>
          <a:xfrm>
            <a:off x="696722" y="1938134"/>
            <a:ext cx="2699341" cy="3682568"/>
          </a:xfrm>
          <a:prstGeom prst="roundRect">
            <a:avLst/>
          </a:prstGeom>
          <a:solidFill>
            <a:schemeClr val="accent5">
              <a:lumMod val="20000"/>
              <a:lumOff val="80000"/>
              <a:alpha val="75000"/>
            </a:schemeClr>
          </a:solidFill>
          <a:ln w="19050">
            <a:solidFill>
              <a:schemeClr val="tx2">
                <a:lumMod val="20000"/>
                <a:lumOff val="8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sv-SE" sz="1600" b="1" dirty="0" err="1">
                <a:solidFill>
                  <a:schemeClr val="accent5"/>
                </a:solidFill>
                <a:latin typeface="3ds Condensed" panose="02000503020000020004" pitchFamily="2" charset="0"/>
              </a:rPr>
              <a:t>Molecular</a:t>
            </a:r>
            <a:r>
              <a:rPr lang="sv-SE" sz="1600" b="1" dirty="0">
                <a:solidFill>
                  <a:schemeClr val="accent5"/>
                </a:solidFill>
                <a:latin typeface="3ds Condensed" panose="02000503020000020004" pitchFamily="2" charset="0"/>
              </a:rPr>
              <a:t> </a:t>
            </a:r>
            <a:r>
              <a:rPr lang="sv-SE" sz="1600" b="1" dirty="0" err="1">
                <a:solidFill>
                  <a:schemeClr val="accent5"/>
                </a:solidFill>
                <a:latin typeface="3ds Condensed" panose="02000503020000020004" pitchFamily="2" charset="0"/>
              </a:rPr>
              <a:t>properties</a:t>
            </a:r>
            <a:r>
              <a:rPr lang="sv-SE" sz="1600" b="1" dirty="0">
                <a:solidFill>
                  <a:schemeClr val="accent5"/>
                </a:solidFill>
                <a:latin typeface="3ds Condensed" panose="02000503020000020004" pitchFamily="2" charset="0"/>
              </a:rPr>
              <a:t> to </a:t>
            </a:r>
            <a:r>
              <a:rPr lang="sv-SE" sz="1600" b="1" dirty="0" err="1">
                <a:solidFill>
                  <a:schemeClr val="accent5"/>
                </a:solidFill>
                <a:latin typeface="3ds Condensed" panose="02000503020000020004" pitchFamily="2" charset="0"/>
              </a:rPr>
              <a:t>optimize</a:t>
            </a:r>
            <a:br>
              <a:rPr lang="sv-SE" sz="1400" b="1" u="sng" dirty="0">
                <a:solidFill>
                  <a:schemeClr val="accent4">
                    <a:lumMod val="25000"/>
                    <a:lumOff val="75000"/>
                  </a:schemeClr>
                </a:solidFill>
                <a:latin typeface="3ds Condensed" panose="02000503020000020004" pitchFamily="2" charset="0"/>
              </a:rPr>
            </a:br>
            <a:endParaRPr lang="sv-SE" sz="1400" b="1" u="sng" dirty="0">
              <a:solidFill>
                <a:schemeClr val="accent4">
                  <a:lumMod val="25000"/>
                  <a:lumOff val="75000"/>
                </a:schemeClr>
              </a:solidFill>
              <a:highlight>
                <a:srgbClr val="065183"/>
              </a:highlight>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highlight>
                  <a:srgbClr val="FFFF00"/>
                </a:highlight>
                <a:latin typeface="3ds Condensed" panose="02000503020000020004" pitchFamily="2" charset="0"/>
              </a:rPr>
              <a:t>Binding</a:t>
            </a:r>
            <a:r>
              <a:rPr lang="sv-SE" sz="1200" dirty="0">
                <a:solidFill>
                  <a:schemeClr val="accent6">
                    <a:lumMod val="75000"/>
                  </a:schemeClr>
                </a:solidFill>
                <a:highlight>
                  <a:srgbClr val="FFFF00"/>
                </a:highlight>
                <a:latin typeface="3ds Condensed" panose="02000503020000020004" pitchFamily="2" charset="0"/>
              </a:rPr>
              <a:t> to a </a:t>
            </a:r>
            <a:r>
              <a:rPr lang="sv-SE" sz="1200" dirty="0" err="1">
                <a:solidFill>
                  <a:schemeClr val="accent6">
                    <a:lumMod val="75000"/>
                  </a:schemeClr>
                </a:solidFill>
                <a:highlight>
                  <a:srgbClr val="FFFF00"/>
                </a:highlight>
                <a:latin typeface="3ds Condensed" panose="02000503020000020004" pitchFamily="2" charset="0"/>
              </a:rPr>
              <a:t>known</a:t>
            </a:r>
            <a:r>
              <a:rPr lang="sv-SE" sz="1200" dirty="0">
                <a:solidFill>
                  <a:schemeClr val="accent6">
                    <a:lumMod val="75000"/>
                  </a:schemeClr>
                </a:solidFill>
                <a:highlight>
                  <a:srgbClr val="FFFF00"/>
                </a:highlight>
                <a:latin typeface="3ds Condensed" panose="02000503020000020004" pitchFamily="2" charset="0"/>
              </a:rPr>
              <a:t> </a:t>
            </a:r>
            <a:r>
              <a:rPr lang="sv-SE" sz="1200" dirty="0" err="1">
                <a:solidFill>
                  <a:schemeClr val="accent6">
                    <a:lumMod val="75000"/>
                  </a:schemeClr>
                </a:solidFill>
                <a:highlight>
                  <a:srgbClr val="FFFF00"/>
                </a:highlight>
                <a:latin typeface="3ds Condensed" panose="02000503020000020004" pitchFamily="2" charset="0"/>
              </a:rPr>
              <a:t>target</a:t>
            </a:r>
            <a:endParaRPr lang="sv-SE" sz="1200" dirty="0">
              <a:solidFill>
                <a:schemeClr val="accent6">
                  <a:lumMod val="75000"/>
                </a:schemeClr>
              </a:solidFill>
              <a:highlight>
                <a:srgbClr val="FFFF00"/>
              </a:highlight>
              <a:latin typeface="3ds Condensed" panose="02000503020000020004" pitchFamily="2" charset="0"/>
            </a:endParaRPr>
          </a:p>
          <a:p>
            <a:pPr marL="342900" indent="-342900">
              <a:buFont typeface="Arial" panose="020B0604020202020204" pitchFamily="34" charset="0"/>
              <a:buChar char="•"/>
            </a:pPr>
            <a:r>
              <a:rPr lang="sv-SE" sz="1200" dirty="0">
                <a:solidFill>
                  <a:schemeClr val="accent6">
                    <a:lumMod val="75000"/>
                  </a:schemeClr>
                </a:solidFill>
                <a:latin typeface="3ds Condensed" panose="02000503020000020004" pitchFamily="2" charset="0"/>
              </a:rPr>
              <a:t>Target </a:t>
            </a:r>
            <a:r>
              <a:rPr lang="sv-SE" sz="1200" dirty="0" err="1">
                <a:solidFill>
                  <a:schemeClr val="accent6">
                    <a:lumMod val="75000"/>
                  </a:schemeClr>
                </a:solidFill>
                <a:latin typeface="3ds Condensed" panose="02000503020000020004" pitchFamily="2" charset="0"/>
              </a:rPr>
              <a:t>selectivity</a:t>
            </a:r>
            <a:endParaRPr lang="sv-SE" sz="120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Novelty</a:t>
            </a:r>
            <a:endParaRPr lang="sv-SE" sz="120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Physico-chemical</a:t>
            </a:r>
            <a:r>
              <a:rPr lang="sv-SE" sz="1200" dirty="0">
                <a:solidFill>
                  <a:schemeClr val="accent6">
                    <a:lumMod val="75000"/>
                  </a:schemeClr>
                </a:solidFill>
                <a:latin typeface="3ds Condensed" panose="02000503020000020004" pitchFamily="2" charset="0"/>
              </a:rPr>
              <a:t> </a:t>
            </a:r>
            <a:r>
              <a:rPr lang="sv-SE" sz="1200" dirty="0" err="1">
                <a:solidFill>
                  <a:schemeClr val="accent6">
                    <a:lumMod val="75000"/>
                  </a:schemeClr>
                </a:solidFill>
                <a:latin typeface="3ds Condensed" panose="02000503020000020004" pitchFamily="2" charset="0"/>
              </a:rPr>
              <a:t>properties</a:t>
            </a:r>
            <a:endParaRPr lang="sv-SE" sz="120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Stability</a:t>
            </a:r>
            <a:endParaRPr lang="sv-SE" sz="105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Solubility</a:t>
            </a:r>
            <a:endParaRPr lang="sv-SE" sz="105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a:solidFill>
                  <a:schemeClr val="accent6">
                    <a:lumMod val="75000"/>
                  </a:schemeClr>
                </a:solidFill>
                <a:latin typeface="3ds Condensed" panose="02000503020000020004" pitchFamily="2" charset="0"/>
              </a:rPr>
              <a:t>ADMET </a:t>
            </a:r>
            <a:r>
              <a:rPr lang="sv-SE" sz="1200" dirty="0" err="1">
                <a:solidFill>
                  <a:schemeClr val="accent6">
                    <a:lumMod val="75000"/>
                  </a:schemeClr>
                </a:solidFill>
                <a:latin typeface="3ds Condensed" panose="02000503020000020004" pitchFamily="2" charset="0"/>
              </a:rPr>
              <a:t>properties</a:t>
            </a:r>
            <a:endParaRPr lang="sv-SE" sz="120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a:solidFill>
                  <a:schemeClr val="accent6">
                    <a:lumMod val="75000"/>
                  </a:schemeClr>
                </a:solidFill>
                <a:latin typeface="3ds Condensed" panose="02000503020000020004" pitchFamily="2" charset="0"/>
              </a:rPr>
              <a:t>Adsorption</a:t>
            </a: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Desorption</a:t>
            </a:r>
            <a:endParaRPr lang="sv-SE" sz="105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a:solidFill>
                  <a:schemeClr val="accent6">
                    <a:lumMod val="75000"/>
                  </a:schemeClr>
                </a:solidFill>
                <a:latin typeface="3ds Condensed" panose="02000503020000020004" pitchFamily="2" charset="0"/>
              </a:rPr>
              <a:t>Metabolism</a:t>
            </a: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Excretion</a:t>
            </a:r>
            <a:endParaRPr lang="sv-SE" sz="105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Toxicity</a:t>
            </a:r>
            <a:endParaRPr lang="sv-SE" sz="105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a:solidFill>
                  <a:schemeClr val="accent6">
                    <a:lumMod val="75000"/>
                  </a:schemeClr>
                </a:solidFill>
                <a:latin typeface="3ds Condensed" panose="02000503020000020004" pitchFamily="2" charset="0"/>
              </a:rPr>
              <a:t>Synthetic </a:t>
            </a:r>
            <a:r>
              <a:rPr lang="sv-SE" sz="1200" dirty="0" err="1">
                <a:solidFill>
                  <a:schemeClr val="accent6">
                    <a:lumMod val="75000"/>
                  </a:schemeClr>
                </a:solidFill>
                <a:latin typeface="3ds Condensed" panose="02000503020000020004" pitchFamily="2" charset="0"/>
              </a:rPr>
              <a:t>accessibility</a:t>
            </a:r>
            <a:endParaRPr lang="sv-SE" sz="120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Production</a:t>
            </a:r>
            <a:r>
              <a:rPr lang="sv-SE" sz="1200" dirty="0">
                <a:solidFill>
                  <a:schemeClr val="accent6">
                    <a:lumMod val="75000"/>
                  </a:schemeClr>
                </a:solidFill>
                <a:latin typeface="3ds Condensed" panose="02000503020000020004" pitchFamily="2" charset="0"/>
              </a:rPr>
              <a:t> </a:t>
            </a:r>
            <a:r>
              <a:rPr lang="sv-SE" sz="1200" dirty="0" err="1">
                <a:solidFill>
                  <a:schemeClr val="accent6">
                    <a:lumMod val="75000"/>
                  </a:schemeClr>
                </a:solidFill>
                <a:latin typeface="3ds Condensed" panose="02000503020000020004" pitchFamily="2" charset="0"/>
              </a:rPr>
              <a:t>cost</a:t>
            </a:r>
            <a:endParaRPr lang="sv-SE" sz="120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etc</a:t>
            </a:r>
            <a:endParaRPr lang="sv-SE" sz="1200" dirty="0">
              <a:solidFill>
                <a:schemeClr val="accent6">
                  <a:lumMod val="75000"/>
                </a:schemeClr>
              </a:solidFill>
              <a:latin typeface="3ds Condensed" panose="02000503020000020004" pitchFamily="2" charset="0"/>
            </a:endParaRPr>
          </a:p>
        </p:txBody>
      </p:sp>
      <p:sp>
        <p:nvSpPr>
          <p:cNvPr id="23" name="Cloud 22">
            <a:extLst>
              <a:ext uri="{FF2B5EF4-FFF2-40B4-BE49-F238E27FC236}">
                <a16:creationId xmlns:a16="http://schemas.microsoft.com/office/drawing/2014/main" id="{E32CBE19-F31B-482B-A522-774E21B6F4B0}"/>
              </a:ext>
            </a:extLst>
          </p:cNvPr>
          <p:cNvSpPr/>
          <p:nvPr/>
        </p:nvSpPr>
        <p:spPr>
          <a:xfrm>
            <a:off x="4034384" y="3810857"/>
            <a:ext cx="1563329" cy="1130710"/>
          </a:xfrm>
          <a:prstGeom prst="cloud">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sv-SE" b="1" dirty="0">
                <a:latin typeface="3ds" panose="02000503020000020004" pitchFamily="2" charset="0"/>
              </a:rPr>
              <a:t>Protein </a:t>
            </a:r>
            <a:r>
              <a:rPr lang="sv-SE" b="1" dirty="0" err="1">
                <a:latin typeface="3ds" panose="02000503020000020004" pitchFamily="2" charset="0"/>
              </a:rPr>
              <a:t>target</a:t>
            </a:r>
            <a:endParaRPr lang="sv-SE" b="1" dirty="0">
              <a:latin typeface="3ds" panose="02000503020000020004" pitchFamily="2" charset="0"/>
            </a:endParaRPr>
          </a:p>
        </p:txBody>
      </p:sp>
      <p:sp>
        <p:nvSpPr>
          <p:cNvPr id="24" name="Cloud 23">
            <a:extLst>
              <a:ext uri="{FF2B5EF4-FFF2-40B4-BE49-F238E27FC236}">
                <a16:creationId xmlns:a16="http://schemas.microsoft.com/office/drawing/2014/main" id="{390E98F0-F435-4AD0-990A-B3D37E247CE4}"/>
              </a:ext>
            </a:extLst>
          </p:cNvPr>
          <p:cNvSpPr/>
          <p:nvPr/>
        </p:nvSpPr>
        <p:spPr>
          <a:xfrm>
            <a:off x="5238836" y="3849868"/>
            <a:ext cx="299884" cy="270387"/>
          </a:xfrm>
          <a:prstGeom prst="clou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25" name="Cloud 24">
            <a:extLst>
              <a:ext uri="{FF2B5EF4-FFF2-40B4-BE49-F238E27FC236}">
                <a16:creationId xmlns:a16="http://schemas.microsoft.com/office/drawing/2014/main" id="{56B24B25-030D-4EEB-B683-8FBC7FF2C749}"/>
              </a:ext>
            </a:extLst>
          </p:cNvPr>
          <p:cNvSpPr/>
          <p:nvPr/>
        </p:nvSpPr>
        <p:spPr>
          <a:xfrm>
            <a:off x="6644849" y="3491605"/>
            <a:ext cx="299884" cy="270387"/>
          </a:xfrm>
          <a:prstGeom prst="cloud">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26" name="Rectangle 25">
            <a:extLst>
              <a:ext uri="{FF2B5EF4-FFF2-40B4-BE49-F238E27FC236}">
                <a16:creationId xmlns:a16="http://schemas.microsoft.com/office/drawing/2014/main" id="{8D1CEA79-AEDD-4091-8025-D03B6D6379A7}"/>
              </a:ext>
            </a:extLst>
          </p:cNvPr>
          <p:cNvSpPr/>
          <p:nvPr/>
        </p:nvSpPr>
        <p:spPr>
          <a:xfrm>
            <a:off x="4122948" y="3416677"/>
            <a:ext cx="1415772" cy="307777"/>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400" b="1" dirty="0" err="1">
                <a:latin typeface="3ds" panose="02000503020000020004" pitchFamily="2" charset="0"/>
              </a:rPr>
              <a:t>binding</a:t>
            </a:r>
            <a:r>
              <a:rPr lang="sv-SE" sz="1400" b="1" dirty="0">
                <a:latin typeface="3ds" panose="02000503020000020004" pitchFamily="2" charset="0"/>
              </a:rPr>
              <a:t> pocket</a:t>
            </a:r>
          </a:p>
        </p:txBody>
      </p:sp>
      <p:sp>
        <p:nvSpPr>
          <p:cNvPr id="27" name="Rectangle 26">
            <a:extLst>
              <a:ext uri="{FF2B5EF4-FFF2-40B4-BE49-F238E27FC236}">
                <a16:creationId xmlns:a16="http://schemas.microsoft.com/office/drawing/2014/main" id="{22076DFB-00BD-40A8-8F47-9CEF43EE6F72}"/>
              </a:ext>
            </a:extLst>
          </p:cNvPr>
          <p:cNvSpPr/>
          <p:nvPr/>
        </p:nvSpPr>
        <p:spPr>
          <a:xfrm>
            <a:off x="6582665" y="3909262"/>
            <a:ext cx="1864613" cy="307777"/>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400" b="1" dirty="0" err="1">
                <a:latin typeface="3ds" panose="02000503020000020004" pitchFamily="2" charset="0"/>
              </a:rPr>
              <a:t>candidate</a:t>
            </a:r>
            <a:r>
              <a:rPr lang="sv-SE" sz="1400" b="1" dirty="0">
                <a:latin typeface="3ds" panose="02000503020000020004" pitchFamily="2" charset="0"/>
              </a:rPr>
              <a:t> </a:t>
            </a:r>
            <a:r>
              <a:rPr lang="sv-SE" sz="1400" b="1" dirty="0" err="1">
                <a:latin typeface="3ds" panose="02000503020000020004" pitchFamily="2" charset="0"/>
              </a:rPr>
              <a:t>molecules</a:t>
            </a:r>
            <a:endParaRPr lang="sv-SE" sz="1400" b="1" dirty="0">
              <a:latin typeface="3ds" panose="02000503020000020004" pitchFamily="2" charset="0"/>
            </a:endParaRPr>
          </a:p>
        </p:txBody>
      </p:sp>
      <p:sp>
        <p:nvSpPr>
          <p:cNvPr id="28" name="Rectangle: Rounded Corners 27">
            <a:extLst>
              <a:ext uri="{FF2B5EF4-FFF2-40B4-BE49-F238E27FC236}">
                <a16:creationId xmlns:a16="http://schemas.microsoft.com/office/drawing/2014/main" id="{F817F6FF-76E6-48BA-8633-C9D7CC807D86}"/>
              </a:ext>
            </a:extLst>
          </p:cNvPr>
          <p:cNvSpPr/>
          <p:nvPr/>
        </p:nvSpPr>
        <p:spPr>
          <a:xfrm>
            <a:off x="7279029" y="3291317"/>
            <a:ext cx="280219" cy="221226"/>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29" name="Isosceles Triangle 28">
            <a:extLst>
              <a:ext uri="{FF2B5EF4-FFF2-40B4-BE49-F238E27FC236}">
                <a16:creationId xmlns:a16="http://schemas.microsoft.com/office/drawing/2014/main" id="{2EB4D6AC-AF2E-4BD8-9BF2-7CDCAF7C1580}"/>
              </a:ext>
            </a:extLst>
          </p:cNvPr>
          <p:cNvSpPr/>
          <p:nvPr/>
        </p:nvSpPr>
        <p:spPr>
          <a:xfrm>
            <a:off x="7062719" y="2792900"/>
            <a:ext cx="265471" cy="240890"/>
          </a:xfrm>
          <a:prstGeom prst="triangle">
            <a:avLst/>
          </a:prstGeom>
          <a:solidFill>
            <a:schemeClr val="accent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30" name="Explosion: 8 Points 29">
            <a:extLst>
              <a:ext uri="{FF2B5EF4-FFF2-40B4-BE49-F238E27FC236}">
                <a16:creationId xmlns:a16="http://schemas.microsoft.com/office/drawing/2014/main" id="{6FC2FF6B-F918-4712-9B48-25558A1B1F53}"/>
              </a:ext>
            </a:extLst>
          </p:cNvPr>
          <p:cNvSpPr/>
          <p:nvPr/>
        </p:nvSpPr>
        <p:spPr>
          <a:xfrm>
            <a:off x="7893545" y="3491605"/>
            <a:ext cx="299884" cy="319252"/>
          </a:xfrm>
          <a:prstGeom prst="irregularSeal1">
            <a:avLst/>
          </a:prstGeom>
          <a:solidFill>
            <a:schemeClr val="accent4">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31" name="Rectangle: Diagonal Corners Snipped 30">
            <a:extLst>
              <a:ext uri="{FF2B5EF4-FFF2-40B4-BE49-F238E27FC236}">
                <a16:creationId xmlns:a16="http://schemas.microsoft.com/office/drawing/2014/main" id="{7414ECF2-8A5B-45BA-985E-7C5A1C075139}"/>
              </a:ext>
            </a:extLst>
          </p:cNvPr>
          <p:cNvSpPr/>
          <p:nvPr/>
        </p:nvSpPr>
        <p:spPr>
          <a:xfrm>
            <a:off x="7893545" y="2913345"/>
            <a:ext cx="265471" cy="174523"/>
          </a:xfrm>
          <a:prstGeom prst="snip2Diag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cxnSp>
        <p:nvCxnSpPr>
          <p:cNvPr id="32" name="Connector: Curved 31">
            <a:extLst>
              <a:ext uri="{FF2B5EF4-FFF2-40B4-BE49-F238E27FC236}">
                <a16:creationId xmlns:a16="http://schemas.microsoft.com/office/drawing/2014/main" id="{B92F8FD7-0521-403F-9C79-1AE3FCA1AA20}"/>
              </a:ext>
            </a:extLst>
          </p:cNvPr>
          <p:cNvCxnSpPr>
            <a:cxnSpLocks/>
            <a:stCxn id="26" idx="3"/>
          </p:cNvCxnSpPr>
          <p:nvPr/>
        </p:nvCxnSpPr>
        <p:spPr>
          <a:xfrm flipH="1">
            <a:off x="5403564" y="3570566"/>
            <a:ext cx="135156" cy="352784"/>
          </a:xfrm>
          <a:prstGeom prst="curvedConnector4">
            <a:avLst>
              <a:gd name="adj1" fmla="val -169138"/>
              <a:gd name="adj2" fmla="val 69619"/>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Cloud 37">
            <a:extLst>
              <a:ext uri="{FF2B5EF4-FFF2-40B4-BE49-F238E27FC236}">
                <a16:creationId xmlns:a16="http://schemas.microsoft.com/office/drawing/2014/main" id="{6DFF573D-4E5D-42A5-AA39-E3D90760CBA7}"/>
              </a:ext>
            </a:extLst>
          </p:cNvPr>
          <p:cNvSpPr/>
          <p:nvPr/>
        </p:nvSpPr>
        <p:spPr>
          <a:xfrm>
            <a:off x="5971342" y="2303586"/>
            <a:ext cx="299884" cy="270387"/>
          </a:xfrm>
          <a:prstGeom prst="clou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39" name="Star: 6 Points 38">
            <a:extLst>
              <a:ext uri="{FF2B5EF4-FFF2-40B4-BE49-F238E27FC236}">
                <a16:creationId xmlns:a16="http://schemas.microsoft.com/office/drawing/2014/main" id="{615479B0-97B8-43D9-BB5D-5848302DB01B}"/>
              </a:ext>
            </a:extLst>
          </p:cNvPr>
          <p:cNvSpPr/>
          <p:nvPr/>
        </p:nvSpPr>
        <p:spPr>
          <a:xfrm>
            <a:off x="5204072" y="3993393"/>
            <a:ext cx="113071" cy="108154"/>
          </a:xfrm>
          <a:prstGeom prst="star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19" name="Rectangle 18">
            <a:extLst>
              <a:ext uri="{FF2B5EF4-FFF2-40B4-BE49-F238E27FC236}">
                <a16:creationId xmlns:a16="http://schemas.microsoft.com/office/drawing/2014/main" id="{223B7EC0-62F9-4DF5-87B5-9D5E0ED92252}"/>
              </a:ext>
            </a:extLst>
          </p:cNvPr>
          <p:cNvSpPr/>
          <p:nvPr/>
        </p:nvSpPr>
        <p:spPr>
          <a:xfrm>
            <a:off x="6996521" y="2661567"/>
            <a:ext cx="397866" cy="523220"/>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2800" dirty="0">
                <a:solidFill>
                  <a:srgbClr val="FF0000"/>
                </a:solidFill>
                <a:latin typeface="3ds" panose="02000503020000020004" pitchFamily="2" charset="0"/>
              </a:rPr>
              <a:t>X</a:t>
            </a:r>
            <a:endParaRPr lang="sv-SE" sz="2800" dirty="0">
              <a:solidFill>
                <a:srgbClr val="FF0000"/>
              </a:solidFill>
            </a:endParaRPr>
          </a:p>
        </p:txBody>
      </p:sp>
      <p:sp>
        <p:nvSpPr>
          <p:cNvPr id="20" name="Rectangle 19">
            <a:extLst>
              <a:ext uri="{FF2B5EF4-FFF2-40B4-BE49-F238E27FC236}">
                <a16:creationId xmlns:a16="http://schemas.microsoft.com/office/drawing/2014/main" id="{8C29D6AD-9DB3-4296-A623-D5BDE9CB0B79}"/>
              </a:ext>
            </a:extLst>
          </p:cNvPr>
          <p:cNvSpPr/>
          <p:nvPr/>
        </p:nvSpPr>
        <p:spPr>
          <a:xfrm>
            <a:off x="7219687" y="3124846"/>
            <a:ext cx="397866" cy="523220"/>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2800" dirty="0">
                <a:solidFill>
                  <a:srgbClr val="FF0000"/>
                </a:solidFill>
                <a:latin typeface="3ds" panose="02000503020000020004" pitchFamily="2" charset="0"/>
              </a:rPr>
              <a:t>X</a:t>
            </a:r>
            <a:endParaRPr lang="sv-SE" sz="2800" dirty="0">
              <a:solidFill>
                <a:srgbClr val="FF0000"/>
              </a:solidFill>
            </a:endParaRPr>
          </a:p>
        </p:txBody>
      </p:sp>
      <p:sp>
        <p:nvSpPr>
          <p:cNvPr id="22" name="Rectangle 21">
            <a:extLst>
              <a:ext uri="{FF2B5EF4-FFF2-40B4-BE49-F238E27FC236}">
                <a16:creationId xmlns:a16="http://schemas.microsoft.com/office/drawing/2014/main" id="{797F7AA3-1715-4C7A-9A6B-70C4C0DC205F}"/>
              </a:ext>
            </a:extLst>
          </p:cNvPr>
          <p:cNvSpPr/>
          <p:nvPr/>
        </p:nvSpPr>
        <p:spPr>
          <a:xfrm>
            <a:off x="7840719" y="3365188"/>
            <a:ext cx="397866" cy="523220"/>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2800" dirty="0">
                <a:solidFill>
                  <a:srgbClr val="FF0000"/>
                </a:solidFill>
                <a:latin typeface="3ds" panose="02000503020000020004" pitchFamily="2" charset="0"/>
              </a:rPr>
              <a:t>X</a:t>
            </a:r>
            <a:endParaRPr lang="sv-SE" sz="2800" dirty="0">
              <a:solidFill>
                <a:srgbClr val="FF0000"/>
              </a:solidFill>
            </a:endParaRPr>
          </a:p>
        </p:txBody>
      </p:sp>
      <p:sp>
        <p:nvSpPr>
          <p:cNvPr id="33" name="Rectangle 32">
            <a:extLst>
              <a:ext uri="{FF2B5EF4-FFF2-40B4-BE49-F238E27FC236}">
                <a16:creationId xmlns:a16="http://schemas.microsoft.com/office/drawing/2014/main" id="{9346191E-C110-4A3C-AB25-FB32859751AF}"/>
              </a:ext>
            </a:extLst>
          </p:cNvPr>
          <p:cNvSpPr/>
          <p:nvPr/>
        </p:nvSpPr>
        <p:spPr>
          <a:xfrm>
            <a:off x="7827347" y="2725773"/>
            <a:ext cx="397866" cy="523220"/>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2800" dirty="0">
                <a:solidFill>
                  <a:srgbClr val="FF0000"/>
                </a:solidFill>
                <a:latin typeface="3ds" panose="02000503020000020004" pitchFamily="2" charset="0"/>
              </a:rPr>
              <a:t>X</a:t>
            </a:r>
            <a:endParaRPr lang="sv-SE" sz="2800" dirty="0">
              <a:solidFill>
                <a:srgbClr val="FF0000"/>
              </a:solidFill>
            </a:endParaRPr>
          </a:p>
        </p:txBody>
      </p:sp>
      <p:sp>
        <p:nvSpPr>
          <p:cNvPr id="34" name="Rectangle 33">
            <a:extLst>
              <a:ext uri="{FF2B5EF4-FFF2-40B4-BE49-F238E27FC236}">
                <a16:creationId xmlns:a16="http://schemas.microsoft.com/office/drawing/2014/main" id="{B1A022CC-88F2-44B1-9D59-62CE7123D467}"/>
              </a:ext>
            </a:extLst>
          </p:cNvPr>
          <p:cNvSpPr/>
          <p:nvPr/>
        </p:nvSpPr>
        <p:spPr>
          <a:xfrm>
            <a:off x="683436" y="1469452"/>
            <a:ext cx="1846852" cy="338554"/>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600" b="1" dirty="0">
                <a:solidFill>
                  <a:schemeClr val="accent2"/>
                </a:solidFill>
                <a:latin typeface="3ds" panose="02000503020000020004" pitchFamily="2" charset="0"/>
              </a:rPr>
              <a:t>e.g. drug discovery:</a:t>
            </a:r>
          </a:p>
        </p:txBody>
      </p:sp>
    </p:spTree>
    <p:extLst>
      <p:ext uri="{BB962C8B-B14F-4D97-AF65-F5344CB8AC3E}">
        <p14:creationId xmlns:p14="http://schemas.microsoft.com/office/powerpoint/2010/main" val="451002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6C6C-95C9-4FF6-A141-3189B3E29922}"/>
              </a:ext>
            </a:extLst>
          </p:cNvPr>
          <p:cNvSpPr>
            <a:spLocks noGrp="1"/>
          </p:cNvSpPr>
          <p:nvPr>
            <p:ph type="title"/>
          </p:nvPr>
        </p:nvSpPr>
        <p:spPr/>
        <p:txBody>
          <a:bodyPr/>
          <a:lstStyle/>
          <a:p>
            <a:r>
              <a:rPr lang="en-US" dirty="0">
                <a:solidFill>
                  <a:schemeClr val="accent5">
                    <a:lumMod val="60000"/>
                    <a:lumOff val="40000"/>
                  </a:schemeClr>
                </a:solidFill>
              </a:rPr>
              <a:t>Introduction</a:t>
            </a:r>
            <a:endParaRPr lang="sv-SE" dirty="0"/>
          </a:p>
        </p:txBody>
      </p:sp>
      <p:graphicFrame>
        <p:nvGraphicFramePr>
          <p:cNvPr id="3" name="Content Placeholder 3">
            <a:extLst>
              <a:ext uri="{FF2B5EF4-FFF2-40B4-BE49-F238E27FC236}">
                <a16:creationId xmlns:a16="http://schemas.microsoft.com/office/drawing/2014/main" id="{77A18FEE-A964-45EE-A18E-48A5DC6845AC}"/>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B808FD9D-5505-4EA0-B313-7F327AA09F8A}"/>
              </a:ext>
            </a:extLst>
          </p:cNvPr>
          <p:cNvSpPr/>
          <p:nvPr/>
        </p:nvSpPr>
        <p:spPr>
          <a:xfrm>
            <a:off x="413886" y="6429676"/>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02702965"/>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t>Optimizing for </a:t>
            </a:r>
            <a:r>
              <a:rPr lang="sv-SE" sz="2800" dirty="0">
                <a:solidFill>
                  <a:schemeClr val="accent5">
                    <a:lumMod val="60000"/>
                    <a:lumOff val="40000"/>
                  </a:schemeClr>
                </a:solidFill>
              </a:rPr>
              <a:t>desired properties</a:t>
            </a:r>
            <a:r>
              <a:rPr lang="sv-SE" sz="2800" dirty="0"/>
              <a:t> is a complex, multi-objective task.</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a:extLst>
              <a:ext uri="{FF2B5EF4-FFF2-40B4-BE49-F238E27FC236}">
                <a16:creationId xmlns:a16="http://schemas.microsoft.com/office/drawing/2014/main" id="{A126453A-1AEC-4A9C-A1B6-46202D227D01}"/>
              </a:ext>
            </a:extLst>
          </p:cNvPr>
          <p:cNvSpPr/>
          <p:nvPr/>
        </p:nvSpPr>
        <p:spPr>
          <a:xfrm>
            <a:off x="499730" y="1691363"/>
            <a:ext cx="3013869" cy="60156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Rounded Corners 20">
            <a:extLst>
              <a:ext uri="{FF2B5EF4-FFF2-40B4-BE49-F238E27FC236}">
                <a16:creationId xmlns:a16="http://schemas.microsoft.com/office/drawing/2014/main" id="{AC5BE62E-0B37-43CE-B021-F616669C5DD7}"/>
              </a:ext>
            </a:extLst>
          </p:cNvPr>
          <p:cNvSpPr/>
          <p:nvPr/>
        </p:nvSpPr>
        <p:spPr>
          <a:xfrm>
            <a:off x="696722" y="1938134"/>
            <a:ext cx="2699341" cy="3682568"/>
          </a:xfrm>
          <a:prstGeom prst="roundRect">
            <a:avLst/>
          </a:prstGeom>
          <a:solidFill>
            <a:schemeClr val="accent5">
              <a:lumMod val="20000"/>
              <a:lumOff val="80000"/>
              <a:alpha val="75000"/>
            </a:schemeClr>
          </a:solidFill>
          <a:ln w="19050">
            <a:solidFill>
              <a:schemeClr val="tx2">
                <a:lumMod val="20000"/>
                <a:lumOff val="8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sv-SE" sz="1600" b="1" dirty="0" err="1">
                <a:solidFill>
                  <a:schemeClr val="accent5"/>
                </a:solidFill>
                <a:latin typeface="3ds Condensed" panose="02000503020000020004" pitchFamily="2" charset="0"/>
              </a:rPr>
              <a:t>Molecular</a:t>
            </a:r>
            <a:r>
              <a:rPr lang="sv-SE" sz="1600" b="1" dirty="0">
                <a:solidFill>
                  <a:schemeClr val="accent5"/>
                </a:solidFill>
                <a:latin typeface="3ds Condensed" panose="02000503020000020004" pitchFamily="2" charset="0"/>
              </a:rPr>
              <a:t> </a:t>
            </a:r>
            <a:r>
              <a:rPr lang="sv-SE" sz="1600" b="1" dirty="0" err="1">
                <a:solidFill>
                  <a:schemeClr val="accent5"/>
                </a:solidFill>
                <a:latin typeface="3ds Condensed" panose="02000503020000020004" pitchFamily="2" charset="0"/>
              </a:rPr>
              <a:t>properties</a:t>
            </a:r>
            <a:r>
              <a:rPr lang="sv-SE" sz="1600" b="1" dirty="0">
                <a:solidFill>
                  <a:schemeClr val="accent5"/>
                </a:solidFill>
                <a:latin typeface="3ds Condensed" panose="02000503020000020004" pitchFamily="2" charset="0"/>
              </a:rPr>
              <a:t> to </a:t>
            </a:r>
            <a:r>
              <a:rPr lang="sv-SE" sz="1600" b="1" dirty="0" err="1">
                <a:solidFill>
                  <a:schemeClr val="accent5"/>
                </a:solidFill>
                <a:latin typeface="3ds Condensed" panose="02000503020000020004" pitchFamily="2" charset="0"/>
              </a:rPr>
              <a:t>optimize</a:t>
            </a:r>
            <a:br>
              <a:rPr lang="sv-SE" sz="1400" b="1" u="sng" dirty="0">
                <a:solidFill>
                  <a:schemeClr val="accent4">
                    <a:lumMod val="25000"/>
                    <a:lumOff val="75000"/>
                  </a:schemeClr>
                </a:solidFill>
                <a:latin typeface="3ds Condensed" panose="02000503020000020004" pitchFamily="2" charset="0"/>
              </a:rPr>
            </a:br>
            <a:endParaRPr lang="sv-SE" sz="1400" b="1" u="sng" dirty="0">
              <a:solidFill>
                <a:schemeClr val="accent4">
                  <a:lumMod val="25000"/>
                  <a:lumOff val="75000"/>
                </a:schemeClr>
              </a:solidFill>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Binding</a:t>
            </a:r>
            <a:r>
              <a:rPr lang="sv-SE" sz="1200" dirty="0">
                <a:solidFill>
                  <a:schemeClr val="accent6">
                    <a:lumMod val="75000"/>
                  </a:schemeClr>
                </a:solidFill>
                <a:latin typeface="3ds Condensed" panose="02000503020000020004" pitchFamily="2" charset="0"/>
              </a:rPr>
              <a:t> to a </a:t>
            </a:r>
            <a:r>
              <a:rPr lang="sv-SE" sz="1200" dirty="0" err="1">
                <a:solidFill>
                  <a:schemeClr val="accent6">
                    <a:lumMod val="75000"/>
                  </a:schemeClr>
                </a:solidFill>
                <a:latin typeface="3ds Condensed" panose="02000503020000020004" pitchFamily="2" charset="0"/>
              </a:rPr>
              <a:t>known</a:t>
            </a:r>
            <a:r>
              <a:rPr lang="sv-SE" sz="1200" dirty="0">
                <a:solidFill>
                  <a:schemeClr val="accent6">
                    <a:lumMod val="75000"/>
                  </a:schemeClr>
                </a:solidFill>
                <a:latin typeface="3ds Condensed" panose="02000503020000020004" pitchFamily="2" charset="0"/>
              </a:rPr>
              <a:t> </a:t>
            </a:r>
            <a:r>
              <a:rPr lang="sv-SE" sz="1200" dirty="0" err="1">
                <a:solidFill>
                  <a:schemeClr val="accent6">
                    <a:lumMod val="75000"/>
                  </a:schemeClr>
                </a:solidFill>
                <a:latin typeface="3ds Condensed" panose="02000503020000020004" pitchFamily="2" charset="0"/>
              </a:rPr>
              <a:t>target</a:t>
            </a:r>
            <a:endParaRPr lang="sv-SE" sz="120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a:solidFill>
                  <a:schemeClr val="accent6">
                    <a:lumMod val="75000"/>
                  </a:schemeClr>
                </a:solidFill>
                <a:highlight>
                  <a:srgbClr val="FFFF00"/>
                </a:highlight>
                <a:latin typeface="3ds Condensed" panose="02000503020000020004" pitchFamily="2" charset="0"/>
              </a:rPr>
              <a:t>Target </a:t>
            </a:r>
            <a:r>
              <a:rPr lang="sv-SE" sz="1200" dirty="0" err="1">
                <a:solidFill>
                  <a:schemeClr val="accent6">
                    <a:lumMod val="75000"/>
                  </a:schemeClr>
                </a:solidFill>
                <a:highlight>
                  <a:srgbClr val="FFFF00"/>
                </a:highlight>
                <a:latin typeface="3ds Condensed" panose="02000503020000020004" pitchFamily="2" charset="0"/>
              </a:rPr>
              <a:t>selectivity</a:t>
            </a:r>
            <a:endParaRPr lang="sv-SE" sz="1200" dirty="0">
              <a:solidFill>
                <a:schemeClr val="accent6">
                  <a:lumMod val="75000"/>
                </a:schemeClr>
              </a:solidFill>
              <a:highlight>
                <a:srgbClr val="FFFF00"/>
              </a:highlight>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Novelty</a:t>
            </a:r>
            <a:endParaRPr lang="sv-SE" sz="120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Physico-chemical</a:t>
            </a:r>
            <a:r>
              <a:rPr lang="sv-SE" sz="1200" dirty="0">
                <a:solidFill>
                  <a:schemeClr val="accent6">
                    <a:lumMod val="75000"/>
                  </a:schemeClr>
                </a:solidFill>
                <a:latin typeface="3ds Condensed" panose="02000503020000020004" pitchFamily="2" charset="0"/>
              </a:rPr>
              <a:t> </a:t>
            </a:r>
            <a:r>
              <a:rPr lang="sv-SE" sz="1200" dirty="0" err="1">
                <a:solidFill>
                  <a:schemeClr val="accent6">
                    <a:lumMod val="75000"/>
                  </a:schemeClr>
                </a:solidFill>
                <a:latin typeface="3ds Condensed" panose="02000503020000020004" pitchFamily="2" charset="0"/>
              </a:rPr>
              <a:t>properties</a:t>
            </a:r>
            <a:endParaRPr lang="sv-SE" sz="120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Stability</a:t>
            </a:r>
            <a:endParaRPr lang="sv-SE" sz="105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Solubility</a:t>
            </a:r>
            <a:endParaRPr lang="sv-SE" sz="105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a:solidFill>
                  <a:schemeClr val="accent6">
                    <a:lumMod val="75000"/>
                  </a:schemeClr>
                </a:solidFill>
                <a:latin typeface="3ds Condensed" panose="02000503020000020004" pitchFamily="2" charset="0"/>
              </a:rPr>
              <a:t>ADMET </a:t>
            </a:r>
            <a:r>
              <a:rPr lang="sv-SE" sz="1200" dirty="0" err="1">
                <a:solidFill>
                  <a:schemeClr val="accent6">
                    <a:lumMod val="75000"/>
                  </a:schemeClr>
                </a:solidFill>
                <a:latin typeface="3ds Condensed" panose="02000503020000020004" pitchFamily="2" charset="0"/>
              </a:rPr>
              <a:t>properties</a:t>
            </a:r>
            <a:endParaRPr lang="sv-SE" sz="120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a:solidFill>
                  <a:schemeClr val="accent6">
                    <a:lumMod val="75000"/>
                  </a:schemeClr>
                </a:solidFill>
                <a:latin typeface="3ds Condensed" panose="02000503020000020004" pitchFamily="2" charset="0"/>
              </a:rPr>
              <a:t>Adsorption</a:t>
            </a: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Desorption</a:t>
            </a:r>
            <a:endParaRPr lang="sv-SE" sz="105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a:solidFill>
                  <a:schemeClr val="accent6">
                    <a:lumMod val="75000"/>
                  </a:schemeClr>
                </a:solidFill>
                <a:latin typeface="3ds Condensed" panose="02000503020000020004" pitchFamily="2" charset="0"/>
              </a:rPr>
              <a:t>Metabolism</a:t>
            </a: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Excretion</a:t>
            </a:r>
            <a:endParaRPr lang="sv-SE" sz="1050" dirty="0">
              <a:solidFill>
                <a:schemeClr val="accent6">
                  <a:lumMod val="75000"/>
                </a:schemeClr>
              </a:solidFill>
              <a:latin typeface="3ds Condensed" panose="02000503020000020004" pitchFamily="2" charset="0"/>
            </a:endParaRPr>
          </a:p>
          <a:p>
            <a:pPr marL="800100" lvl="1" indent="-342900">
              <a:buFont typeface="Arial" panose="020B0604020202020204" pitchFamily="34" charset="0"/>
              <a:buChar char="•"/>
            </a:pPr>
            <a:r>
              <a:rPr lang="sv-SE" sz="1050" dirty="0" err="1">
                <a:solidFill>
                  <a:schemeClr val="accent6">
                    <a:lumMod val="75000"/>
                  </a:schemeClr>
                </a:solidFill>
                <a:latin typeface="3ds Condensed" panose="02000503020000020004" pitchFamily="2" charset="0"/>
              </a:rPr>
              <a:t>Toxicity</a:t>
            </a:r>
            <a:endParaRPr lang="sv-SE" sz="105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a:solidFill>
                  <a:schemeClr val="accent6">
                    <a:lumMod val="75000"/>
                  </a:schemeClr>
                </a:solidFill>
                <a:latin typeface="3ds Condensed" panose="02000503020000020004" pitchFamily="2" charset="0"/>
              </a:rPr>
              <a:t>Synthetic </a:t>
            </a:r>
            <a:r>
              <a:rPr lang="sv-SE" sz="1200" dirty="0" err="1">
                <a:solidFill>
                  <a:schemeClr val="accent6">
                    <a:lumMod val="75000"/>
                  </a:schemeClr>
                </a:solidFill>
                <a:latin typeface="3ds Condensed" panose="02000503020000020004" pitchFamily="2" charset="0"/>
              </a:rPr>
              <a:t>accessibility</a:t>
            </a:r>
            <a:endParaRPr lang="sv-SE" sz="120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Production</a:t>
            </a:r>
            <a:r>
              <a:rPr lang="sv-SE" sz="1200" dirty="0">
                <a:solidFill>
                  <a:schemeClr val="accent6">
                    <a:lumMod val="75000"/>
                  </a:schemeClr>
                </a:solidFill>
                <a:latin typeface="3ds Condensed" panose="02000503020000020004" pitchFamily="2" charset="0"/>
              </a:rPr>
              <a:t> </a:t>
            </a:r>
            <a:r>
              <a:rPr lang="sv-SE" sz="1200" dirty="0" err="1">
                <a:solidFill>
                  <a:schemeClr val="accent6">
                    <a:lumMod val="75000"/>
                  </a:schemeClr>
                </a:solidFill>
                <a:latin typeface="3ds Condensed" panose="02000503020000020004" pitchFamily="2" charset="0"/>
              </a:rPr>
              <a:t>cost</a:t>
            </a:r>
            <a:endParaRPr lang="sv-SE" sz="1200" dirty="0">
              <a:solidFill>
                <a:schemeClr val="accent6">
                  <a:lumMod val="75000"/>
                </a:schemeClr>
              </a:solidFill>
              <a:latin typeface="3ds Condensed" panose="02000503020000020004" pitchFamily="2" charset="0"/>
            </a:endParaRPr>
          </a:p>
          <a:p>
            <a:pPr marL="342900" indent="-342900">
              <a:buFont typeface="Arial" panose="020B0604020202020204" pitchFamily="34" charset="0"/>
              <a:buChar char="•"/>
            </a:pPr>
            <a:r>
              <a:rPr lang="sv-SE" sz="1200" dirty="0" err="1">
                <a:solidFill>
                  <a:schemeClr val="accent6">
                    <a:lumMod val="75000"/>
                  </a:schemeClr>
                </a:solidFill>
                <a:latin typeface="3ds Condensed" panose="02000503020000020004" pitchFamily="2" charset="0"/>
              </a:rPr>
              <a:t>etc</a:t>
            </a:r>
            <a:endParaRPr lang="sv-SE" sz="1200" dirty="0">
              <a:solidFill>
                <a:schemeClr val="accent6">
                  <a:lumMod val="75000"/>
                </a:schemeClr>
              </a:solidFill>
              <a:latin typeface="3ds Condensed" panose="02000503020000020004" pitchFamily="2" charset="0"/>
            </a:endParaRPr>
          </a:p>
        </p:txBody>
      </p:sp>
      <p:sp>
        <p:nvSpPr>
          <p:cNvPr id="43" name="Cloud 42">
            <a:extLst>
              <a:ext uri="{FF2B5EF4-FFF2-40B4-BE49-F238E27FC236}">
                <a16:creationId xmlns:a16="http://schemas.microsoft.com/office/drawing/2014/main" id="{9C61A256-6F83-4BB4-B9E3-179B0780CAEE}"/>
              </a:ext>
            </a:extLst>
          </p:cNvPr>
          <p:cNvSpPr/>
          <p:nvPr/>
        </p:nvSpPr>
        <p:spPr>
          <a:xfrm>
            <a:off x="4034384" y="3810857"/>
            <a:ext cx="1563329" cy="1130710"/>
          </a:xfrm>
          <a:prstGeom prst="cloud">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sv-SE" b="1" dirty="0">
                <a:latin typeface="3ds" panose="02000503020000020004" pitchFamily="2" charset="0"/>
              </a:rPr>
              <a:t>Protein </a:t>
            </a:r>
            <a:r>
              <a:rPr lang="sv-SE" b="1" dirty="0" err="1">
                <a:latin typeface="3ds" panose="02000503020000020004" pitchFamily="2" charset="0"/>
              </a:rPr>
              <a:t>target</a:t>
            </a:r>
            <a:endParaRPr lang="sv-SE" b="1" dirty="0">
              <a:latin typeface="3ds" panose="02000503020000020004" pitchFamily="2" charset="0"/>
            </a:endParaRPr>
          </a:p>
        </p:txBody>
      </p:sp>
      <p:sp>
        <p:nvSpPr>
          <p:cNvPr id="44" name="Cloud 43">
            <a:extLst>
              <a:ext uri="{FF2B5EF4-FFF2-40B4-BE49-F238E27FC236}">
                <a16:creationId xmlns:a16="http://schemas.microsoft.com/office/drawing/2014/main" id="{FD6E26A2-6F2C-45DD-A90B-4AC57BDAA5E2}"/>
              </a:ext>
            </a:extLst>
          </p:cNvPr>
          <p:cNvSpPr/>
          <p:nvPr/>
        </p:nvSpPr>
        <p:spPr>
          <a:xfrm>
            <a:off x="5238836" y="3849868"/>
            <a:ext cx="299884" cy="270387"/>
          </a:xfrm>
          <a:prstGeom prst="clou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46" name="Cloud 45">
            <a:extLst>
              <a:ext uri="{FF2B5EF4-FFF2-40B4-BE49-F238E27FC236}">
                <a16:creationId xmlns:a16="http://schemas.microsoft.com/office/drawing/2014/main" id="{3AFA0018-033A-47AC-9E80-C01815ED3A1A}"/>
              </a:ext>
            </a:extLst>
          </p:cNvPr>
          <p:cNvSpPr/>
          <p:nvPr/>
        </p:nvSpPr>
        <p:spPr>
          <a:xfrm>
            <a:off x="6644849" y="3491605"/>
            <a:ext cx="299884" cy="270387"/>
          </a:xfrm>
          <a:prstGeom prst="cloud">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47" name="Rectangle 46">
            <a:extLst>
              <a:ext uri="{FF2B5EF4-FFF2-40B4-BE49-F238E27FC236}">
                <a16:creationId xmlns:a16="http://schemas.microsoft.com/office/drawing/2014/main" id="{4C56EF2F-359D-4409-9A37-C34D51BD0547}"/>
              </a:ext>
            </a:extLst>
          </p:cNvPr>
          <p:cNvSpPr/>
          <p:nvPr/>
        </p:nvSpPr>
        <p:spPr>
          <a:xfrm>
            <a:off x="4122948" y="3416677"/>
            <a:ext cx="1415772" cy="307777"/>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400" b="1" dirty="0" err="1">
                <a:latin typeface="3ds" panose="02000503020000020004" pitchFamily="2" charset="0"/>
              </a:rPr>
              <a:t>binding</a:t>
            </a:r>
            <a:r>
              <a:rPr lang="sv-SE" sz="1400" b="1" dirty="0">
                <a:latin typeface="3ds" panose="02000503020000020004" pitchFamily="2" charset="0"/>
              </a:rPr>
              <a:t> pocket</a:t>
            </a:r>
          </a:p>
        </p:txBody>
      </p:sp>
      <p:sp>
        <p:nvSpPr>
          <p:cNvPr id="48" name="Rectangle 47">
            <a:extLst>
              <a:ext uri="{FF2B5EF4-FFF2-40B4-BE49-F238E27FC236}">
                <a16:creationId xmlns:a16="http://schemas.microsoft.com/office/drawing/2014/main" id="{402755D2-A3C6-45DA-9F29-518B7266F3FF}"/>
              </a:ext>
            </a:extLst>
          </p:cNvPr>
          <p:cNvSpPr/>
          <p:nvPr/>
        </p:nvSpPr>
        <p:spPr>
          <a:xfrm>
            <a:off x="6582665" y="3909262"/>
            <a:ext cx="1864613" cy="307777"/>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400" b="1" dirty="0" err="1">
                <a:latin typeface="3ds" panose="02000503020000020004" pitchFamily="2" charset="0"/>
              </a:rPr>
              <a:t>candidate</a:t>
            </a:r>
            <a:r>
              <a:rPr lang="sv-SE" sz="1400" b="1" dirty="0">
                <a:latin typeface="3ds" panose="02000503020000020004" pitchFamily="2" charset="0"/>
              </a:rPr>
              <a:t> </a:t>
            </a:r>
            <a:r>
              <a:rPr lang="sv-SE" sz="1400" b="1" dirty="0" err="1">
                <a:latin typeface="3ds" panose="02000503020000020004" pitchFamily="2" charset="0"/>
              </a:rPr>
              <a:t>molecules</a:t>
            </a:r>
            <a:endParaRPr lang="sv-SE" sz="1400" b="1" dirty="0">
              <a:latin typeface="3ds" panose="02000503020000020004" pitchFamily="2" charset="0"/>
            </a:endParaRPr>
          </a:p>
        </p:txBody>
      </p:sp>
      <p:sp>
        <p:nvSpPr>
          <p:cNvPr id="49" name="Rectangle: Rounded Corners 48">
            <a:extLst>
              <a:ext uri="{FF2B5EF4-FFF2-40B4-BE49-F238E27FC236}">
                <a16:creationId xmlns:a16="http://schemas.microsoft.com/office/drawing/2014/main" id="{4DC72A94-9A42-4656-A284-BE8033B60CCE}"/>
              </a:ext>
            </a:extLst>
          </p:cNvPr>
          <p:cNvSpPr/>
          <p:nvPr/>
        </p:nvSpPr>
        <p:spPr>
          <a:xfrm>
            <a:off x="7279029" y="3291317"/>
            <a:ext cx="280219" cy="221226"/>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50" name="Isosceles Triangle 49">
            <a:extLst>
              <a:ext uri="{FF2B5EF4-FFF2-40B4-BE49-F238E27FC236}">
                <a16:creationId xmlns:a16="http://schemas.microsoft.com/office/drawing/2014/main" id="{BD0C67EA-945E-4347-8E6F-4D2C42469AEC}"/>
              </a:ext>
            </a:extLst>
          </p:cNvPr>
          <p:cNvSpPr/>
          <p:nvPr/>
        </p:nvSpPr>
        <p:spPr>
          <a:xfrm>
            <a:off x="7062719" y="2792900"/>
            <a:ext cx="265471" cy="240890"/>
          </a:xfrm>
          <a:prstGeom prst="triangle">
            <a:avLst/>
          </a:prstGeom>
          <a:solidFill>
            <a:schemeClr val="accent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51" name="Explosion: 8 Points 50">
            <a:extLst>
              <a:ext uri="{FF2B5EF4-FFF2-40B4-BE49-F238E27FC236}">
                <a16:creationId xmlns:a16="http://schemas.microsoft.com/office/drawing/2014/main" id="{E01D7F39-00EC-4831-82EB-CA8726D6E0AA}"/>
              </a:ext>
            </a:extLst>
          </p:cNvPr>
          <p:cNvSpPr/>
          <p:nvPr/>
        </p:nvSpPr>
        <p:spPr>
          <a:xfrm>
            <a:off x="7893545" y="3491605"/>
            <a:ext cx="299884" cy="319252"/>
          </a:xfrm>
          <a:prstGeom prst="irregularSeal1">
            <a:avLst/>
          </a:prstGeom>
          <a:solidFill>
            <a:schemeClr val="accent4">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52" name="Rectangle: Diagonal Corners Snipped 51">
            <a:extLst>
              <a:ext uri="{FF2B5EF4-FFF2-40B4-BE49-F238E27FC236}">
                <a16:creationId xmlns:a16="http://schemas.microsoft.com/office/drawing/2014/main" id="{48EF2CDD-AE33-4C45-9735-37D234EFBF53}"/>
              </a:ext>
            </a:extLst>
          </p:cNvPr>
          <p:cNvSpPr/>
          <p:nvPr/>
        </p:nvSpPr>
        <p:spPr>
          <a:xfrm>
            <a:off x="7893545" y="2913345"/>
            <a:ext cx="265471" cy="174523"/>
          </a:xfrm>
          <a:prstGeom prst="snip2Diag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cxnSp>
        <p:nvCxnSpPr>
          <p:cNvPr id="53" name="Connector: Curved 52">
            <a:extLst>
              <a:ext uri="{FF2B5EF4-FFF2-40B4-BE49-F238E27FC236}">
                <a16:creationId xmlns:a16="http://schemas.microsoft.com/office/drawing/2014/main" id="{61233940-F5E4-44B5-B818-427DA5835148}"/>
              </a:ext>
            </a:extLst>
          </p:cNvPr>
          <p:cNvCxnSpPr>
            <a:cxnSpLocks/>
            <a:stCxn id="47" idx="3"/>
          </p:cNvCxnSpPr>
          <p:nvPr/>
        </p:nvCxnSpPr>
        <p:spPr>
          <a:xfrm flipH="1">
            <a:off x="5403564" y="3570566"/>
            <a:ext cx="135156" cy="352784"/>
          </a:xfrm>
          <a:prstGeom prst="curvedConnector4">
            <a:avLst>
              <a:gd name="adj1" fmla="val -169138"/>
              <a:gd name="adj2" fmla="val 69619"/>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B5DEC069-C910-4893-AE15-31623170F340}"/>
              </a:ext>
            </a:extLst>
          </p:cNvPr>
          <p:cNvSpPr/>
          <p:nvPr/>
        </p:nvSpPr>
        <p:spPr>
          <a:xfrm>
            <a:off x="6996521" y="2661567"/>
            <a:ext cx="397866" cy="523220"/>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2800" dirty="0">
                <a:solidFill>
                  <a:srgbClr val="FF0000"/>
                </a:solidFill>
                <a:latin typeface="3ds" panose="02000503020000020004" pitchFamily="2" charset="0"/>
              </a:rPr>
              <a:t>X</a:t>
            </a:r>
            <a:endParaRPr lang="sv-SE" sz="2800" dirty="0">
              <a:solidFill>
                <a:srgbClr val="FF0000"/>
              </a:solidFill>
            </a:endParaRPr>
          </a:p>
        </p:txBody>
      </p:sp>
      <p:sp>
        <p:nvSpPr>
          <p:cNvPr id="55" name="Rectangle 54">
            <a:extLst>
              <a:ext uri="{FF2B5EF4-FFF2-40B4-BE49-F238E27FC236}">
                <a16:creationId xmlns:a16="http://schemas.microsoft.com/office/drawing/2014/main" id="{B32551B2-D619-427E-83AD-DA75929DC0E9}"/>
              </a:ext>
            </a:extLst>
          </p:cNvPr>
          <p:cNvSpPr/>
          <p:nvPr/>
        </p:nvSpPr>
        <p:spPr>
          <a:xfrm>
            <a:off x="7219687" y="3124846"/>
            <a:ext cx="397866" cy="523220"/>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2800" dirty="0">
                <a:solidFill>
                  <a:srgbClr val="FF0000"/>
                </a:solidFill>
                <a:latin typeface="3ds" panose="02000503020000020004" pitchFamily="2" charset="0"/>
              </a:rPr>
              <a:t>X</a:t>
            </a:r>
            <a:endParaRPr lang="sv-SE" sz="2800" dirty="0">
              <a:solidFill>
                <a:srgbClr val="FF0000"/>
              </a:solidFill>
            </a:endParaRPr>
          </a:p>
        </p:txBody>
      </p:sp>
      <p:sp>
        <p:nvSpPr>
          <p:cNvPr id="56" name="Rectangle 55">
            <a:extLst>
              <a:ext uri="{FF2B5EF4-FFF2-40B4-BE49-F238E27FC236}">
                <a16:creationId xmlns:a16="http://schemas.microsoft.com/office/drawing/2014/main" id="{F48CC2E3-59B5-46DC-81E3-7A259169610C}"/>
              </a:ext>
            </a:extLst>
          </p:cNvPr>
          <p:cNvSpPr/>
          <p:nvPr/>
        </p:nvSpPr>
        <p:spPr>
          <a:xfrm>
            <a:off x="7840719" y="3365188"/>
            <a:ext cx="397866" cy="523220"/>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2800" dirty="0">
                <a:solidFill>
                  <a:srgbClr val="FF0000"/>
                </a:solidFill>
                <a:latin typeface="3ds" panose="02000503020000020004" pitchFamily="2" charset="0"/>
              </a:rPr>
              <a:t>X</a:t>
            </a:r>
            <a:endParaRPr lang="sv-SE" sz="2800" dirty="0">
              <a:solidFill>
                <a:srgbClr val="FF0000"/>
              </a:solidFill>
            </a:endParaRPr>
          </a:p>
        </p:txBody>
      </p:sp>
      <p:sp>
        <p:nvSpPr>
          <p:cNvPr id="57" name="Rectangle 56">
            <a:extLst>
              <a:ext uri="{FF2B5EF4-FFF2-40B4-BE49-F238E27FC236}">
                <a16:creationId xmlns:a16="http://schemas.microsoft.com/office/drawing/2014/main" id="{A86AF8B4-7013-4CE7-8A24-33FAB12A073F}"/>
              </a:ext>
            </a:extLst>
          </p:cNvPr>
          <p:cNvSpPr/>
          <p:nvPr/>
        </p:nvSpPr>
        <p:spPr>
          <a:xfrm>
            <a:off x="7827347" y="2725773"/>
            <a:ext cx="397866" cy="523220"/>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2800" dirty="0">
                <a:solidFill>
                  <a:srgbClr val="FF0000"/>
                </a:solidFill>
                <a:latin typeface="3ds" panose="02000503020000020004" pitchFamily="2" charset="0"/>
              </a:rPr>
              <a:t>X</a:t>
            </a:r>
            <a:endParaRPr lang="sv-SE" sz="2800" dirty="0">
              <a:solidFill>
                <a:srgbClr val="FF0000"/>
              </a:solidFill>
            </a:endParaRPr>
          </a:p>
        </p:txBody>
      </p:sp>
      <p:sp>
        <p:nvSpPr>
          <p:cNvPr id="58" name="Cloud 57">
            <a:extLst>
              <a:ext uri="{FF2B5EF4-FFF2-40B4-BE49-F238E27FC236}">
                <a16:creationId xmlns:a16="http://schemas.microsoft.com/office/drawing/2014/main" id="{27D9EF4B-7B04-4265-9710-244865520FAD}"/>
              </a:ext>
            </a:extLst>
          </p:cNvPr>
          <p:cNvSpPr/>
          <p:nvPr/>
        </p:nvSpPr>
        <p:spPr>
          <a:xfrm>
            <a:off x="4393336" y="1691363"/>
            <a:ext cx="1897552" cy="1225045"/>
          </a:xfrm>
          <a:prstGeom prst="cloud">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sv-SE" b="1" dirty="0">
                <a:latin typeface="3ds" panose="02000503020000020004" pitchFamily="2" charset="0"/>
              </a:rPr>
              <a:t>Another protein</a:t>
            </a:r>
          </a:p>
        </p:txBody>
      </p:sp>
      <p:sp>
        <p:nvSpPr>
          <p:cNvPr id="59" name="Cloud 58">
            <a:extLst>
              <a:ext uri="{FF2B5EF4-FFF2-40B4-BE49-F238E27FC236}">
                <a16:creationId xmlns:a16="http://schemas.microsoft.com/office/drawing/2014/main" id="{D2DFA17E-3BAA-4DE6-9C48-CB45A5FCD172}"/>
              </a:ext>
            </a:extLst>
          </p:cNvPr>
          <p:cNvSpPr/>
          <p:nvPr/>
        </p:nvSpPr>
        <p:spPr>
          <a:xfrm>
            <a:off x="5971342" y="2303586"/>
            <a:ext cx="299884" cy="270387"/>
          </a:xfrm>
          <a:prstGeom prst="clou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60" name="Star: 6 Points 59">
            <a:extLst>
              <a:ext uri="{FF2B5EF4-FFF2-40B4-BE49-F238E27FC236}">
                <a16:creationId xmlns:a16="http://schemas.microsoft.com/office/drawing/2014/main" id="{A60244DC-8235-4819-AC89-3F6831B89830}"/>
              </a:ext>
            </a:extLst>
          </p:cNvPr>
          <p:cNvSpPr/>
          <p:nvPr/>
        </p:nvSpPr>
        <p:spPr>
          <a:xfrm>
            <a:off x="5204072" y="3993393"/>
            <a:ext cx="113071" cy="108154"/>
          </a:xfrm>
          <a:prstGeom prst="star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61" name="Rectangle 60">
            <a:extLst>
              <a:ext uri="{FF2B5EF4-FFF2-40B4-BE49-F238E27FC236}">
                <a16:creationId xmlns:a16="http://schemas.microsoft.com/office/drawing/2014/main" id="{C43588CE-D26F-441C-B16E-4F05176F2B09}"/>
              </a:ext>
            </a:extLst>
          </p:cNvPr>
          <p:cNvSpPr/>
          <p:nvPr/>
        </p:nvSpPr>
        <p:spPr>
          <a:xfrm>
            <a:off x="6595858" y="3350199"/>
            <a:ext cx="397866" cy="523220"/>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2800" dirty="0">
                <a:solidFill>
                  <a:srgbClr val="FF0000"/>
                </a:solidFill>
                <a:latin typeface="3ds" panose="02000503020000020004" pitchFamily="2" charset="0"/>
              </a:rPr>
              <a:t>X</a:t>
            </a:r>
            <a:endParaRPr lang="sv-SE" sz="2800" dirty="0">
              <a:solidFill>
                <a:srgbClr val="FF0000"/>
              </a:solidFill>
            </a:endParaRPr>
          </a:p>
        </p:txBody>
      </p:sp>
      <p:cxnSp>
        <p:nvCxnSpPr>
          <p:cNvPr id="62" name="Straight Arrow Connector 61">
            <a:extLst>
              <a:ext uri="{FF2B5EF4-FFF2-40B4-BE49-F238E27FC236}">
                <a16:creationId xmlns:a16="http://schemas.microsoft.com/office/drawing/2014/main" id="{33AF6E48-CE08-4198-B3C1-02B728322D10}"/>
              </a:ext>
            </a:extLst>
          </p:cNvPr>
          <p:cNvCxnSpPr/>
          <p:nvPr/>
        </p:nvCxnSpPr>
        <p:spPr>
          <a:xfrm flipH="1" flipV="1">
            <a:off x="6477701" y="3266737"/>
            <a:ext cx="152400" cy="16526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Cloud 62">
            <a:extLst>
              <a:ext uri="{FF2B5EF4-FFF2-40B4-BE49-F238E27FC236}">
                <a16:creationId xmlns:a16="http://schemas.microsoft.com/office/drawing/2014/main" id="{8CAA3E7A-5126-4871-A547-204C2A952480}"/>
              </a:ext>
            </a:extLst>
          </p:cNvPr>
          <p:cNvSpPr/>
          <p:nvPr/>
        </p:nvSpPr>
        <p:spPr>
          <a:xfrm>
            <a:off x="6140946" y="2973099"/>
            <a:ext cx="299884" cy="270387"/>
          </a:xfrm>
          <a:prstGeom prst="cloud">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64" name="Star: 6 Points 63">
            <a:extLst>
              <a:ext uri="{FF2B5EF4-FFF2-40B4-BE49-F238E27FC236}">
                <a16:creationId xmlns:a16="http://schemas.microsoft.com/office/drawing/2014/main" id="{2E281A0D-B58A-4B0B-87C1-3E52B020ABC3}"/>
              </a:ext>
            </a:extLst>
          </p:cNvPr>
          <p:cNvSpPr/>
          <p:nvPr/>
        </p:nvSpPr>
        <p:spPr>
          <a:xfrm>
            <a:off x="6106182" y="3116624"/>
            <a:ext cx="113071" cy="108154"/>
          </a:xfrm>
          <a:prstGeom prst="star6">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sv-SE"/>
          </a:p>
        </p:txBody>
      </p:sp>
      <p:sp>
        <p:nvSpPr>
          <p:cNvPr id="65" name="Rectangle 64">
            <a:extLst>
              <a:ext uri="{FF2B5EF4-FFF2-40B4-BE49-F238E27FC236}">
                <a16:creationId xmlns:a16="http://schemas.microsoft.com/office/drawing/2014/main" id="{ABB44EA0-A46C-466F-9E84-EC69999241FC}"/>
              </a:ext>
            </a:extLst>
          </p:cNvPr>
          <p:cNvSpPr/>
          <p:nvPr/>
        </p:nvSpPr>
        <p:spPr>
          <a:xfrm>
            <a:off x="683436" y="1469452"/>
            <a:ext cx="1846852" cy="338554"/>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600" b="1" dirty="0">
                <a:solidFill>
                  <a:schemeClr val="accent2"/>
                </a:solidFill>
                <a:latin typeface="3ds" panose="02000503020000020004" pitchFamily="2" charset="0"/>
              </a:rPr>
              <a:t>e.g. drug discovery:</a:t>
            </a:r>
          </a:p>
        </p:txBody>
      </p:sp>
      <p:sp>
        <p:nvSpPr>
          <p:cNvPr id="66" name="Rectangle 65">
            <a:extLst>
              <a:ext uri="{FF2B5EF4-FFF2-40B4-BE49-F238E27FC236}">
                <a16:creationId xmlns:a16="http://schemas.microsoft.com/office/drawing/2014/main" id="{259C8C35-6E80-4393-AE10-98BA9B6053C4}"/>
              </a:ext>
            </a:extLst>
          </p:cNvPr>
          <p:cNvSpPr/>
          <p:nvPr/>
        </p:nvSpPr>
        <p:spPr>
          <a:xfrm>
            <a:off x="6174795" y="4831276"/>
            <a:ext cx="2659716" cy="5232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400" b="1" dirty="0">
                <a:solidFill>
                  <a:schemeClr val="tx2">
                    <a:lumMod val="60000"/>
                    <a:lumOff val="40000"/>
                  </a:schemeClr>
                </a:solidFill>
                <a:latin typeface="3ds" panose="02000503020000020004" pitchFamily="2" charset="0"/>
              </a:rPr>
              <a:t>Space </a:t>
            </a:r>
            <a:r>
              <a:rPr lang="sv-SE" sz="1400" b="1" dirty="0" err="1">
                <a:solidFill>
                  <a:schemeClr val="tx2">
                    <a:lumMod val="60000"/>
                    <a:lumOff val="40000"/>
                  </a:schemeClr>
                </a:solidFill>
                <a:latin typeface="3ds" panose="02000503020000020004" pitchFamily="2" charset="0"/>
              </a:rPr>
              <a:t>of</a:t>
            </a:r>
            <a:r>
              <a:rPr lang="sv-SE" sz="1400" b="1" dirty="0">
                <a:solidFill>
                  <a:schemeClr val="tx2">
                    <a:lumMod val="60000"/>
                    <a:lumOff val="40000"/>
                  </a:schemeClr>
                </a:solidFill>
                <a:latin typeface="3ds" panose="02000503020000020004" pitchFamily="2" charset="0"/>
              </a:rPr>
              <a:t> </a:t>
            </a:r>
            <a:r>
              <a:rPr lang="sv-SE" sz="1400" b="1" dirty="0" err="1">
                <a:solidFill>
                  <a:schemeClr val="tx2">
                    <a:lumMod val="60000"/>
                    <a:lumOff val="40000"/>
                  </a:schemeClr>
                </a:solidFill>
                <a:latin typeface="3ds" panose="02000503020000020004" pitchFamily="2" charset="0"/>
              </a:rPr>
              <a:t>drug</a:t>
            </a:r>
            <a:r>
              <a:rPr lang="sv-SE" sz="1400" b="1" dirty="0">
                <a:solidFill>
                  <a:schemeClr val="tx2">
                    <a:lumMod val="60000"/>
                    <a:lumOff val="40000"/>
                  </a:schemeClr>
                </a:solidFill>
                <a:latin typeface="3ds" panose="02000503020000020004" pitchFamily="2" charset="0"/>
              </a:rPr>
              <a:t>-like </a:t>
            </a:r>
            <a:r>
              <a:rPr lang="sv-SE" sz="1400" b="1" dirty="0" err="1">
                <a:solidFill>
                  <a:schemeClr val="tx2">
                    <a:lumMod val="60000"/>
                    <a:lumOff val="40000"/>
                  </a:schemeClr>
                </a:solidFill>
                <a:latin typeface="3ds" panose="02000503020000020004" pitchFamily="2" charset="0"/>
              </a:rPr>
              <a:t>molecules</a:t>
            </a:r>
            <a:r>
              <a:rPr lang="sv-SE" sz="1400" b="1" dirty="0">
                <a:solidFill>
                  <a:schemeClr val="tx2">
                    <a:lumMod val="60000"/>
                    <a:lumOff val="40000"/>
                  </a:schemeClr>
                </a:solidFill>
                <a:latin typeface="3ds" panose="02000503020000020004" pitchFamily="2" charset="0"/>
              </a:rPr>
              <a:t>:</a:t>
            </a:r>
          </a:p>
          <a:p>
            <a:pPr algn="ctr"/>
            <a:r>
              <a:rPr lang="sv-SE" sz="1400" b="1" dirty="0">
                <a:solidFill>
                  <a:schemeClr val="tx2">
                    <a:lumMod val="60000"/>
                    <a:lumOff val="40000"/>
                  </a:schemeClr>
                </a:solidFill>
                <a:latin typeface="3ds" panose="02000503020000020004" pitchFamily="2" charset="0"/>
              </a:rPr>
              <a:t>10</a:t>
            </a:r>
            <a:r>
              <a:rPr lang="sv-SE" sz="1400" b="1" baseline="30000" dirty="0">
                <a:solidFill>
                  <a:schemeClr val="tx2">
                    <a:lumMod val="60000"/>
                    <a:lumOff val="40000"/>
                  </a:schemeClr>
                </a:solidFill>
                <a:latin typeface="3ds" panose="02000503020000020004" pitchFamily="2" charset="0"/>
              </a:rPr>
              <a:t>23</a:t>
            </a:r>
            <a:r>
              <a:rPr lang="sv-SE" sz="1400" b="1" dirty="0">
                <a:solidFill>
                  <a:schemeClr val="tx2">
                    <a:lumMod val="60000"/>
                    <a:lumOff val="40000"/>
                  </a:schemeClr>
                </a:solidFill>
                <a:latin typeface="3ds" panose="02000503020000020004" pitchFamily="2" charset="0"/>
              </a:rPr>
              <a:t> – 10</a:t>
            </a:r>
            <a:r>
              <a:rPr lang="sv-SE" sz="1400" b="1" baseline="30000" dirty="0">
                <a:solidFill>
                  <a:schemeClr val="tx2">
                    <a:lumMod val="60000"/>
                    <a:lumOff val="40000"/>
                  </a:schemeClr>
                </a:solidFill>
                <a:latin typeface="3ds" panose="02000503020000020004" pitchFamily="2" charset="0"/>
              </a:rPr>
              <a:t>60</a:t>
            </a:r>
            <a:r>
              <a:rPr lang="sv-SE" sz="1400" b="1" dirty="0">
                <a:solidFill>
                  <a:schemeClr val="tx2">
                    <a:lumMod val="60000"/>
                    <a:lumOff val="40000"/>
                  </a:schemeClr>
                </a:solidFill>
                <a:latin typeface="3ds" panose="02000503020000020004" pitchFamily="2" charset="0"/>
              </a:rPr>
              <a:t> </a:t>
            </a:r>
          </a:p>
        </p:txBody>
      </p:sp>
      <p:sp>
        <p:nvSpPr>
          <p:cNvPr id="68" name="Rectangle 67">
            <a:extLst>
              <a:ext uri="{FF2B5EF4-FFF2-40B4-BE49-F238E27FC236}">
                <a16:creationId xmlns:a16="http://schemas.microsoft.com/office/drawing/2014/main" id="{D03E74DB-376B-4993-B2A3-174F0A7A8CB3}"/>
              </a:ext>
            </a:extLst>
          </p:cNvPr>
          <p:cNvSpPr/>
          <p:nvPr/>
        </p:nvSpPr>
        <p:spPr>
          <a:xfrm>
            <a:off x="3730560" y="5246918"/>
            <a:ext cx="2240782" cy="5232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400" b="1" dirty="0">
                <a:solidFill>
                  <a:schemeClr val="tx2">
                    <a:lumMod val="60000"/>
                    <a:lumOff val="40000"/>
                  </a:schemeClr>
                </a:solidFill>
                <a:latin typeface="3ds" panose="02000503020000020004" pitchFamily="2" charset="0"/>
              </a:rPr>
              <a:t>Is it the right </a:t>
            </a:r>
            <a:r>
              <a:rPr lang="sv-SE" sz="1400" b="1" dirty="0" err="1">
                <a:solidFill>
                  <a:schemeClr val="tx2">
                    <a:lumMod val="60000"/>
                    <a:lumOff val="40000"/>
                  </a:schemeClr>
                </a:solidFill>
                <a:latin typeface="3ds" panose="02000503020000020004" pitchFamily="2" charset="0"/>
              </a:rPr>
              <a:t>mechanism</a:t>
            </a:r>
            <a:r>
              <a:rPr lang="sv-SE" sz="1400" b="1" dirty="0">
                <a:solidFill>
                  <a:schemeClr val="tx2">
                    <a:lumMod val="60000"/>
                    <a:lumOff val="40000"/>
                  </a:schemeClr>
                </a:solidFill>
                <a:latin typeface="3ds" panose="02000503020000020004" pitchFamily="2" charset="0"/>
              </a:rPr>
              <a:t> </a:t>
            </a:r>
            <a:r>
              <a:rPr lang="sv-SE" sz="1400" b="1" dirty="0" err="1">
                <a:solidFill>
                  <a:schemeClr val="tx2">
                    <a:lumMod val="60000"/>
                    <a:lumOff val="40000"/>
                  </a:schemeClr>
                </a:solidFill>
                <a:latin typeface="3ds" panose="02000503020000020004" pitchFamily="2" charset="0"/>
              </a:rPr>
              <a:t>of</a:t>
            </a:r>
            <a:r>
              <a:rPr lang="sv-SE" sz="1400" b="1" dirty="0">
                <a:solidFill>
                  <a:schemeClr val="tx2">
                    <a:lumMod val="60000"/>
                    <a:lumOff val="40000"/>
                  </a:schemeClr>
                </a:solidFill>
                <a:latin typeface="3ds" panose="02000503020000020004" pitchFamily="2" charset="0"/>
              </a:rPr>
              <a:t> action?</a:t>
            </a:r>
          </a:p>
        </p:txBody>
      </p:sp>
      <p:sp>
        <p:nvSpPr>
          <p:cNvPr id="69" name="Rectangle 68">
            <a:extLst>
              <a:ext uri="{FF2B5EF4-FFF2-40B4-BE49-F238E27FC236}">
                <a16:creationId xmlns:a16="http://schemas.microsoft.com/office/drawing/2014/main" id="{D3C51CEE-13A8-47DE-B018-3B02672CD965}"/>
              </a:ext>
            </a:extLst>
          </p:cNvPr>
          <p:cNvSpPr/>
          <p:nvPr/>
        </p:nvSpPr>
        <p:spPr>
          <a:xfrm>
            <a:off x="857116" y="5741340"/>
            <a:ext cx="2348466" cy="5232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400" b="1" dirty="0" err="1">
                <a:solidFill>
                  <a:schemeClr val="tx2">
                    <a:lumMod val="60000"/>
                    <a:lumOff val="40000"/>
                  </a:schemeClr>
                </a:solidFill>
                <a:latin typeface="3ds" panose="02000503020000020004" pitchFamily="2" charset="0"/>
              </a:rPr>
              <a:t>Large</a:t>
            </a:r>
            <a:r>
              <a:rPr lang="sv-SE" sz="1400" b="1" dirty="0">
                <a:solidFill>
                  <a:schemeClr val="tx2">
                    <a:lumMod val="60000"/>
                    <a:lumOff val="40000"/>
                  </a:schemeClr>
                </a:solidFill>
                <a:latin typeface="3ds" panose="02000503020000020004" pitchFamily="2" charset="0"/>
              </a:rPr>
              <a:t> </a:t>
            </a:r>
            <a:r>
              <a:rPr lang="sv-SE" sz="1400" b="1" dirty="0" err="1">
                <a:solidFill>
                  <a:schemeClr val="tx2">
                    <a:lumMod val="60000"/>
                    <a:lumOff val="40000"/>
                  </a:schemeClr>
                </a:solidFill>
                <a:latin typeface="3ds" panose="02000503020000020004" pitchFamily="2" charset="0"/>
              </a:rPr>
              <a:t>number</a:t>
            </a:r>
            <a:r>
              <a:rPr lang="sv-SE" sz="1400" b="1" dirty="0">
                <a:solidFill>
                  <a:schemeClr val="tx2">
                    <a:lumMod val="60000"/>
                    <a:lumOff val="40000"/>
                  </a:schemeClr>
                </a:solidFill>
                <a:latin typeface="3ds" panose="02000503020000020004" pitchFamily="2" charset="0"/>
              </a:rPr>
              <a:t> </a:t>
            </a:r>
            <a:r>
              <a:rPr lang="sv-SE" sz="1400" b="1" dirty="0" err="1">
                <a:solidFill>
                  <a:schemeClr val="tx2">
                    <a:lumMod val="60000"/>
                    <a:lumOff val="40000"/>
                  </a:schemeClr>
                </a:solidFill>
                <a:latin typeface="3ds" panose="02000503020000020004" pitchFamily="2" charset="0"/>
              </a:rPr>
              <a:t>of</a:t>
            </a:r>
            <a:r>
              <a:rPr lang="sv-SE" sz="1400" b="1" dirty="0">
                <a:solidFill>
                  <a:schemeClr val="tx2">
                    <a:lumMod val="60000"/>
                    <a:lumOff val="40000"/>
                  </a:schemeClr>
                </a:solidFill>
                <a:latin typeface="3ds" panose="02000503020000020004" pitchFamily="2" charset="0"/>
              </a:rPr>
              <a:t> </a:t>
            </a:r>
            <a:r>
              <a:rPr lang="sv-SE" sz="1400" b="1" dirty="0" err="1">
                <a:solidFill>
                  <a:schemeClr val="tx2">
                    <a:lumMod val="60000"/>
                    <a:lumOff val="40000"/>
                  </a:schemeClr>
                </a:solidFill>
                <a:latin typeface="3ds" panose="02000503020000020004" pitchFamily="2" charset="0"/>
              </a:rPr>
              <a:t>interdependent</a:t>
            </a:r>
            <a:r>
              <a:rPr lang="sv-SE" sz="1400" b="1" dirty="0">
                <a:solidFill>
                  <a:schemeClr val="tx2">
                    <a:lumMod val="60000"/>
                    <a:lumOff val="40000"/>
                  </a:schemeClr>
                </a:solidFill>
                <a:latin typeface="3ds" panose="02000503020000020004" pitchFamily="2" charset="0"/>
              </a:rPr>
              <a:t> </a:t>
            </a:r>
            <a:r>
              <a:rPr lang="sv-SE" sz="1400" b="1" dirty="0" err="1">
                <a:solidFill>
                  <a:schemeClr val="tx2">
                    <a:lumMod val="60000"/>
                    <a:lumOff val="40000"/>
                  </a:schemeClr>
                </a:solidFill>
                <a:latin typeface="3ds" panose="02000503020000020004" pitchFamily="2" charset="0"/>
              </a:rPr>
              <a:t>properties</a:t>
            </a:r>
            <a:endParaRPr lang="sv-SE" sz="1400" b="1" dirty="0">
              <a:solidFill>
                <a:schemeClr val="tx2">
                  <a:lumMod val="60000"/>
                  <a:lumOff val="40000"/>
                </a:schemeClr>
              </a:solidFill>
              <a:latin typeface="3ds" panose="02000503020000020004" pitchFamily="2" charset="0"/>
            </a:endParaRPr>
          </a:p>
        </p:txBody>
      </p:sp>
      <p:sp>
        <p:nvSpPr>
          <p:cNvPr id="70" name="Rectangle 69">
            <a:extLst>
              <a:ext uri="{FF2B5EF4-FFF2-40B4-BE49-F238E27FC236}">
                <a16:creationId xmlns:a16="http://schemas.microsoft.com/office/drawing/2014/main" id="{F8A48EF6-145D-43AF-B2B2-805BFAB8CB07}"/>
              </a:ext>
            </a:extLst>
          </p:cNvPr>
          <p:cNvSpPr/>
          <p:nvPr/>
        </p:nvSpPr>
        <p:spPr>
          <a:xfrm rot="20056687">
            <a:off x="-23123" y="5824587"/>
            <a:ext cx="1032783" cy="338554"/>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600" b="1" dirty="0">
                <a:solidFill>
                  <a:schemeClr val="bg1"/>
                </a:solidFill>
                <a:highlight>
                  <a:srgbClr val="065183"/>
                </a:highlight>
                <a:latin typeface="+mj-lt"/>
              </a:rPr>
              <a:t>challenges</a:t>
            </a:r>
          </a:p>
        </p:txBody>
      </p:sp>
    </p:spTree>
    <p:extLst>
      <p:ext uri="{BB962C8B-B14F-4D97-AF65-F5344CB8AC3E}">
        <p14:creationId xmlns:p14="http://schemas.microsoft.com/office/powerpoint/2010/main" val="110249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fltVal val="0"/>
                                          </p:val>
                                        </p:tav>
                                        <p:tav tm="100000">
                                          <p:val>
                                            <p:strVal val="#ppt_w"/>
                                          </p:val>
                                        </p:tav>
                                      </p:tavLst>
                                    </p:anim>
                                    <p:anim calcmode="lin" valueType="num">
                                      <p:cBhvr>
                                        <p:cTn id="8" dur="1000" fill="hold"/>
                                        <p:tgtEl>
                                          <p:spTgt spid="70"/>
                                        </p:tgtEl>
                                        <p:attrNameLst>
                                          <p:attrName>ppt_h</p:attrName>
                                        </p:attrNameLst>
                                      </p:cBhvr>
                                      <p:tavLst>
                                        <p:tav tm="0">
                                          <p:val>
                                            <p:fltVal val="0"/>
                                          </p:val>
                                        </p:tav>
                                        <p:tav tm="100000">
                                          <p:val>
                                            <p:strVal val="#ppt_h"/>
                                          </p:val>
                                        </p:tav>
                                      </p:tavLst>
                                    </p:anim>
                                    <p:anim calcmode="lin" valueType="num">
                                      <p:cBhvr>
                                        <p:cTn id="9" dur="1000" fill="hold"/>
                                        <p:tgtEl>
                                          <p:spTgt spid="70"/>
                                        </p:tgtEl>
                                        <p:attrNameLst>
                                          <p:attrName>style.rotation</p:attrName>
                                        </p:attrNameLst>
                                      </p:cBhvr>
                                      <p:tavLst>
                                        <p:tav tm="0">
                                          <p:val>
                                            <p:fltVal val="90"/>
                                          </p:val>
                                        </p:tav>
                                        <p:tav tm="100000">
                                          <p:val>
                                            <p:fltVal val="0"/>
                                          </p:val>
                                        </p:tav>
                                      </p:tavLst>
                                    </p:anim>
                                    <p:animEffect transition="in" filter="fade">
                                      <p:cBhvr>
                                        <p:cTn id="10" dur="1000"/>
                                        <p:tgtEl>
                                          <p:spTgt spid="70"/>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fade">
                                      <p:cBhvr>
                                        <p:cTn id="14" dur="1000"/>
                                        <p:tgtEl>
                                          <p:spTgt spid="69"/>
                                        </p:tgtEl>
                                      </p:cBhvr>
                                    </p:animEffect>
                                    <p:anim calcmode="lin" valueType="num">
                                      <p:cBhvr>
                                        <p:cTn id="15" dur="1000" fill="hold"/>
                                        <p:tgtEl>
                                          <p:spTgt spid="69"/>
                                        </p:tgtEl>
                                        <p:attrNameLst>
                                          <p:attrName>ppt_x</p:attrName>
                                        </p:attrNameLst>
                                      </p:cBhvr>
                                      <p:tavLst>
                                        <p:tav tm="0">
                                          <p:val>
                                            <p:strVal val="#ppt_x"/>
                                          </p:val>
                                        </p:tav>
                                        <p:tav tm="100000">
                                          <p:val>
                                            <p:strVal val="#ppt_x"/>
                                          </p:val>
                                        </p:tav>
                                      </p:tavLst>
                                    </p:anim>
                                    <p:anim calcmode="lin" valueType="num">
                                      <p:cBhvr>
                                        <p:cTn id="16" dur="1000" fill="hold"/>
                                        <p:tgtEl>
                                          <p:spTgt spid="6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1000"/>
                                        <p:tgtEl>
                                          <p:spTgt spid="68"/>
                                        </p:tgtEl>
                                      </p:cBhvr>
                                    </p:animEffect>
                                    <p:anim calcmode="lin" valueType="num">
                                      <p:cBhvr>
                                        <p:cTn id="21" dur="1000" fill="hold"/>
                                        <p:tgtEl>
                                          <p:spTgt spid="68"/>
                                        </p:tgtEl>
                                        <p:attrNameLst>
                                          <p:attrName>ppt_x</p:attrName>
                                        </p:attrNameLst>
                                      </p:cBhvr>
                                      <p:tavLst>
                                        <p:tav tm="0">
                                          <p:val>
                                            <p:strVal val="#ppt_x"/>
                                          </p:val>
                                        </p:tav>
                                        <p:tav tm="100000">
                                          <p:val>
                                            <p:strVal val="#ppt_x"/>
                                          </p:val>
                                        </p:tav>
                                      </p:tavLst>
                                    </p:anim>
                                    <p:anim calcmode="lin" valueType="num">
                                      <p:cBhvr>
                                        <p:cTn id="22" dur="1000" fill="hold"/>
                                        <p:tgtEl>
                                          <p:spTgt spid="68"/>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1000"/>
                                        <p:tgtEl>
                                          <p:spTgt spid="66"/>
                                        </p:tgtEl>
                                      </p:cBhvr>
                                    </p:animEffect>
                                    <p:anim calcmode="lin" valueType="num">
                                      <p:cBhvr>
                                        <p:cTn id="27" dur="1000" fill="hold"/>
                                        <p:tgtEl>
                                          <p:spTgt spid="66"/>
                                        </p:tgtEl>
                                        <p:attrNameLst>
                                          <p:attrName>ppt_x</p:attrName>
                                        </p:attrNameLst>
                                      </p:cBhvr>
                                      <p:tavLst>
                                        <p:tav tm="0">
                                          <p:val>
                                            <p:strVal val="#ppt_x"/>
                                          </p:val>
                                        </p:tav>
                                        <p:tav tm="100000">
                                          <p:val>
                                            <p:strVal val="#ppt_x"/>
                                          </p:val>
                                        </p:tav>
                                      </p:tavLst>
                                    </p:anim>
                                    <p:anim calcmode="lin" valueType="num">
                                      <p:cBhvr>
                                        <p:cTn id="28"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69" grpId="0"/>
      <p:bldP spid="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How do we do </a:t>
            </a:r>
            <a:r>
              <a:rPr lang="sv-SE" sz="2800" dirty="0">
                <a:solidFill>
                  <a:schemeClr val="accent5">
                    <a:lumMod val="60000"/>
                    <a:lumOff val="40000"/>
                  </a:schemeClr>
                </a:solidFill>
              </a:rPr>
              <a:t>multi-objective optimization </a:t>
            </a:r>
            <a:r>
              <a:rPr lang="sv-SE" sz="2800" dirty="0"/>
              <a:t>for molecules?</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Content Placeholder 6">
            <a:extLst>
              <a:ext uri="{FF2B5EF4-FFF2-40B4-BE49-F238E27FC236}">
                <a16:creationId xmlns:a16="http://schemas.microsoft.com/office/drawing/2014/main" id="{903CA0F2-B5B5-4551-9833-8B7D26B137F3}"/>
              </a:ext>
            </a:extLst>
          </p:cNvPr>
          <p:cNvSpPr>
            <a:spLocks noGrp="1"/>
          </p:cNvSpPr>
          <p:nvPr>
            <p:ph idx="1"/>
          </p:nvPr>
        </p:nvSpPr>
        <p:spPr>
          <a:xfrm>
            <a:off x="628650" y="1825625"/>
            <a:ext cx="8249536" cy="4351338"/>
          </a:xfrm>
        </p:spPr>
        <p:txBody>
          <a:bodyPr/>
          <a:lstStyle/>
          <a:p>
            <a:pPr marL="514350" indent="-514350">
              <a:buFont typeface="+mj-lt"/>
              <a:buAutoNum type="arabicPeriod"/>
            </a:pPr>
            <a:r>
              <a:rPr lang="en-US" dirty="0"/>
              <a:t>Train generative model</a:t>
            </a:r>
          </a:p>
          <a:p>
            <a:pPr marL="514350" indent="-514350">
              <a:buFont typeface="+mj-lt"/>
              <a:buAutoNum type="arabicPeriod"/>
            </a:pPr>
            <a:r>
              <a:rPr lang="en-US" dirty="0"/>
              <a:t>Optimize in the latent space</a:t>
            </a:r>
          </a:p>
        </p:txBody>
      </p:sp>
      <p:sp>
        <p:nvSpPr>
          <p:cNvPr id="52" name="Rectangle: Rounded Corners 51">
            <a:extLst>
              <a:ext uri="{FF2B5EF4-FFF2-40B4-BE49-F238E27FC236}">
                <a16:creationId xmlns:a16="http://schemas.microsoft.com/office/drawing/2014/main" id="{93AB72A4-8924-456A-9804-B4E508702676}"/>
              </a:ext>
            </a:extLst>
          </p:cNvPr>
          <p:cNvSpPr/>
          <p:nvPr/>
        </p:nvSpPr>
        <p:spPr>
          <a:xfrm>
            <a:off x="3835658" y="4011982"/>
            <a:ext cx="1691969" cy="1051009"/>
          </a:xfrm>
          <a:prstGeom prst="roundRect">
            <a:avLst/>
          </a:prstGeom>
          <a:solidFill>
            <a:schemeClr val="accent6">
              <a:lumMod val="20000"/>
              <a:lumOff val="80000"/>
            </a:schemeClr>
          </a:solidFill>
          <a:ln w="25400" cap="flat" cmpd="sng" algn="ctr">
            <a:solidFill>
              <a:schemeClr val="accent6"/>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err="1">
                <a:ln>
                  <a:noFill/>
                </a:ln>
                <a:solidFill>
                  <a:schemeClr val="accent6"/>
                </a:solidFill>
                <a:effectLst/>
                <a:uLnTx/>
                <a:uFillTx/>
                <a:latin typeface="Arial"/>
                <a:ea typeface="+mn-ea"/>
                <a:cs typeface="+mn-cs"/>
              </a:rPr>
              <a:t>deep</a:t>
            </a:r>
            <a:r>
              <a:rPr kumimoji="0" lang="sv-SE" sz="1800" b="1" i="0" u="none" strike="noStrike" kern="1200" cap="none" spc="0" normalizeH="0" baseline="0" noProof="0" dirty="0">
                <a:ln>
                  <a:noFill/>
                </a:ln>
                <a:solidFill>
                  <a:schemeClr val="accent6"/>
                </a:solidFill>
                <a:effectLst/>
                <a:uLnTx/>
                <a:uFillTx/>
                <a:latin typeface="Arial"/>
                <a:ea typeface="+mn-ea"/>
                <a:cs typeface="+mn-cs"/>
              </a:rPr>
              <a:t> generative </a:t>
            </a:r>
            <a:r>
              <a:rPr kumimoji="0" lang="sv-SE" sz="1800" b="1" i="0" u="none" strike="noStrike" kern="1200" cap="none" spc="0" normalizeH="0" baseline="0" noProof="0" dirty="0" err="1">
                <a:ln>
                  <a:noFill/>
                </a:ln>
                <a:solidFill>
                  <a:schemeClr val="accent6"/>
                </a:solidFill>
                <a:effectLst/>
                <a:uLnTx/>
                <a:uFillTx/>
                <a:latin typeface="Arial"/>
                <a:ea typeface="+mn-ea"/>
                <a:cs typeface="+mn-cs"/>
              </a:rPr>
              <a:t>model</a:t>
            </a:r>
            <a:endParaRPr kumimoji="0" lang="sv-SE" sz="1800" b="1" i="0" u="none" strike="noStrike" kern="1200" cap="none" spc="0" normalizeH="0" baseline="0" noProof="0" dirty="0">
              <a:ln>
                <a:noFill/>
              </a:ln>
              <a:solidFill>
                <a:schemeClr val="accent6"/>
              </a:solidFill>
              <a:effectLst/>
              <a:uLnTx/>
              <a:uFillTx/>
              <a:latin typeface="Arial"/>
              <a:ea typeface="+mn-ea"/>
              <a:cs typeface="+mn-cs"/>
            </a:endParaRPr>
          </a:p>
        </p:txBody>
      </p:sp>
      <p:pic>
        <p:nvPicPr>
          <p:cNvPr id="54" name="Picture 53">
            <a:extLst>
              <a:ext uri="{FF2B5EF4-FFF2-40B4-BE49-F238E27FC236}">
                <a16:creationId xmlns:a16="http://schemas.microsoft.com/office/drawing/2014/main" id="{7C3F2CC8-0D21-4F21-A642-802A0D98D88A}"/>
              </a:ext>
            </a:extLst>
          </p:cNvPr>
          <p:cNvPicPr>
            <a:picLocks noChangeAspect="1"/>
          </p:cNvPicPr>
          <p:nvPr/>
        </p:nvPicPr>
        <p:blipFill rotWithShape="1">
          <a:blip r:embed="rId7"/>
          <a:srcRect l="71803" t="8986" r="740" b="55003"/>
          <a:stretch/>
        </p:blipFill>
        <p:spPr>
          <a:xfrm>
            <a:off x="3682401" y="3629464"/>
            <a:ext cx="2012626" cy="1878638"/>
          </a:xfrm>
          <a:prstGeom prst="rect">
            <a:avLst/>
          </a:prstGeom>
        </p:spPr>
      </p:pic>
      <p:sp>
        <p:nvSpPr>
          <p:cNvPr id="55" name="Arrow: Right 54">
            <a:extLst>
              <a:ext uri="{FF2B5EF4-FFF2-40B4-BE49-F238E27FC236}">
                <a16:creationId xmlns:a16="http://schemas.microsoft.com/office/drawing/2014/main" id="{8DCE7985-3620-437B-98E7-123E63C64CA2}"/>
              </a:ext>
            </a:extLst>
          </p:cNvPr>
          <p:cNvSpPr/>
          <p:nvPr/>
        </p:nvSpPr>
        <p:spPr>
          <a:xfrm>
            <a:off x="3240383" y="4368746"/>
            <a:ext cx="495300" cy="400075"/>
          </a:xfrm>
          <a:prstGeom prst="rightArrow">
            <a:avLst/>
          </a:prstGeom>
          <a:solidFill>
            <a:schemeClr val="accent6"/>
          </a:solidFill>
          <a:ln w="9525" cap="flat" cmpd="sng" algn="ctr">
            <a:solidFill>
              <a:schemeClr val="accent6"/>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accent6"/>
              </a:solidFill>
              <a:effectLst/>
              <a:uLnTx/>
              <a:uFillTx/>
              <a:latin typeface="Arial"/>
              <a:ea typeface="+mn-ea"/>
              <a:cs typeface="+mn-cs"/>
            </a:endParaRPr>
          </a:p>
        </p:txBody>
      </p:sp>
      <p:sp>
        <p:nvSpPr>
          <p:cNvPr id="56" name="Arrow: Right 55">
            <a:extLst>
              <a:ext uri="{FF2B5EF4-FFF2-40B4-BE49-F238E27FC236}">
                <a16:creationId xmlns:a16="http://schemas.microsoft.com/office/drawing/2014/main" id="{9991878E-378A-4EAA-B723-CBAAD59B30FC}"/>
              </a:ext>
            </a:extLst>
          </p:cNvPr>
          <p:cNvSpPr/>
          <p:nvPr/>
        </p:nvSpPr>
        <p:spPr>
          <a:xfrm>
            <a:off x="5642712" y="4372907"/>
            <a:ext cx="495300" cy="400075"/>
          </a:xfrm>
          <a:prstGeom prst="rightArrow">
            <a:avLst/>
          </a:prstGeom>
          <a:solidFill>
            <a:schemeClr val="accent6"/>
          </a:solidFill>
          <a:ln w="9525" cap="flat" cmpd="sng" algn="ctr">
            <a:solidFill>
              <a:schemeClr val="accent6"/>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accent6"/>
              </a:solidFill>
              <a:effectLst/>
              <a:uLnTx/>
              <a:uFillTx/>
              <a:latin typeface="Arial"/>
              <a:ea typeface="+mn-ea"/>
              <a:cs typeface="+mn-cs"/>
            </a:endParaRPr>
          </a:p>
        </p:txBody>
      </p:sp>
      <p:sp>
        <p:nvSpPr>
          <p:cNvPr id="58" name="Rectangle: Diagonal Corners Snipped 57">
            <a:extLst>
              <a:ext uri="{FF2B5EF4-FFF2-40B4-BE49-F238E27FC236}">
                <a16:creationId xmlns:a16="http://schemas.microsoft.com/office/drawing/2014/main" id="{F772685C-1F7B-44C6-B2CA-EC0E7E0363C8}"/>
              </a:ext>
            </a:extLst>
          </p:cNvPr>
          <p:cNvSpPr/>
          <p:nvPr/>
        </p:nvSpPr>
        <p:spPr bwMode="auto">
          <a:xfrm>
            <a:off x="4691381" y="4041353"/>
            <a:ext cx="335518" cy="187083"/>
          </a:xfrm>
          <a:prstGeom prst="snip2DiagRect">
            <a:avLst>
              <a:gd name="adj1" fmla="val 32245"/>
              <a:gd name="adj2" fmla="val 50000"/>
            </a:avLst>
          </a:prstGeom>
          <a:solidFill>
            <a:srgbClr val="F2A36C"/>
          </a:solidFill>
          <a:ln w="9525" cap="flat" cmpd="sng" algn="ctr">
            <a:noFill/>
            <a:prstDash val="solid"/>
            <a:round/>
            <a:headEnd type="none" w="med" len="med"/>
            <a:tailEnd type="none" w="med" len="med"/>
          </a:ln>
          <a:effectLst>
            <a:glow rad="38100">
              <a:srgbClr val="F2A36C">
                <a:alpha val="72000"/>
              </a:srgbClr>
            </a:glow>
          </a:effectLst>
          <a:extLs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59" name="Oval 58">
            <a:extLst>
              <a:ext uri="{FF2B5EF4-FFF2-40B4-BE49-F238E27FC236}">
                <a16:creationId xmlns:a16="http://schemas.microsoft.com/office/drawing/2014/main" id="{209B902A-972C-42B2-B644-CF154606F9EC}"/>
              </a:ext>
            </a:extLst>
          </p:cNvPr>
          <p:cNvSpPr/>
          <p:nvPr/>
        </p:nvSpPr>
        <p:spPr bwMode="auto">
          <a:xfrm>
            <a:off x="5295675" y="5180014"/>
            <a:ext cx="152400" cy="152400"/>
          </a:xfrm>
          <a:prstGeom prst="ellipse">
            <a:avLst/>
          </a:prstGeom>
          <a:solidFill>
            <a:srgbClr val="92D050"/>
          </a:solidFill>
          <a:ln w="9525" cap="flat" cmpd="sng" algn="ctr">
            <a:solidFill>
              <a:schemeClr val="accent5"/>
            </a:solidFill>
            <a:prstDash val="solid"/>
            <a:round/>
            <a:headEnd type="none" w="med" len="med"/>
            <a:tailEnd type="none" w="med" len="med"/>
          </a:ln>
          <a:effectLst/>
          <a:extLs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62" name="Rectangle: Rounded Corners 61">
            <a:extLst>
              <a:ext uri="{FF2B5EF4-FFF2-40B4-BE49-F238E27FC236}">
                <a16:creationId xmlns:a16="http://schemas.microsoft.com/office/drawing/2014/main" id="{4D744A85-2FB5-449E-B91E-763FF4F3B29A}"/>
              </a:ext>
            </a:extLst>
          </p:cNvPr>
          <p:cNvSpPr/>
          <p:nvPr/>
        </p:nvSpPr>
        <p:spPr>
          <a:xfrm>
            <a:off x="3682401" y="3349471"/>
            <a:ext cx="2012626" cy="382518"/>
          </a:xfrm>
          <a:prstGeom prst="round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latent space</a:t>
            </a:r>
            <a:endParaRPr lang="sv-SE" sz="1600" b="1" dirty="0">
              <a:solidFill>
                <a:schemeClr val="bg1"/>
              </a:solidFill>
            </a:endParaRPr>
          </a:p>
        </p:txBody>
      </p:sp>
      <p:sp>
        <p:nvSpPr>
          <p:cNvPr id="63" name="TextBox 62">
            <a:extLst>
              <a:ext uri="{FF2B5EF4-FFF2-40B4-BE49-F238E27FC236}">
                <a16:creationId xmlns:a16="http://schemas.microsoft.com/office/drawing/2014/main" id="{FF2103D9-8DB0-4F08-ACD0-FE4E708183B7}"/>
              </a:ext>
            </a:extLst>
          </p:cNvPr>
          <p:cNvSpPr txBox="1"/>
          <p:nvPr/>
        </p:nvSpPr>
        <p:spPr>
          <a:xfrm>
            <a:off x="5270689" y="5817144"/>
            <a:ext cx="1282414" cy="338554"/>
          </a:xfrm>
          <a:prstGeom prst="rect">
            <a:avLst/>
          </a:prstGeom>
          <a:noFill/>
        </p:spPr>
        <p:txBody>
          <a:bodyPr wrap="square" rtlCol="0">
            <a:spAutoFit/>
          </a:bodyPr>
          <a:lstStyle/>
          <a:p>
            <a:r>
              <a:rPr lang="sv-SE" sz="1600" b="1" dirty="0">
                <a:solidFill>
                  <a:schemeClr val="accent6"/>
                </a:solidFill>
                <a:latin typeface="+mj-lt"/>
              </a:rPr>
              <a:t>vector</a:t>
            </a:r>
            <a:endParaRPr lang="sv-SE" sz="1600" dirty="0">
              <a:solidFill>
                <a:schemeClr val="accent6"/>
              </a:solidFill>
              <a:latin typeface="+mj-lt"/>
            </a:endParaRPr>
          </a:p>
        </p:txBody>
      </p:sp>
      <p:cxnSp>
        <p:nvCxnSpPr>
          <p:cNvPr id="9" name="Straight Arrow Connector 8">
            <a:extLst>
              <a:ext uri="{FF2B5EF4-FFF2-40B4-BE49-F238E27FC236}">
                <a16:creationId xmlns:a16="http://schemas.microsoft.com/office/drawing/2014/main" id="{A430643C-FF12-4153-AE7C-EC75CE5795B7}"/>
              </a:ext>
            </a:extLst>
          </p:cNvPr>
          <p:cNvCxnSpPr/>
          <p:nvPr/>
        </p:nvCxnSpPr>
        <p:spPr>
          <a:xfrm flipH="1" flipV="1">
            <a:off x="5431930" y="5441229"/>
            <a:ext cx="115085" cy="36565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64" name="Straight Connector 63">
            <a:extLst>
              <a:ext uri="{FF2B5EF4-FFF2-40B4-BE49-F238E27FC236}">
                <a16:creationId xmlns:a16="http://schemas.microsoft.com/office/drawing/2014/main" id="{B6DBF7B2-6616-4705-A085-E2EBBE6BBFA4}"/>
              </a:ext>
            </a:extLst>
          </p:cNvPr>
          <p:cNvCxnSpPr>
            <a:cxnSpLocks/>
          </p:cNvCxnSpPr>
          <p:nvPr/>
        </p:nvCxnSpPr>
        <p:spPr>
          <a:xfrm>
            <a:off x="7492678" y="4503536"/>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F73E80B-8665-4B19-85A7-B15CDAB291FE}"/>
              </a:ext>
            </a:extLst>
          </p:cNvPr>
          <p:cNvCxnSpPr>
            <a:cxnSpLocks/>
          </p:cNvCxnSpPr>
          <p:nvPr/>
        </p:nvCxnSpPr>
        <p:spPr>
          <a:xfrm>
            <a:off x="6485991" y="4521192"/>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E9CF171-41C5-491E-AE37-CA5A60A6EC8F}"/>
              </a:ext>
            </a:extLst>
          </p:cNvPr>
          <p:cNvCxnSpPr>
            <a:cxnSpLocks/>
          </p:cNvCxnSpPr>
          <p:nvPr/>
        </p:nvCxnSpPr>
        <p:spPr>
          <a:xfrm flipV="1">
            <a:off x="6698507" y="4788810"/>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9881E61-961C-4B97-8199-1EEF8E320B69}"/>
              </a:ext>
            </a:extLst>
          </p:cNvPr>
          <p:cNvCxnSpPr>
            <a:cxnSpLocks/>
          </p:cNvCxnSpPr>
          <p:nvPr/>
        </p:nvCxnSpPr>
        <p:spPr>
          <a:xfrm flipH="1" flipV="1">
            <a:off x="6706444" y="4385330"/>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1DB6FA0-EE51-4B45-9533-5DFE1EDA6075}"/>
              </a:ext>
            </a:extLst>
          </p:cNvPr>
          <p:cNvCxnSpPr>
            <a:cxnSpLocks/>
          </p:cNvCxnSpPr>
          <p:nvPr/>
        </p:nvCxnSpPr>
        <p:spPr>
          <a:xfrm>
            <a:off x="6500810" y="3987741"/>
            <a:ext cx="189653" cy="1023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0707F67-3910-4728-BE23-6D7A11E12ACE}"/>
              </a:ext>
            </a:extLst>
          </p:cNvPr>
          <p:cNvCxnSpPr>
            <a:cxnSpLocks/>
          </p:cNvCxnSpPr>
          <p:nvPr/>
        </p:nvCxnSpPr>
        <p:spPr>
          <a:xfrm>
            <a:off x="6500810" y="3959254"/>
            <a:ext cx="189653" cy="1023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67C58C0-166F-4FE9-8B9B-CC3D7C2192B5}"/>
              </a:ext>
            </a:extLst>
          </p:cNvPr>
          <p:cNvCxnSpPr>
            <a:cxnSpLocks/>
          </p:cNvCxnSpPr>
          <p:nvPr/>
        </p:nvCxnSpPr>
        <p:spPr>
          <a:xfrm flipH="1">
            <a:off x="6747210" y="3962480"/>
            <a:ext cx="194869" cy="11811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CE9450A-7754-4F59-875C-A99603563068}"/>
              </a:ext>
            </a:extLst>
          </p:cNvPr>
          <p:cNvCxnSpPr>
            <a:cxnSpLocks/>
          </p:cNvCxnSpPr>
          <p:nvPr/>
        </p:nvCxnSpPr>
        <p:spPr>
          <a:xfrm flipV="1">
            <a:off x="6711630" y="4077366"/>
            <a:ext cx="0" cy="2667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4AE369E-3524-4CC1-B305-63C99740853C}"/>
              </a:ext>
            </a:extLst>
          </p:cNvPr>
          <p:cNvCxnSpPr>
            <a:cxnSpLocks/>
          </p:cNvCxnSpPr>
          <p:nvPr/>
        </p:nvCxnSpPr>
        <p:spPr>
          <a:xfrm flipV="1">
            <a:off x="6445988" y="4375482"/>
            <a:ext cx="249767" cy="13791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67DCC9F-05AD-4AB3-B38E-AF4ED0E5008B}"/>
              </a:ext>
            </a:extLst>
          </p:cNvPr>
          <p:cNvCxnSpPr>
            <a:cxnSpLocks/>
          </p:cNvCxnSpPr>
          <p:nvPr/>
        </p:nvCxnSpPr>
        <p:spPr>
          <a:xfrm>
            <a:off x="6452338" y="4527882"/>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1DC6DF4-E2AF-42E3-8807-34838D77FCA4}"/>
              </a:ext>
            </a:extLst>
          </p:cNvPr>
          <p:cNvCxnSpPr>
            <a:cxnSpLocks/>
          </p:cNvCxnSpPr>
          <p:nvPr/>
        </p:nvCxnSpPr>
        <p:spPr>
          <a:xfrm>
            <a:off x="6452338" y="4815357"/>
            <a:ext cx="249767"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54F60F5-CC43-4291-85BB-D94AA186D054}"/>
              </a:ext>
            </a:extLst>
          </p:cNvPr>
          <p:cNvCxnSpPr>
            <a:cxnSpLocks/>
          </p:cNvCxnSpPr>
          <p:nvPr/>
        </p:nvCxnSpPr>
        <p:spPr>
          <a:xfrm flipV="1">
            <a:off x="6695755" y="4828058"/>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E23FA31-2189-40E5-BF86-4ED1445EAD4E}"/>
              </a:ext>
            </a:extLst>
          </p:cNvPr>
          <p:cNvCxnSpPr>
            <a:cxnSpLocks/>
          </p:cNvCxnSpPr>
          <p:nvPr/>
        </p:nvCxnSpPr>
        <p:spPr>
          <a:xfrm flipV="1">
            <a:off x="6951871" y="4506687"/>
            <a:ext cx="0" cy="31502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B71972E-0EDC-4603-A741-E46FA31905FF}"/>
              </a:ext>
            </a:extLst>
          </p:cNvPr>
          <p:cNvCxnSpPr>
            <a:cxnSpLocks/>
          </p:cNvCxnSpPr>
          <p:nvPr/>
        </p:nvCxnSpPr>
        <p:spPr>
          <a:xfrm flipH="1" flipV="1">
            <a:off x="6719039" y="4359588"/>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D99FE6B-E1CB-42FD-9C16-D48316FA03C9}"/>
              </a:ext>
            </a:extLst>
          </p:cNvPr>
          <p:cNvCxnSpPr>
            <a:cxnSpLocks/>
          </p:cNvCxnSpPr>
          <p:nvPr/>
        </p:nvCxnSpPr>
        <p:spPr>
          <a:xfrm flipH="1">
            <a:off x="6961396" y="4408231"/>
            <a:ext cx="190500" cy="11330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0B4A834-8FD0-4D09-9FC8-F00F55756E65}"/>
              </a:ext>
            </a:extLst>
          </p:cNvPr>
          <p:cNvCxnSpPr>
            <a:cxnSpLocks/>
          </p:cNvCxnSpPr>
          <p:nvPr/>
        </p:nvCxnSpPr>
        <p:spPr>
          <a:xfrm flipH="1" flipV="1">
            <a:off x="7230212" y="4378119"/>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025B352-01A2-4E26-83A8-78EFFF1DF568}"/>
              </a:ext>
            </a:extLst>
          </p:cNvPr>
          <p:cNvCxnSpPr>
            <a:cxnSpLocks/>
          </p:cNvCxnSpPr>
          <p:nvPr/>
        </p:nvCxnSpPr>
        <p:spPr>
          <a:xfrm>
            <a:off x="7457753" y="4506687"/>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476B65E-9110-4B94-A2A5-BC9F194A0134}"/>
              </a:ext>
            </a:extLst>
          </p:cNvPr>
          <p:cNvCxnSpPr>
            <a:cxnSpLocks/>
          </p:cNvCxnSpPr>
          <p:nvPr/>
        </p:nvCxnSpPr>
        <p:spPr>
          <a:xfrm flipV="1">
            <a:off x="7464647" y="4371387"/>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18692121-750A-4CFE-992A-721010A140E2}"/>
              </a:ext>
            </a:extLst>
          </p:cNvPr>
          <p:cNvSpPr/>
          <p:nvPr/>
        </p:nvSpPr>
        <p:spPr>
          <a:xfrm>
            <a:off x="6383350" y="3870871"/>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Oval 82">
            <a:extLst>
              <a:ext uri="{FF2B5EF4-FFF2-40B4-BE49-F238E27FC236}">
                <a16:creationId xmlns:a16="http://schemas.microsoft.com/office/drawing/2014/main" id="{748AD5BA-FC53-4652-9499-EE33F48BDAD0}"/>
              </a:ext>
            </a:extLst>
          </p:cNvPr>
          <p:cNvSpPr/>
          <p:nvPr/>
        </p:nvSpPr>
        <p:spPr>
          <a:xfrm>
            <a:off x="6631544" y="4023329"/>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Oval 83">
            <a:extLst>
              <a:ext uri="{FF2B5EF4-FFF2-40B4-BE49-F238E27FC236}">
                <a16:creationId xmlns:a16="http://schemas.microsoft.com/office/drawing/2014/main" id="{F80D2E18-4B9E-42A3-AD11-25BFE6022187}"/>
              </a:ext>
            </a:extLst>
          </p:cNvPr>
          <p:cNvSpPr/>
          <p:nvPr/>
        </p:nvSpPr>
        <p:spPr>
          <a:xfrm>
            <a:off x="6879738" y="3870871"/>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5" name="Oval 84">
            <a:extLst>
              <a:ext uri="{FF2B5EF4-FFF2-40B4-BE49-F238E27FC236}">
                <a16:creationId xmlns:a16="http://schemas.microsoft.com/office/drawing/2014/main" id="{3F8A464B-0C99-4CC7-B26E-EFF32751FFD1}"/>
              </a:ext>
            </a:extLst>
          </p:cNvPr>
          <p:cNvSpPr/>
          <p:nvPr/>
        </p:nvSpPr>
        <p:spPr>
          <a:xfrm>
            <a:off x="6631544" y="4298495"/>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Oval 85">
            <a:extLst>
              <a:ext uri="{FF2B5EF4-FFF2-40B4-BE49-F238E27FC236}">
                <a16:creationId xmlns:a16="http://schemas.microsoft.com/office/drawing/2014/main" id="{6AFBBCBF-228D-4090-A48C-E06213865C77}"/>
              </a:ext>
            </a:extLst>
          </p:cNvPr>
          <p:cNvSpPr/>
          <p:nvPr/>
        </p:nvSpPr>
        <p:spPr>
          <a:xfrm>
            <a:off x="6383350" y="4450953"/>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7" name="Oval 86">
            <a:extLst>
              <a:ext uri="{FF2B5EF4-FFF2-40B4-BE49-F238E27FC236}">
                <a16:creationId xmlns:a16="http://schemas.microsoft.com/office/drawing/2014/main" id="{D1E86884-0788-4361-82DC-33866EEF75DA}"/>
              </a:ext>
            </a:extLst>
          </p:cNvPr>
          <p:cNvSpPr/>
          <p:nvPr/>
        </p:nvSpPr>
        <p:spPr>
          <a:xfrm>
            <a:off x="6383350" y="4722553"/>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8" name="Oval 87">
            <a:extLst>
              <a:ext uri="{FF2B5EF4-FFF2-40B4-BE49-F238E27FC236}">
                <a16:creationId xmlns:a16="http://schemas.microsoft.com/office/drawing/2014/main" id="{0BD5F360-5ADB-42FF-AC67-DAC1F66026CF}"/>
              </a:ext>
            </a:extLst>
          </p:cNvPr>
          <p:cNvSpPr/>
          <p:nvPr/>
        </p:nvSpPr>
        <p:spPr>
          <a:xfrm>
            <a:off x="6631544" y="4879246"/>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9" name="Oval 88">
            <a:extLst>
              <a:ext uri="{FF2B5EF4-FFF2-40B4-BE49-F238E27FC236}">
                <a16:creationId xmlns:a16="http://schemas.microsoft.com/office/drawing/2014/main" id="{A77F04B2-DE26-4E79-A57C-94FA3932BBA6}"/>
              </a:ext>
            </a:extLst>
          </p:cNvPr>
          <p:cNvSpPr/>
          <p:nvPr/>
        </p:nvSpPr>
        <p:spPr>
          <a:xfrm>
            <a:off x="6867386" y="4725031"/>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0" name="Oval 89">
            <a:extLst>
              <a:ext uri="{FF2B5EF4-FFF2-40B4-BE49-F238E27FC236}">
                <a16:creationId xmlns:a16="http://schemas.microsoft.com/office/drawing/2014/main" id="{B8C6DD36-60FC-4CD1-8F03-7F80B37ED911}"/>
              </a:ext>
            </a:extLst>
          </p:cNvPr>
          <p:cNvSpPr/>
          <p:nvPr/>
        </p:nvSpPr>
        <p:spPr>
          <a:xfrm>
            <a:off x="6864211" y="4446023"/>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1" name="Oval 90">
            <a:extLst>
              <a:ext uri="{FF2B5EF4-FFF2-40B4-BE49-F238E27FC236}">
                <a16:creationId xmlns:a16="http://schemas.microsoft.com/office/drawing/2014/main" id="{D571337A-0327-4877-82FF-36018DA7A4CD}"/>
              </a:ext>
            </a:extLst>
          </p:cNvPr>
          <p:cNvSpPr/>
          <p:nvPr/>
        </p:nvSpPr>
        <p:spPr>
          <a:xfrm>
            <a:off x="7135801" y="4310498"/>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2" name="Oval 91">
            <a:extLst>
              <a:ext uri="{FF2B5EF4-FFF2-40B4-BE49-F238E27FC236}">
                <a16:creationId xmlns:a16="http://schemas.microsoft.com/office/drawing/2014/main" id="{9CECF11A-54E2-45CF-92EE-6825AFB25773}"/>
              </a:ext>
            </a:extLst>
          </p:cNvPr>
          <p:cNvSpPr/>
          <p:nvPr/>
        </p:nvSpPr>
        <p:spPr>
          <a:xfrm>
            <a:off x="7386226" y="4446023"/>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3" name="Oval 92">
            <a:extLst>
              <a:ext uri="{FF2B5EF4-FFF2-40B4-BE49-F238E27FC236}">
                <a16:creationId xmlns:a16="http://schemas.microsoft.com/office/drawing/2014/main" id="{EF8783D4-9B14-4470-A97C-AA67E56F9DF8}"/>
              </a:ext>
            </a:extLst>
          </p:cNvPr>
          <p:cNvSpPr/>
          <p:nvPr/>
        </p:nvSpPr>
        <p:spPr>
          <a:xfrm>
            <a:off x="7390459" y="4738788"/>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4" name="Oval 93">
            <a:extLst>
              <a:ext uri="{FF2B5EF4-FFF2-40B4-BE49-F238E27FC236}">
                <a16:creationId xmlns:a16="http://schemas.microsoft.com/office/drawing/2014/main" id="{4683721A-97F3-42C7-9A2A-95F4914F574D}"/>
              </a:ext>
            </a:extLst>
          </p:cNvPr>
          <p:cNvSpPr/>
          <p:nvPr/>
        </p:nvSpPr>
        <p:spPr>
          <a:xfrm>
            <a:off x="7612881" y="4317906"/>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5" name="Picture 2" descr="Aspirin - Wikipedia">
            <a:extLst>
              <a:ext uri="{FF2B5EF4-FFF2-40B4-BE49-F238E27FC236}">
                <a16:creationId xmlns:a16="http://schemas.microsoft.com/office/drawing/2014/main" id="{929198C9-6CFB-473A-AF25-287174D38B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7274" y="3865821"/>
            <a:ext cx="1349583" cy="1119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1891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150"/>
                                  </p:stCondLst>
                                  <p:childTnLst>
                                    <p:set>
                                      <p:cBhvr>
                                        <p:cTn id="31" dur="1" fill="hold">
                                          <p:stCondLst>
                                            <p:cond delay="0"/>
                                          </p:stCondLst>
                                        </p:cTn>
                                        <p:tgtEl>
                                          <p:spTgt spid="82"/>
                                        </p:tgtEl>
                                        <p:attrNameLst>
                                          <p:attrName>style.visibility</p:attrName>
                                        </p:attrNameLst>
                                      </p:cBhvr>
                                      <p:to>
                                        <p:strVal val="visible"/>
                                      </p:to>
                                    </p:set>
                                  </p:childTnLst>
                                </p:cTn>
                              </p:par>
                            </p:childTnLst>
                          </p:cTn>
                        </p:par>
                        <p:par>
                          <p:cTn id="32" fill="hold">
                            <p:stCondLst>
                              <p:cond delay="150"/>
                            </p:stCondLst>
                            <p:childTnLst>
                              <p:par>
                                <p:cTn id="33" presetID="1" presetClass="entr" presetSubtype="0" fill="hold" nodeType="afterEffect">
                                  <p:stCondLst>
                                    <p:cond delay="150"/>
                                  </p:stCondLst>
                                  <p:childTnLst>
                                    <p:set>
                                      <p:cBhvr>
                                        <p:cTn id="34" dur="1" fill="hold">
                                          <p:stCondLst>
                                            <p:cond delay="0"/>
                                          </p:stCondLst>
                                        </p:cTn>
                                        <p:tgtEl>
                                          <p:spTgt spid="68"/>
                                        </p:tgtEl>
                                        <p:attrNameLst>
                                          <p:attrName>style.visibility</p:attrName>
                                        </p:attrNameLst>
                                      </p:cBhvr>
                                      <p:to>
                                        <p:strVal val="visible"/>
                                      </p:to>
                                    </p:set>
                                  </p:childTnLst>
                                </p:cTn>
                              </p:par>
                            </p:childTnLst>
                          </p:cTn>
                        </p:par>
                        <p:par>
                          <p:cTn id="35" fill="hold">
                            <p:stCondLst>
                              <p:cond delay="300"/>
                            </p:stCondLst>
                            <p:childTnLst>
                              <p:par>
                                <p:cTn id="36" presetID="1" presetClass="entr" presetSubtype="0" fill="hold" nodeType="afterEffect">
                                  <p:stCondLst>
                                    <p:cond delay="150"/>
                                  </p:stCondLst>
                                  <p:childTnLst>
                                    <p:set>
                                      <p:cBhvr>
                                        <p:cTn id="37" dur="1" fill="hold">
                                          <p:stCondLst>
                                            <p:cond delay="0"/>
                                          </p:stCondLst>
                                        </p:cTn>
                                        <p:tgtEl>
                                          <p:spTgt spid="69"/>
                                        </p:tgtEl>
                                        <p:attrNameLst>
                                          <p:attrName>style.visibility</p:attrName>
                                        </p:attrNameLst>
                                      </p:cBhvr>
                                      <p:to>
                                        <p:strVal val="visible"/>
                                      </p:to>
                                    </p:set>
                                  </p:childTnLst>
                                </p:cTn>
                              </p:par>
                            </p:childTnLst>
                          </p:cTn>
                        </p:par>
                        <p:par>
                          <p:cTn id="38" fill="hold">
                            <p:stCondLst>
                              <p:cond delay="450"/>
                            </p:stCondLst>
                            <p:childTnLst>
                              <p:par>
                                <p:cTn id="39" presetID="1" presetClass="entr" presetSubtype="0" fill="hold" grpId="0" nodeType="afterEffect">
                                  <p:stCondLst>
                                    <p:cond delay="150"/>
                                  </p:stCondLst>
                                  <p:childTnLst>
                                    <p:set>
                                      <p:cBhvr>
                                        <p:cTn id="40" dur="1" fill="hold">
                                          <p:stCondLst>
                                            <p:cond delay="0"/>
                                          </p:stCondLst>
                                        </p:cTn>
                                        <p:tgtEl>
                                          <p:spTgt spid="83"/>
                                        </p:tgtEl>
                                        <p:attrNameLst>
                                          <p:attrName>style.visibility</p:attrName>
                                        </p:attrNameLst>
                                      </p:cBhvr>
                                      <p:to>
                                        <p:strVal val="visible"/>
                                      </p:to>
                                    </p:set>
                                  </p:childTnLst>
                                </p:cTn>
                              </p:par>
                            </p:childTnLst>
                          </p:cTn>
                        </p:par>
                        <p:par>
                          <p:cTn id="41" fill="hold">
                            <p:stCondLst>
                              <p:cond delay="600"/>
                            </p:stCondLst>
                            <p:childTnLst>
                              <p:par>
                                <p:cTn id="42" presetID="1" presetClass="entr" presetSubtype="0" fill="hold" nodeType="afterEffect">
                                  <p:stCondLst>
                                    <p:cond delay="150"/>
                                  </p:stCondLst>
                                  <p:childTnLst>
                                    <p:set>
                                      <p:cBhvr>
                                        <p:cTn id="43" dur="1" fill="hold">
                                          <p:stCondLst>
                                            <p:cond delay="0"/>
                                          </p:stCondLst>
                                        </p:cTn>
                                        <p:tgtEl>
                                          <p:spTgt spid="70"/>
                                        </p:tgtEl>
                                        <p:attrNameLst>
                                          <p:attrName>style.visibility</p:attrName>
                                        </p:attrNameLst>
                                      </p:cBhvr>
                                      <p:to>
                                        <p:strVal val="visible"/>
                                      </p:to>
                                    </p:set>
                                  </p:childTnLst>
                                </p:cTn>
                              </p:par>
                            </p:childTnLst>
                          </p:cTn>
                        </p:par>
                        <p:par>
                          <p:cTn id="44" fill="hold">
                            <p:stCondLst>
                              <p:cond delay="750"/>
                            </p:stCondLst>
                            <p:childTnLst>
                              <p:par>
                                <p:cTn id="45" presetID="1" presetClass="entr" presetSubtype="0" fill="hold" grpId="0" nodeType="afterEffect">
                                  <p:stCondLst>
                                    <p:cond delay="150"/>
                                  </p:stCondLst>
                                  <p:childTnLst>
                                    <p:set>
                                      <p:cBhvr>
                                        <p:cTn id="46" dur="1" fill="hold">
                                          <p:stCondLst>
                                            <p:cond delay="0"/>
                                          </p:stCondLst>
                                        </p:cTn>
                                        <p:tgtEl>
                                          <p:spTgt spid="84"/>
                                        </p:tgtEl>
                                        <p:attrNameLst>
                                          <p:attrName>style.visibility</p:attrName>
                                        </p:attrNameLst>
                                      </p:cBhvr>
                                      <p:to>
                                        <p:strVal val="visible"/>
                                      </p:to>
                                    </p:set>
                                  </p:childTnLst>
                                </p:cTn>
                              </p:par>
                            </p:childTnLst>
                          </p:cTn>
                        </p:par>
                        <p:par>
                          <p:cTn id="47" fill="hold">
                            <p:stCondLst>
                              <p:cond delay="900"/>
                            </p:stCondLst>
                            <p:childTnLst>
                              <p:par>
                                <p:cTn id="48" presetID="1" presetClass="entr" presetSubtype="0" fill="hold" nodeType="afterEffect">
                                  <p:stCondLst>
                                    <p:cond delay="150"/>
                                  </p:stCondLst>
                                  <p:childTnLst>
                                    <p:set>
                                      <p:cBhvr>
                                        <p:cTn id="49" dur="1" fill="hold">
                                          <p:stCondLst>
                                            <p:cond delay="0"/>
                                          </p:stCondLst>
                                        </p:cTn>
                                        <p:tgtEl>
                                          <p:spTgt spid="71"/>
                                        </p:tgtEl>
                                        <p:attrNameLst>
                                          <p:attrName>style.visibility</p:attrName>
                                        </p:attrNameLst>
                                      </p:cBhvr>
                                      <p:to>
                                        <p:strVal val="visible"/>
                                      </p:to>
                                    </p:set>
                                  </p:childTnLst>
                                </p:cTn>
                              </p:par>
                            </p:childTnLst>
                          </p:cTn>
                        </p:par>
                        <p:par>
                          <p:cTn id="50" fill="hold">
                            <p:stCondLst>
                              <p:cond delay="1050"/>
                            </p:stCondLst>
                            <p:childTnLst>
                              <p:par>
                                <p:cTn id="51" presetID="1" presetClass="entr" presetSubtype="0" fill="hold" grpId="0" nodeType="afterEffect">
                                  <p:stCondLst>
                                    <p:cond delay="150"/>
                                  </p:stCondLst>
                                  <p:childTnLst>
                                    <p:set>
                                      <p:cBhvr>
                                        <p:cTn id="52" dur="1" fill="hold">
                                          <p:stCondLst>
                                            <p:cond delay="0"/>
                                          </p:stCondLst>
                                        </p:cTn>
                                        <p:tgtEl>
                                          <p:spTgt spid="85"/>
                                        </p:tgtEl>
                                        <p:attrNameLst>
                                          <p:attrName>style.visibility</p:attrName>
                                        </p:attrNameLst>
                                      </p:cBhvr>
                                      <p:to>
                                        <p:strVal val="visible"/>
                                      </p:to>
                                    </p:set>
                                  </p:childTnLst>
                                </p:cTn>
                              </p:par>
                            </p:childTnLst>
                          </p:cTn>
                        </p:par>
                        <p:par>
                          <p:cTn id="53" fill="hold">
                            <p:stCondLst>
                              <p:cond delay="1200"/>
                            </p:stCondLst>
                            <p:childTnLst>
                              <p:par>
                                <p:cTn id="54" presetID="1" presetClass="entr" presetSubtype="0" fill="hold" nodeType="afterEffect">
                                  <p:stCondLst>
                                    <p:cond delay="150"/>
                                  </p:stCondLst>
                                  <p:childTnLst>
                                    <p:set>
                                      <p:cBhvr>
                                        <p:cTn id="55" dur="1" fill="hold">
                                          <p:stCondLst>
                                            <p:cond delay="0"/>
                                          </p:stCondLst>
                                        </p:cTn>
                                        <p:tgtEl>
                                          <p:spTgt spid="72"/>
                                        </p:tgtEl>
                                        <p:attrNameLst>
                                          <p:attrName>style.visibility</p:attrName>
                                        </p:attrNameLst>
                                      </p:cBhvr>
                                      <p:to>
                                        <p:strVal val="visible"/>
                                      </p:to>
                                    </p:set>
                                  </p:childTnLst>
                                </p:cTn>
                              </p:par>
                            </p:childTnLst>
                          </p:cTn>
                        </p:par>
                        <p:par>
                          <p:cTn id="56" fill="hold">
                            <p:stCondLst>
                              <p:cond delay="1350"/>
                            </p:stCondLst>
                            <p:childTnLst>
                              <p:par>
                                <p:cTn id="57" presetID="1" presetClass="entr" presetSubtype="0" fill="hold" grpId="0" nodeType="afterEffect">
                                  <p:stCondLst>
                                    <p:cond delay="150"/>
                                  </p:stCondLst>
                                  <p:childTnLst>
                                    <p:set>
                                      <p:cBhvr>
                                        <p:cTn id="58" dur="1" fill="hold">
                                          <p:stCondLst>
                                            <p:cond delay="0"/>
                                          </p:stCondLst>
                                        </p:cTn>
                                        <p:tgtEl>
                                          <p:spTgt spid="86"/>
                                        </p:tgtEl>
                                        <p:attrNameLst>
                                          <p:attrName>style.visibility</p:attrName>
                                        </p:attrNameLst>
                                      </p:cBhvr>
                                      <p:to>
                                        <p:strVal val="visible"/>
                                      </p:to>
                                    </p:set>
                                  </p:childTnLst>
                                </p:cTn>
                              </p:par>
                            </p:childTnLst>
                          </p:cTn>
                        </p:par>
                        <p:par>
                          <p:cTn id="59" fill="hold">
                            <p:stCondLst>
                              <p:cond delay="1500"/>
                            </p:stCondLst>
                            <p:childTnLst>
                              <p:par>
                                <p:cTn id="60" presetID="1" presetClass="entr" presetSubtype="0" fill="hold" nodeType="afterEffect">
                                  <p:stCondLst>
                                    <p:cond delay="150"/>
                                  </p:stCondLst>
                                  <p:childTnLst>
                                    <p:set>
                                      <p:cBhvr>
                                        <p:cTn id="61" dur="1" fill="hold">
                                          <p:stCondLst>
                                            <p:cond delay="0"/>
                                          </p:stCondLst>
                                        </p:cTn>
                                        <p:tgtEl>
                                          <p:spTgt spid="73"/>
                                        </p:tgtEl>
                                        <p:attrNameLst>
                                          <p:attrName>style.visibility</p:attrName>
                                        </p:attrNameLst>
                                      </p:cBhvr>
                                      <p:to>
                                        <p:strVal val="visible"/>
                                      </p:to>
                                    </p:set>
                                  </p:childTnLst>
                                </p:cTn>
                              </p:par>
                            </p:childTnLst>
                          </p:cTn>
                        </p:par>
                        <p:par>
                          <p:cTn id="62" fill="hold">
                            <p:stCondLst>
                              <p:cond delay="1650"/>
                            </p:stCondLst>
                            <p:childTnLst>
                              <p:par>
                                <p:cTn id="63" presetID="1" presetClass="entr" presetSubtype="0" fill="hold" nodeType="after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childTnLst>
                          </p:cTn>
                        </p:par>
                        <p:par>
                          <p:cTn id="65" fill="hold">
                            <p:stCondLst>
                              <p:cond delay="1650"/>
                            </p:stCondLst>
                            <p:childTnLst>
                              <p:par>
                                <p:cTn id="66" presetID="1" presetClass="entr" presetSubtype="0" fill="hold" grpId="0" nodeType="afterEffect">
                                  <p:stCondLst>
                                    <p:cond delay="150"/>
                                  </p:stCondLst>
                                  <p:childTnLst>
                                    <p:set>
                                      <p:cBhvr>
                                        <p:cTn id="67" dur="1" fill="hold">
                                          <p:stCondLst>
                                            <p:cond delay="0"/>
                                          </p:stCondLst>
                                        </p:cTn>
                                        <p:tgtEl>
                                          <p:spTgt spid="87"/>
                                        </p:tgtEl>
                                        <p:attrNameLst>
                                          <p:attrName>style.visibility</p:attrName>
                                        </p:attrNameLst>
                                      </p:cBhvr>
                                      <p:to>
                                        <p:strVal val="visible"/>
                                      </p:to>
                                    </p:set>
                                  </p:childTnLst>
                                </p:cTn>
                              </p:par>
                            </p:childTnLst>
                          </p:cTn>
                        </p:par>
                        <p:par>
                          <p:cTn id="68" fill="hold">
                            <p:stCondLst>
                              <p:cond delay="1800"/>
                            </p:stCondLst>
                            <p:childTnLst>
                              <p:par>
                                <p:cTn id="69" presetID="1" presetClass="entr" presetSubtype="0" fill="hold" nodeType="afterEffect">
                                  <p:stCondLst>
                                    <p:cond delay="150"/>
                                  </p:stCondLst>
                                  <p:childTnLst>
                                    <p:set>
                                      <p:cBhvr>
                                        <p:cTn id="70" dur="1" fill="hold">
                                          <p:stCondLst>
                                            <p:cond delay="0"/>
                                          </p:stCondLst>
                                        </p:cTn>
                                        <p:tgtEl>
                                          <p:spTgt spid="74"/>
                                        </p:tgtEl>
                                        <p:attrNameLst>
                                          <p:attrName>style.visibility</p:attrName>
                                        </p:attrNameLst>
                                      </p:cBhvr>
                                      <p:to>
                                        <p:strVal val="visible"/>
                                      </p:to>
                                    </p:set>
                                  </p:childTnLst>
                                </p:cTn>
                              </p:par>
                            </p:childTnLst>
                          </p:cTn>
                        </p:par>
                        <p:par>
                          <p:cTn id="71" fill="hold">
                            <p:stCondLst>
                              <p:cond delay="1950"/>
                            </p:stCondLst>
                            <p:childTnLst>
                              <p:par>
                                <p:cTn id="72" presetID="1" presetClass="entr" presetSubtype="0" fill="hold" grpId="0" nodeType="afterEffect">
                                  <p:stCondLst>
                                    <p:cond delay="150"/>
                                  </p:stCondLst>
                                  <p:childTnLst>
                                    <p:set>
                                      <p:cBhvr>
                                        <p:cTn id="73" dur="1" fill="hold">
                                          <p:stCondLst>
                                            <p:cond delay="0"/>
                                          </p:stCondLst>
                                        </p:cTn>
                                        <p:tgtEl>
                                          <p:spTgt spid="88"/>
                                        </p:tgtEl>
                                        <p:attrNameLst>
                                          <p:attrName>style.visibility</p:attrName>
                                        </p:attrNameLst>
                                      </p:cBhvr>
                                      <p:to>
                                        <p:strVal val="visible"/>
                                      </p:to>
                                    </p:set>
                                  </p:childTnLst>
                                </p:cTn>
                              </p:par>
                            </p:childTnLst>
                          </p:cTn>
                        </p:par>
                        <p:par>
                          <p:cTn id="74" fill="hold">
                            <p:stCondLst>
                              <p:cond delay="2100"/>
                            </p:stCondLst>
                            <p:childTnLst>
                              <p:par>
                                <p:cTn id="75" presetID="1" presetClass="entr" presetSubtype="0" fill="hold" nodeType="afterEffect">
                                  <p:stCondLst>
                                    <p:cond delay="150"/>
                                  </p:stCondLst>
                                  <p:childTnLst>
                                    <p:set>
                                      <p:cBhvr>
                                        <p:cTn id="76" dur="1" fill="hold">
                                          <p:stCondLst>
                                            <p:cond delay="0"/>
                                          </p:stCondLst>
                                        </p:cTn>
                                        <p:tgtEl>
                                          <p:spTgt spid="75"/>
                                        </p:tgtEl>
                                        <p:attrNameLst>
                                          <p:attrName>style.visibility</p:attrName>
                                        </p:attrNameLst>
                                      </p:cBhvr>
                                      <p:to>
                                        <p:strVal val="visible"/>
                                      </p:to>
                                    </p:set>
                                  </p:childTnLst>
                                </p:cTn>
                              </p:par>
                            </p:childTnLst>
                          </p:cTn>
                        </p:par>
                        <p:par>
                          <p:cTn id="77" fill="hold">
                            <p:stCondLst>
                              <p:cond delay="2250"/>
                            </p:stCondLst>
                            <p:childTnLst>
                              <p:par>
                                <p:cTn id="78" presetID="1" presetClass="entr" presetSubtype="0" fill="hold" nodeType="afterEffect">
                                  <p:stCondLst>
                                    <p:cond delay="0"/>
                                  </p:stCondLst>
                                  <p:childTnLst>
                                    <p:set>
                                      <p:cBhvr>
                                        <p:cTn id="79" dur="1" fill="hold">
                                          <p:stCondLst>
                                            <p:cond delay="0"/>
                                          </p:stCondLst>
                                        </p:cTn>
                                        <p:tgtEl>
                                          <p:spTgt spid="66"/>
                                        </p:tgtEl>
                                        <p:attrNameLst>
                                          <p:attrName>style.visibility</p:attrName>
                                        </p:attrNameLst>
                                      </p:cBhvr>
                                      <p:to>
                                        <p:strVal val="visible"/>
                                      </p:to>
                                    </p:set>
                                  </p:childTnLst>
                                </p:cTn>
                              </p:par>
                            </p:childTnLst>
                          </p:cTn>
                        </p:par>
                        <p:par>
                          <p:cTn id="80" fill="hold">
                            <p:stCondLst>
                              <p:cond delay="2250"/>
                            </p:stCondLst>
                            <p:childTnLst>
                              <p:par>
                                <p:cTn id="81" presetID="1" presetClass="entr" presetSubtype="0" fill="hold" grpId="0" nodeType="afterEffect">
                                  <p:stCondLst>
                                    <p:cond delay="150"/>
                                  </p:stCondLst>
                                  <p:childTnLst>
                                    <p:set>
                                      <p:cBhvr>
                                        <p:cTn id="82" dur="1" fill="hold">
                                          <p:stCondLst>
                                            <p:cond delay="0"/>
                                          </p:stCondLst>
                                        </p:cTn>
                                        <p:tgtEl>
                                          <p:spTgt spid="89"/>
                                        </p:tgtEl>
                                        <p:attrNameLst>
                                          <p:attrName>style.visibility</p:attrName>
                                        </p:attrNameLst>
                                      </p:cBhvr>
                                      <p:to>
                                        <p:strVal val="visible"/>
                                      </p:to>
                                    </p:set>
                                  </p:childTnLst>
                                </p:cTn>
                              </p:par>
                            </p:childTnLst>
                          </p:cTn>
                        </p:par>
                        <p:par>
                          <p:cTn id="83" fill="hold">
                            <p:stCondLst>
                              <p:cond delay="2400"/>
                            </p:stCondLst>
                            <p:childTnLst>
                              <p:par>
                                <p:cTn id="84" presetID="1" presetClass="entr" presetSubtype="0" fill="hold" nodeType="afterEffect">
                                  <p:stCondLst>
                                    <p:cond delay="150"/>
                                  </p:stCondLst>
                                  <p:childTnLst>
                                    <p:set>
                                      <p:cBhvr>
                                        <p:cTn id="85" dur="1" fill="hold">
                                          <p:stCondLst>
                                            <p:cond delay="0"/>
                                          </p:stCondLst>
                                        </p:cTn>
                                        <p:tgtEl>
                                          <p:spTgt spid="76"/>
                                        </p:tgtEl>
                                        <p:attrNameLst>
                                          <p:attrName>style.visibility</p:attrName>
                                        </p:attrNameLst>
                                      </p:cBhvr>
                                      <p:to>
                                        <p:strVal val="visible"/>
                                      </p:to>
                                    </p:set>
                                  </p:childTnLst>
                                </p:cTn>
                              </p:par>
                            </p:childTnLst>
                          </p:cTn>
                        </p:par>
                        <p:par>
                          <p:cTn id="86" fill="hold">
                            <p:stCondLst>
                              <p:cond delay="2550"/>
                            </p:stCondLst>
                            <p:childTnLst>
                              <p:par>
                                <p:cTn id="87" presetID="1" presetClass="entr" presetSubtype="0" fill="hold" grpId="0" nodeType="afterEffect">
                                  <p:stCondLst>
                                    <p:cond delay="150"/>
                                  </p:stCondLst>
                                  <p:childTnLst>
                                    <p:set>
                                      <p:cBhvr>
                                        <p:cTn id="88" dur="1" fill="hold">
                                          <p:stCondLst>
                                            <p:cond delay="0"/>
                                          </p:stCondLst>
                                        </p:cTn>
                                        <p:tgtEl>
                                          <p:spTgt spid="90"/>
                                        </p:tgtEl>
                                        <p:attrNameLst>
                                          <p:attrName>style.visibility</p:attrName>
                                        </p:attrNameLst>
                                      </p:cBhvr>
                                      <p:to>
                                        <p:strVal val="visible"/>
                                      </p:to>
                                    </p:set>
                                  </p:childTnLst>
                                </p:cTn>
                              </p:par>
                            </p:childTnLst>
                          </p:cTn>
                        </p:par>
                        <p:par>
                          <p:cTn id="89" fill="hold">
                            <p:stCondLst>
                              <p:cond delay="2700"/>
                            </p:stCondLst>
                            <p:childTnLst>
                              <p:par>
                                <p:cTn id="90" presetID="1" presetClass="entr" presetSubtype="0" fill="hold" nodeType="afterEffect">
                                  <p:stCondLst>
                                    <p:cond delay="150"/>
                                  </p:stCondLst>
                                  <p:childTnLst>
                                    <p:set>
                                      <p:cBhvr>
                                        <p:cTn id="91" dur="1" fill="hold">
                                          <p:stCondLst>
                                            <p:cond delay="0"/>
                                          </p:stCondLst>
                                        </p:cTn>
                                        <p:tgtEl>
                                          <p:spTgt spid="77"/>
                                        </p:tgtEl>
                                        <p:attrNameLst>
                                          <p:attrName>style.visibility</p:attrName>
                                        </p:attrNameLst>
                                      </p:cBhvr>
                                      <p:to>
                                        <p:strVal val="visible"/>
                                      </p:to>
                                    </p:set>
                                  </p:childTnLst>
                                </p:cTn>
                              </p:par>
                            </p:childTnLst>
                          </p:cTn>
                        </p:par>
                        <p:par>
                          <p:cTn id="92" fill="hold">
                            <p:stCondLst>
                              <p:cond delay="2850"/>
                            </p:stCondLst>
                            <p:childTnLst>
                              <p:par>
                                <p:cTn id="93" presetID="1" presetClass="entr" presetSubtype="0" fill="hold" nodeType="after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par>
                          <p:cTn id="95" fill="hold">
                            <p:stCondLst>
                              <p:cond delay="2850"/>
                            </p:stCondLst>
                            <p:childTnLst>
                              <p:par>
                                <p:cTn id="96" presetID="1" presetClass="entr" presetSubtype="0" fill="hold" nodeType="afterEffect">
                                  <p:stCondLst>
                                    <p:cond delay="150"/>
                                  </p:stCondLst>
                                  <p:childTnLst>
                                    <p:set>
                                      <p:cBhvr>
                                        <p:cTn id="97" dur="1" fill="hold">
                                          <p:stCondLst>
                                            <p:cond delay="0"/>
                                          </p:stCondLst>
                                        </p:cTn>
                                        <p:tgtEl>
                                          <p:spTgt spid="78"/>
                                        </p:tgtEl>
                                        <p:attrNameLst>
                                          <p:attrName>style.visibility</p:attrName>
                                        </p:attrNameLst>
                                      </p:cBhvr>
                                      <p:to>
                                        <p:strVal val="visible"/>
                                      </p:to>
                                    </p:set>
                                  </p:childTnLst>
                                </p:cTn>
                              </p:par>
                            </p:childTnLst>
                          </p:cTn>
                        </p:par>
                        <p:par>
                          <p:cTn id="98" fill="hold">
                            <p:stCondLst>
                              <p:cond delay="3000"/>
                            </p:stCondLst>
                            <p:childTnLst>
                              <p:par>
                                <p:cTn id="99" presetID="1" presetClass="entr" presetSubtype="0" fill="hold" grpId="0" nodeType="afterEffect">
                                  <p:stCondLst>
                                    <p:cond delay="150"/>
                                  </p:stCondLst>
                                  <p:childTnLst>
                                    <p:set>
                                      <p:cBhvr>
                                        <p:cTn id="100" dur="1" fill="hold">
                                          <p:stCondLst>
                                            <p:cond delay="0"/>
                                          </p:stCondLst>
                                        </p:cTn>
                                        <p:tgtEl>
                                          <p:spTgt spid="91"/>
                                        </p:tgtEl>
                                        <p:attrNameLst>
                                          <p:attrName>style.visibility</p:attrName>
                                        </p:attrNameLst>
                                      </p:cBhvr>
                                      <p:to>
                                        <p:strVal val="visible"/>
                                      </p:to>
                                    </p:set>
                                  </p:childTnLst>
                                </p:cTn>
                              </p:par>
                            </p:childTnLst>
                          </p:cTn>
                        </p:par>
                        <p:par>
                          <p:cTn id="101" fill="hold">
                            <p:stCondLst>
                              <p:cond delay="3150"/>
                            </p:stCondLst>
                            <p:childTnLst>
                              <p:par>
                                <p:cTn id="102" presetID="1" presetClass="entr" presetSubtype="0" fill="hold" nodeType="afterEffect">
                                  <p:stCondLst>
                                    <p:cond delay="150"/>
                                  </p:stCondLst>
                                  <p:childTnLst>
                                    <p:set>
                                      <p:cBhvr>
                                        <p:cTn id="103" dur="1" fill="hold">
                                          <p:stCondLst>
                                            <p:cond delay="0"/>
                                          </p:stCondLst>
                                        </p:cTn>
                                        <p:tgtEl>
                                          <p:spTgt spid="79"/>
                                        </p:tgtEl>
                                        <p:attrNameLst>
                                          <p:attrName>style.visibility</p:attrName>
                                        </p:attrNameLst>
                                      </p:cBhvr>
                                      <p:to>
                                        <p:strVal val="visible"/>
                                      </p:to>
                                    </p:set>
                                  </p:childTnLst>
                                </p:cTn>
                              </p:par>
                            </p:childTnLst>
                          </p:cTn>
                        </p:par>
                        <p:par>
                          <p:cTn id="104" fill="hold">
                            <p:stCondLst>
                              <p:cond delay="3300"/>
                            </p:stCondLst>
                            <p:childTnLst>
                              <p:par>
                                <p:cTn id="105" presetID="1" presetClass="entr" presetSubtype="0" fill="hold" grpId="0" nodeType="afterEffect">
                                  <p:stCondLst>
                                    <p:cond delay="150"/>
                                  </p:stCondLst>
                                  <p:childTnLst>
                                    <p:set>
                                      <p:cBhvr>
                                        <p:cTn id="106" dur="1" fill="hold">
                                          <p:stCondLst>
                                            <p:cond delay="0"/>
                                          </p:stCondLst>
                                        </p:cTn>
                                        <p:tgtEl>
                                          <p:spTgt spid="92"/>
                                        </p:tgtEl>
                                        <p:attrNameLst>
                                          <p:attrName>style.visibility</p:attrName>
                                        </p:attrNameLst>
                                      </p:cBhvr>
                                      <p:to>
                                        <p:strVal val="visible"/>
                                      </p:to>
                                    </p:set>
                                  </p:childTnLst>
                                </p:cTn>
                              </p:par>
                            </p:childTnLst>
                          </p:cTn>
                        </p:par>
                        <p:par>
                          <p:cTn id="107" fill="hold">
                            <p:stCondLst>
                              <p:cond delay="3450"/>
                            </p:stCondLst>
                            <p:childTnLst>
                              <p:par>
                                <p:cTn id="108" presetID="1" presetClass="entr" presetSubtype="0" fill="hold" nodeType="afterEffect">
                                  <p:stCondLst>
                                    <p:cond delay="150"/>
                                  </p:stCondLst>
                                  <p:childTnLst>
                                    <p:set>
                                      <p:cBhvr>
                                        <p:cTn id="109" dur="1" fill="hold">
                                          <p:stCondLst>
                                            <p:cond delay="0"/>
                                          </p:stCondLst>
                                        </p:cTn>
                                        <p:tgtEl>
                                          <p:spTgt spid="80"/>
                                        </p:tgtEl>
                                        <p:attrNameLst>
                                          <p:attrName>style.visibility</p:attrName>
                                        </p:attrNameLst>
                                      </p:cBhvr>
                                      <p:to>
                                        <p:strVal val="visible"/>
                                      </p:to>
                                    </p:set>
                                  </p:childTnLst>
                                </p:cTn>
                              </p:par>
                            </p:childTnLst>
                          </p:cTn>
                        </p:par>
                        <p:par>
                          <p:cTn id="110" fill="hold">
                            <p:stCondLst>
                              <p:cond delay="3600"/>
                            </p:stCondLst>
                            <p:childTnLst>
                              <p:par>
                                <p:cTn id="111" presetID="1" presetClass="entr" presetSubtype="0" fill="hold" nodeType="afterEffect">
                                  <p:stCondLst>
                                    <p:cond delay="0"/>
                                  </p:stCondLst>
                                  <p:childTnLst>
                                    <p:set>
                                      <p:cBhvr>
                                        <p:cTn id="112" dur="1" fill="hold">
                                          <p:stCondLst>
                                            <p:cond delay="0"/>
                                          </p:stCondLst>
                                        </p:cTn>
                                        <p:tgtEl>
                                          <p:spTgt spid="64"/>
                                        </p:tgtEl>
                                        <p:attrNameLst>
                                          <p:attrName>style.visibility</p:attrName>
                                        </p:attrNameLst>
                                      </p:cBhvr>
                                      <p:to>
                                        <p:strVal val="visible"/>
                                      </p:to>
                                    </p:set>
                                  </p:childTnLst>
                                </p:cTn>
                              </p:par>
                            </p:childTnLst>
                          </p:cTn>
                        </p:par>
                        <p:par>
                          <p:cTn id="113" fill="hold">
                            <p:stCondLst>
                              <p:cond delay="3600"/>
                            </p:stCondLst>
                            <p:childTnLst>
                              <p:par>
                                <p:cTn id="114" presetID="1" presetClass="entr" presetSubtype="0" fill="hold" grpId="0" nodeType="afterEffect">
                                  <p:stCondLst>
                                    <p:cond delay="150"/>
                                  </p:stCondLst>
                                  <p:childTnLst>
                                    <p:set>
                                      <p:cBhvr>
                                        <p:cTn id="115" dur="1" fill="hold">
                                          <p:stCondLst>
                                            <p:cond delay="0"/>
                                          </p:stCondLst>
                                        </p:cTn>
                                        <p:tgtEl>
                                          <p:spTgt spid="93"/>
                                        </p:tgtEl>
                                        <p:attrNameLst>
                                          <p:attrName>style.visibility</p:attrName>
                                        </p:attrNameLst>
                                      </p:cBhvr>
                                      <p:to>
                                        <p:strVal val="visible"/>
                                      </p:to>
                                    </p:set>
                                  </p:childTnLst>
                                </p:cTn>
                              </p:par>
                            </p:childTnLst>
                          </p:cTn>
                        </p:par>
                        <p:par>
                          <p:cTn id="116" fill="hold">
                            <p:stCondLst>
                              <p:cond delay="3750"/>
                            </p:stCondLst>
                            <p:childTnLst>
                              <p:par>
                                <p:cTn id="117" presetID="1" presetClass="entr" presetSubtype="0" fill="hold" nodeType="afterEffect">
                                  <p:stCondLst>
                                    <p:cond delay="150"/>
                                  </p:stCondLst>
                                  <p:childTnLst>
                                    <p:set>
                                      <p:cBhvr>
                                        <p:cTn id="118" dur="1" fill="hold">
                                          <p:stCondLst>
                                            <p:cond delay="0"/>
                                          </p:stCondLst>
                                        </p:cTn>
                                        <p:tgtEl>
                                          <p:spTgt spid="81"/>
                                        </p:tgtEl>
                                        <p:attrNameLst>
                                          <p:attrName>style.visibility</p:attrName>
                                        </p:attrNameLst>
                                      </p:cBhvr>
                                      <p:to>
                                        <p:strVal val="visible"/>
                                      </p:to>
                                    </p:set>
                                  </p:childTnLst>
                                </p:cTn>
                              </p:par>
                            </p:childTnLst>
                          </p:cTn>
                        </p:par>
                        <p:par>
                          <p:cTn id="119" fill="hold">
                            <p:stCondLst>
                              <p:cond delay="3900"/>
                            </p:stCondLst>
                            <p:childTnLst>
                              <p:par>
                                <p:cTn id="120" presetID="1" presetClass="entr" presetSubtype="0" fill="hold" grpId="0" nodeType="afterEffect">
                                  <p:stCondLst>
                                    <p:cond delay="150"/>
                                  </p:stCondLst>
                                  <p:childTnLst>
                                    <p:set>
                                      <p:cBhvr>
                                        <p:cTn id="121" dur="1" fill="hold">
                                          <p:stCondLst>
                                            <p:cond delay="0"/>
                                          </p:stCondLst>
                                        </p:cTn>
                                        <p:tgtEl>
                                          <p:spTgt spid="94"/>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5" grpId="0" animBg="1"/>
      <p:bldP spid="56" grpId="0" animBg="1"/>
      <p:bldP spid="58" grpId="0" animBg="1"/>
      <p:bldP spid="59" grpId="0" animBg="1"/>
      <p:bldP spid="62" grpId="0" animBg="1"/>
      <p:bldP spid="63"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Ibuprofen - Wikipedia">
            <a:extLst>
              <a:ext uri="{FF2B5EF4-FFF2-40B4-BE49-F238E27FC236}">
                <a16:creationId xmlns:a16="http://schemas.microsoft.com/office/drawing/2014/main" id="{817908EA-4C6B-476B-A38F-5D6CC9067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912" y="4019972"/>
            <a:ext cx="1816670" cy="863754"/>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930A81DE-1DF8-4EEF-8A51-B67FAEEB0866}"/>
              </a:ext>
            </a:extLst>
          </p:cNvPr>
          <p:cNvSpPr/>
          <p:nvPr/>
        </p:nvSpPr>
        <p:spPr>
          <a:xfrm>
            <a:off x="6277300" y="4065196"/>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b="1" i="0" u="none" strike="noStrike" kern="1200" cap="none" spc="0" normalizeH="0" baseline="0" noProof="0" dirty="0">
                <a:ln>
                  <a:noFill/>
                </a:ln>
                <a:solidFill>
                  <a:schemeClr val="accent6"/>
                </a:solidFill>
                <a:effectLst/>
                <a:uLnTx/>
                <a:uFillTx/>
                <a:ea typeface="+mn-ea"/>
                <a:cs typeface="+mn-cs"/>
              </a:rPr>
              <a:t>optimized molecules</a:t>
            </a:r>
          </a:p>
        </p:txBody>
      </p:sp>
      <p:sp>
        <p:nvSpPr>
          <p:cNvPr id="34" name="Rectangle: Rounded Corners 33">
            <a:extLst>
              <a:ext uri="{FF2B5EF4-FFF2-40B4-BE49-F238E27FC236}">
                <a16:creationId xmlns:a16="http://schemas.microsoft.com/office/drawing/2014/main" id="{99305E4C-53B6-4824-91DD-84747E1D303B}"/>
              </a:ext>
            </a:extLst>
          </p:cNvPr>
          <p:cNvSpPr/>
          <p:nvPr/>
        </p:nvSpPr>
        <p:spPr>
          <a:xfrm>
            <a:off x="3836965" y="4016775"/>
            <a:ext cx="1691969" cy="1051009"/>
          </a:xfrm>
          <a:prstGeom prst="roundRect">
            <a:avLst/>
          </a:prstGeom>
          <a:solidFill>
            <a:schemeClr val="accent6">
              <a:lumMod val="20000"/>
              <a:lumOff val="80000"/>
            </a:schemeClr>
          </a:solidFill>
          <a:ln w="25400" cap="flat" cmpd="sng" algn="ctr">
            <a:solidFill>
              <a:schemeClr val="accent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err="1">
                <a:ln>
                  <a:noFill/>
                </a:ln>
                <a:solidFill>
                  <a:schemeClr val="accent6"/>
                </a:solidFill>
                <a:effectLst/>
                <a:uLnTx/>
                <a:uFillTx/>
                <a:latin typeface="Arial"/>
                <a:ea typeface="+mn-ea"/>
                <a:cs typeface="+mn-cs"/>
              </a:rPr>
              <a:t>deep</a:t>
            </a:r>
            <a:r>
              <a:rPr kumimoji="0" lang="sv-SE" sz="1800" b="1" i="0" u="none" strike="noStrike" kern="1200" cap="none" spc="0" normalizeH="0" baseline="0" noProof="0" dirty="0">
                <a:ln>
                  <a:noFill/>
                </a:ln>
                <a:solidFill>
                  <a:schemeClr val="accent6"/>
                </a:solidFill>
                <a:effectLst/>
                <a:uLnTx/>
                <a:uFillTx/>
                <a:latin typeface="Arial"/>
                <a:ea typeface="+mn-ea"/>
                <a:cs typeface="+mn-cs"/>
              </a:rPr>
              <a:t> generative </a:t>
            </a:r>
            <a:r>
              <a:rPr kumimoji="0" lang="sv-SE" sz="1800" b="1" i="0" u="none" strike="noStrike" kern="1200" cap="none" spc="0" normalizeH="0" baseline="0" noProof="0" dirty="0" err="1">
                <a:ln>
                  <a:noFill/>
                </a:ln>
                <a:solidFill>
                  <a:schemeClr val="accent6"/>
                </a:solidFill>
                <a:effectLst/>
                <a:uLnTx/>
                <a:uFillTx/>
                <a:latin typeface="Arial"/>
                <a:ea typeface="+mn-ea"/>
                <a:cs typeface="+mn-cs"/>
              </a:rPr>
              <a:t>model</a:t>
            </a:r>
            <a:endParaRPr kumimoji="0" lang="sv-SE" sz="1800" b="1" i="0" u="none" strike="noStrike" kern="1200" cap="none" spc="0" normalizeH="0" baseline="0" noProof="0" dirty="0">
              <a:ln>
                <a:noFill/>
              </a:ln>
              <a:solidFill>
                <a:schemeClr val="accent6"/>
              </a:solidFill>
              <a:effectLst/>
              <a:uLnTx/>
              <a:uFillTx/>
              <a:latin typeface="Arial"/>
              <a:ea typeface="+mn-ea"/>
              <a:cs typeface="+mn-cs"/>
            </a:endParaRPr>
          </a:p>
        </p:txBody>
      </p:sp>
      <p:pic>
        <p:nvPicPr>
          <p:cNvPr id="35" name="Picture 34">
            <a:extLst>
              <a:ext uri="{FF2B5EF4-FFF2-40B4-BE49-F238E27FC236}">
                <a16:creationId xmlns:a16="http://schemas.microsoft.com/office/drawing/2014/main" id="{DCD41DEA-6ECD-46DD-BCED-1A7E6DF8908E}"/>
              </a:ext>
            </a:extLst>
          </p:cNvPr>
          <p:cNvPicPr>
            <a:picLocks noChangeAspect="1"/>
          </p:cNvPicPr>
          <p:nvPr/>
        </p:nvPicPr>
        <p:blipFill rotWithShape="1">
          <a:blip r:embed="rId3"/>
          <a:srcRect l="71803" t="8986" r="740" b="55003"/>
          <a:stretch/>
        </p:blipFill>
        <p:spPr>
          <a:xfrm>
            <a:off x="3683708" y="3634257"/>
            <a:ext cx="2012626" cy="1878638"/>
          </a:xfrm>
          <a:prstGeom prst="rect">
            <a:avLst/>
          </a:prstGeom>
        </p:spPr>
      </p:pic>
      <p:sp>
        <p:nvSpPr>
          <p:cNvPr id="36" name="Arrow: Right 35">
            <a:extLst>
              <a:ext uri="{FF2B5EF4-FFF2-40B4-BE49-F238E27FC236}">
                <a16:creationId xmlns:a16="http://schemas.microsoft.com/office/drawing/2014/main" id="{9D5F7C39-CEF0-4AD0-B8F8-3FCD03D919F3}"/>
              </a:ext>
            </a:extLst>
          </p:cNvPr>
          <p:cNvSpPr/>
          <p:nvPr/>
        </p:nvSpPr>
        <p:spPr>
          <a:xfrm>
            <a:off x="5644019" y="4377700"/>
            <a:ext cx="495300" cy="400075"/>
          </a:xfrm>
          <a:prstGeom prst="rightArrow">
            <a:avLst/>
          </a:prstGeom>
          <a:solidFill>
            <a:schemeClr val="accent6"/>
          </a:solidFill>
          <a:ln w="9525" cap="flat" cmpd="sng" algn="ctr">
            <a:solidFill>
              <a:schemeClr val="accent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accent6"/>
              </a:solidFill>
              <a:effectLst/>
              <a:uLnTx/>
              <a:uFillTx/>
              <a:latin typeface="Arial"/>
              <a:ea typeface="+mn-ea"/>
              <a:cs typeface="+mn-cs"/>
            </a:endParaRPr>
          </a:p>
        </p:txBody>
      </p:sp>
      <p:sp>
        <p:nvSpPr>
          <p:cNvPr id="38" name="Rectangle: Diagonal Corners Snipped 37">
            <a:extLst>
              <a:ext uri="{FF2B5EF4-FFF2-40B4-BE49-F238E27FC236}">
                <a16:creationId xmlns:a16="http://schemas.microsoft.com/office/drawing/2014/main" id="{3767EB9A-EF1A-4F6D-AB18-02F8B4B4C627}"/>
              </a:ext>
            </a:extLst>
          </p:cNvPr>
          <p:cNvSpPr/>
          <p:nvPr/>
        </p:nvSpPr>
        <p:spPr bwMode="auto">
          <a:xfrm>
            <a:off x="4692688" y="4046146"/>
            <a:ext cx="335518" cy="187083"/>
          </a:xfrm>
          <a:prstGeom prst="snip2DiagRect">
            <a:avLst>
              <a:gd name="adj1" fmla="val 32245"/>
              <a:gd name="adj2" fmla="val 50000"/>
            </a:avLst>
          </a:prstGeom>
          <a:solidFill>
            <a:srgbClr val="F2A36C"/>
          </a:solidFill>
          <a:ln w="9525" cap="flat" cmpd="sng" algn="ctr">
            <a:noFill/>
            <a:prstDash val="solid"/>
            <a:round/>
            <a:headEnd type="none" w="med" len="med"/>
            <a:tailEnd type="none" w="med" len="med"/>
          </a:ln>
          <a:effectLst>
            <a:glow rad="38100">
              <a:srgbClr val="F2A36C">
                <a:alpha val="72000"/>
              </a:srgb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39" name="Oval 38">
            <a:extLst>
              <a:ext uri="{FF2B5EF4-FFF2-40B4-BE49-F238E27FC236}">
                <a16:creationId xmlns:a16="http://schemas.microsoft.com/office/drawing/2014/main" id="{E0B520C8-A442-487E-B5E1-5495DCE755C7}"/>
              </a:ext>
            </a:extLst>
          </p:cNvPr>
          <p:cNvSpPr/>
          <p:nvPr/>
        </p:nvSpPr>
        <p:spPr bwMode="auto">
          <a:xfrm>
            <a:off x="5296982" y="5184807"/>
            <a:ext cx="152400" cy="152400"/>
          </a:xfrm>
          <a:prstGeom prst="ellipse">
            <a:avLst/>
          </a:prstGeom>
          <a:solidFill>
            <a:srgbClr val="92D050"/>
          </a:solidFill>
          <a:ln w="9525" cap="flat" cmpd="sng" algn="ctr">
            <a:solidFill>
              <a:schemeClr val="accent5"/>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40" name="Freeform: Shape 39">
            <a:extLst>
              <a:ext uri="{FF2B5EF4-FFF2-40B4-BE49-F238E27FC236}">
                <a16:creationId xmlns:a16="http://schemas.microsoft.com/office/drawing/2014/main" id="{DA273B30-F9F5-4EB4-A8D9-3DE59F876779}"/>
              </a:ext>
            </a:extLst>
          </p:cNvPr>
          <p:cNvSpPr/>
          <p:nvPr/>
        </p:nvSpPr>
        <p:spPr bwMode="auto">
          <a:xfrm rot="838405">
            <a:off x="5212329" y="3729020"/>
            <a:ext cx="1673093" cy="581904"/>
          </a:xfrm>
          <a:custGeom>
            <a:avLst/>
            <a:gdLst>
              <a:gd name="connsiteX0" fmla="*/ 0 w 2142837"/>
              <a:gd name="connsiteY0" fmla="*/ 653019 h 653019"/>
              <a:gd name="connsiteX1" fmla="*/ 683491 w 2142837"/>
              <a:gd name="connsiteY1" fmla="*/ 135783 h 653019"/>
              <a:gd name="connsiteX2" fmla="*/ 1505528 w 2142837"/>
              <a:gd name="connsiteY2" fmla="*/ 6474 h 653019"/>
              <a:gd name="connsiteX3" fmla="*/ 2142837 w 2142837"/>
              <a:gd name="connsiteY3" fmla="*/ 283564 h 653019"/>
            </a:gdLst>
            <a:ahLst/>
            <a:cxnLst>
              <a:cxn ang="0">
                <a:pos x="connsiteX0" y="connsiteY0"/>
              </a:cxn>
              <a:cxn ang="0">
                <a:pos x="connsiteX1" y="connsiteY1"/>
              </a:cxn>
              <a:cxn ang="0">
                <a:pos x="connsiteX2" y="connsiteY2"/>
              </a:cxn>
              <a:cxn ang="0">
                <a:pos x="connsiteX3" y="connsiteY3"/>
              </a:cxn>
            </a:cxnLst>
            <a:rect l="l" t="t" r="r" b="b"/>
            <a:pathLst>
              <a:path w="2142837" h="653019">
                <a:moveTo>
                  <a:pt x="0" y="653019"/>
                </a:moveTo>
                <a:cubicBezTo>
                  <a:pt x="216285" y="448279"/>
                  <a:pt x="432570" y="243540"/>
                  <a:pt x="683491" y="135783"/>
                </a:cubicBezTo>
                <a:cubicBezTo>
                  <a:pt x="934412" y="28026"/>
                  <a:pt x="1262304" y="-18156"/>
                  <a:pt x="1505528" y="6474"/>
                </a:cubicBezTo>
                <a:cubicBezTo>
                  <a:pt x="1748752" y="31104"/>
                  <a:pt x="1945794" y="157334"/>
                  <a:pt x="2142837" y="283564"/>
                </a:cubicBezTo>
              </a:path>
            </a:pathLst>
          </a:custGeom>
          <a:noFill/>
          <a:ln w="25400" cap="flat" cmpd="sng" algn="ctr">
            <a:solidFill>
              <a:srgbClr val="92D050"/>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a:ln>
                <a:noFill/>
              </a:ln>
              <a:solidFill>
                <a:schemeClr val="tx1"/>
              </a:solidFill>
              <a:effectLst/>
              <a:latin typeface="Times" charset="0"/>
              <a:ea typeface="Geneva" charset="0"/>
            </a:endParaRPr>
          </a:p>
        </p:txBody>
      </p:sp>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How do we do </a:t>
            </a:r>
            <a:r>
              <a:rPr lang="sv-SE" sz="2800" dirty="0">
                <a:solidFill>
                  <a:schemeClr val="accent5">
                    <a:lumMod val="60000"/>
                    <a:lumOff val="40000"/>
                  </a:schemeClr>
                </a:solidFill>
              </a:rPr>
              <a:t>multi-objective optimization </a:t>
            </a:r>
            <a:r>
              <a:rPr lang="sv-SE" sz="2800" dirty="0"/>
              <a:t>for molecules?</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Content Placeholder 6">
            <a:extLst>
              <a:ext uri="{FF2B5EF4-FFF2-40B4-BE49-F238E27FC236}">
                <a16:creationId xmlns:a16="http://schemas.microsoft.com/office/drawing/2014/main" id="{903CA0F2-B5B5-4551-9833-8B7D26B137F3}"/>
              </a:ext>
            </a:extLst>
          </p:cNvPr>
          <p:cNvSpPr>
            <a:spLocks noGrp="1"/>
          </p:cNvSpPr>
          <p:nvPr>
            <p:ph idx="1"/>
          </p:nvPr>
        </p:nvSpPr>
        <p:spPr>
          <a:xfrm>
            <a:off x="628650" y="1825625"/>
            <a:ext cx="8106276" cy="4351338"/>
          </a:xfrm>
        </p:spPr>
        <p:txBody>
          <a:bodyPr/>
          <a:lstStyle/>
          <a:p>
            <a:pPr marL="514350" indent="-514350">
              <a:buFont typeface="+mj-lt"/>
              <a:buAutoNum type="arabicPeriod"/>
            </a:pPr>
            <a:r>
              <a:rPr lang="en-US" dirty="0"/>
              <a:t>Train generative model</a:t>
            </a:r>
          </a:p>
          <a:p>
            <a:pPr marL="514350" indent="-514350">
              <a:buFont typeface="+mj-lt"/>
              <a:buAutoNum type="arabicPeriod"/>
            </a:pPr>
            <a:r>
              <a:rPr lang="en-US" dirty="0"/>
              <a:t>O</a:t>
            </a:r>
            <a:r>
              <a:rPr lang="sv-SE" dirty="0"/>
              <a:t>ptimize in the latent space</a:t>
            </a:r>
          </a:p>
          <a:p>
            <a:pPr marL="0" indent="0">
              <a:buNone/>
            </a:pPr>
            <a:endParaRPr lang="en-US" dirty="0"/>
          </a:p>
        </p:txBody>
      </p:sp>
      <p:pic>
        <p:nvPicPr>
          <p:cNvPr id="53" name="Graphic 95" descr="Head with gears">
            <a:extLst>
              <a:ext uri="{FF2B5EF4-FFF2-40B4-BE49-F238E27FC236}">
                <a16:creationId xmlns:a16="http://schemas.microsoft.com/office/drawing/2014/main" id="{3369BC6C-EC35-4E3C-893B-C978AE53EE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7776" y="4371835"/>
            <a:ext cx="763937" cy="763937"/>
          </a:xfrm>
          <a:prstGeom prst="rect">
            <a:avLst/>
          </a:prstGeom>
        </p:spPr>
      </p:pic>
      <p:sp>
        <p:nvSpPr>
          <p:cNvPr id="55" name="Arrow: Right 54">
            <a:extLst>
              <a:ext uri="{FF2B5EF4-FFF2-40B4-BE49-F238E27FC236}">
                <a16:creationId xmlns:a16="http://schemas.microsoft.com/office/drawing/2014/main" id="{8DCE7985-3620-437B-98E7-123E63C64CA2}"/>
              </a:ext>
            </a:extLst>
          </p:cNvPr>
          <p:cNvSpPr/>
          <p:nvPr/>
        </p:nvSpPr>
        <p:spPr>
          <a:xfrm>
            <a:off x="3240383" y="4368746"/>
            <a:ext cx="495300" cy="400075"/>
          </a:xfrm>
          <a:prstGeom prst="rightArrow">
            <a:avLst/>
          </a:prstGeom>
          <a:solidFill>
            <a:schemeClr val="accent6"/>
          </a:solidFill>
          <a:ln w="9525" cap="flat" cmpd="sng" algn="ctr">
            <a:solidFill>
              <a:schemeClr val="accent6"/>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accent6"/>
              </a:solidFill>
              <a:effectLst/>
              <a:uLnTx/>
              <a:uFillTx/>
              <a:latin typeface="Arial"/>
              <a:ea typeface="+mn-ea"/>
              <a:cs typeface="+mn-cs"/>
            </a:endParaRPr>
          </a:p>
        </p:txBody>
      </p:sp>
      <p:sp>
        <p:nvSpPr>
          <p:cNvPr id="19" name="Rectangle: Rounded Corners 18">
            <a:extLst>
              <a:ext uri="{FF2B5EF4-FFF2-40B4-BE49-F238E27FC236}">
                <a16:creationId xmlns:a16="http://schemas.microsoft.com/office/drawing/2014/main" id="{D5A35900-D6A1-4701-BFEA-FDEE93B3102C}"/>
              </a:ext>
            </a:extLst>
          </p:cNvPr>
          <p:cNvSpPr/>
          <p:nvPr/>
        </p:nvSpPr>
        <p:spPr>
          <a:xfrm>
            <a:off x="3682401" y="3349471"/>
            <a:ext cx="2012626" cy="382518"/>
          </a:xfrm>
          <a:prstGeom prst="round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latent space</a:t>
            </a:r>
            <a:endParaRPr lang="sv-SE" sz="1600" b="1" dirty="0">
              <a:solidFill>
                <a:schemeClr val="bg1"/>
              </a:solidFill>
            </a:endParaRPr>
          </a:p>
        </p:txBody>
      </p:sp>
      <p:sp>
        <p:nvSpPr>
          <p:cNvPr id="20" name="Rectangle: Rounded Corners 19">
            <a:extLst>
              <a:ext uri="{FF2B5EF4-FFF2-40B4-BE49-F238E27FC236}">
                <a16:creationId xmlns:a16="http://schemas.microsoft.com/office/drawing/2014/main" id="{FA0D3B19-C2D9-4091-9C3F-0B15A2134107}"/>
              </a:ext>
            </a:extLst>
          </p:cNvPr>
          <p:cNvSpPr/>
          <p:nvPr/>
        </p:nvSpPr>
        <p:spPr>
          <a:xfrm>
            <a:off x="1881883" y="3522846"/>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6"/>
                </a:solidFill>
              </a:rPr>
              <a:t>desired properties</a:t>
            </a:r>
          </a:p>
        </p:txBody>
      </p:sp>
    </p:spTree>
    <p:extLst>
      <p:ext uri="{BB962C8B-B14F-4D97-AF65-F5344CB8AC3E}">
        <p14:creationId xmlns:p14="http://schemas.microsoft.com/office/powerpoint/2010/main" val="375284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754 -0.00972 L 0.00938 0.01667 L 0.02691 -0.00833 L -0.01857 -0.02523 L -0.02552 -0.075 L -0.04409 -0.0919 L -0.02777 -0.12454 L -0.02899 -0.15093 L -0.03941 -0.18194 L -0.12083 -0.18032 L -0.1151 -0.1463 L -0.05451 -0.1338 L -0.12309 -0.11528 L 0.01754 -0.11991 L -0.04757 -0.19259 L -0.08472 -0.15857 L -0.02083 -0.1463 L -0.06041 -0.16644 L -0.06041 -0.1662 L -0.06041 -0.16644 L -0.06041 -0.1662 " pathEditMode="relative" rAng="0" ptsTypes="AAAAAAAAAAAAAAAAAAAAA">
                                      <p:cBhvr>
                                        <p:cTn id="6" dur="2500" fill="hold"/>
                                        <p:tgtEl>
                                          <p:spTgt spid="39"/>
                                        </p:tgtEl>
                                        <p:attrNameLst>
                                          <p:attrName>ppt_x</p:attrName>
                                          <p:attrName>ppt_y</p:attrName>
                                        </p:attrNameLst>
                                      </p:cBhvr>
                                      <p:rCtr x="-6562" y="-7824"/>
                                    </p:animMotion>
                                  </p:childTnLst>
                                </p:cTn>
                              </p:par>
                            </p:childTnLst>
                          </p:cTn>
                        </p:par>
                        <p:par>
                          <p:cTn id="7" fill="hold">
                            <p:stCondLst>
                              <p:cond delay="2500"/>
                            </p:stCondLst>
                            <p:childTnLst>
                              <p:par>
                                <p:cTn id="8" presetID="0" presetClass="path" presetSubtype="0" accel="50000" decel="50000" fill="hold" grpId="2" nodeType="afterEffect">
                                  <p:stCondLst>
                                    <p:cond delay="0"/>
                                  </p:stCondLst>
                                  <p:childTnLst>
                                    <p:animMotion origin="layout" path="M -0.05816 -0.1662 L -0.08593 -0.18657 L -0.10121 -0.16157 L -0.05677 -0.13843 L -0.04427 -0.17361 L -0.0276 -0.17176 L -0.03107 -0.14676 L -0.03454 -0.12269 L -0.03871 -0.15417 " pathEditMode="relative" rAng="0" ptsTypes="AAAAAAAAA">
                                      <p:cBhvr>
                                        <p:cTn id="9" dur="2000" fill="hold"/>
                                        <p:tgtEl>
                                          <p:spTgt spid="39"/>
                                        </p:tgtEl>
                                        <p:attrNameLst>
                                          <p:attrName>ppt_x</p:attrName>
                                          <p:attrName>ppt_y</p:attrName>
                                        </p:attrNameLst>
                                      </p:cBhvr>
                                      <p:rCtr x="-625" y="1157"/>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animBg="1"/>
      <p:bldP spid="39" grpId="2"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Ibuprofen - Wikipedia">
            <a:extLst>
              <a:ext uri="{FF2B5EF4-FFF2-40B4-BE49-F238E27FC236}">
                <a16:creationId xmlns:a16="http://schemas.microsoft.com/office/drawing/2014/main" id="{817908EA-4C6B-476B-A38F-5D6CC9067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912" y="4019972"/>
            <a:ext cx="1816670" cy="86375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99305E4C-53B6-4824-91DD-84747E1D303B}"/>
              </a:ext>
            </a:extLst>
          </p:cNvPr>
          <p:cNvSpPr/>
          <p:nvPr/>
        </p:nvSpPr>
        <p:spPr>
          <a:xfrm>
            <a:off x="3836965" y="4016775"/>
            <a:ext cx="1691969" cy="1051009"/>
          </a:xfrm>
          <a:prstGeom prst="roundRect">
            <a:avLst/>
          </a:prstGeom>
          <a:solidFill>
            <a:schemeClr val="accent6">
              <a:lumMod val="20000"/>
              <a:lumOff val="80000"/>
            </a:schemeClr>
          </a:solidFill>
          <a:ln w="25400" cap="flat" cmpd="sng" algn="ctr">
            <a:solidFill>
              <a:schemeClr val="accent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err="1">
                <a:ln>
                  <a:noFill/>
                </a:ln>
                <a:solidFill>
                  <a:schemeClr val="accent6"/>
                </a:solidFill>
                <a:effectLst/>
                <a:uLnTx/>
                <a:uFillTx/>
                <a:latin typeface="Arial"/>
                <a:ea typeface="+mn-ea"/>
                <a:cs typeface="+mn-cs"/>
              </a:rPr>
              <a:t>deep</a:t>
            </a:r>
            <a:r>
              <a:rPr kumimoji="0" lang="sv-SE" sz="1800" b="1" i="0" u="none" strike="noStrike" kern="1200" cap="none" spc="0" normalizeH="0" baseline="0" noProof="0" dirty="0">
                <a:ln>
                  <a:noFill/>
                </a:ln>
                <a:solidFill>
                  <a:schemeClr val="accent6"/>
                </a:solidFill>
                <a:effectLst/>
                <a:uLnTx/>
                <a:uFillTx/>
                <a:latin typeface="Arial"/>
                <a:ea typeface="+mn-ea"/>
                <a:cs typeface="+mn-cs"/>
              </a:rPr>
              <a:t> generative </a:t>
            </a:r>
            <a:r>
              <a:rPr kumimoji="0" lang="sv-SE" sz="1800" b="1" i="0" u="none" strike="noStrike" kern="1200" cap="none" spc="0" normalizeH="0" baseline="0" noProof="0" dirty="0" err="1">
                <a:ln>
                  <a:noFill/>
                </a:ln>
                <a:solidFill>
                  <a:schemeClr val="accent6"/>
                </a:solidFill>
                <a:effectLst/>
                <a:uLnTx/>
                <a:uFillTx/>
                <a:latin typeface="Arial"/>
                <a:ea typeface="+mn-ea"/>
                <a:cs typeface="+mn-cs"/>
              </a:rPr>
              <a:t>model</a:t>
            </a:r>
            <a:endParaRPr kumimoji="0" lang="sv-SE" sz="1800" b="1" i="0" u="none" strike="noStrike" kern="1200" cap="none" spc="0" normalizeH="0" baseline="0" noProof="0" dirty="0">
              <a:ln>
                <a:noFill/>
              </a:ln>
              <a:solidFill>
                <a:schemeClr val="accent6"/>
              </a:solidFill>
              <a:effectLst/>
              <a:uLnTx/>
              <a:uFillTx/>
              <a:latin typeface="Arial"/>
              <a:ea typeface="+mn-ea"/>
              <a:cs typeface="+mn-cs"/>
            </a:endParaRPr>
          </a:p>
        </p:txBody>
      </p:sp>
      <p:pic>
        <p:nvPicPr>
          <p:cNvPr id="35" name="Picture 34">
            <a:extLst>
              <a:ext uri="{FF2B5EF4-FFF2-40B4-BE49-F238E27FC236}">
                <a16:creationId xmlns:a16="http://schemas.microsoft.com/office/drawing/2014/main" id="{DCD41DEA-6ECD-46DD-BCED-1A7E6DF8908E}"/>
              </a:ext>
            </a:extLst>
          </p:cNvPr>
          <p:cNvPicPr>
            <a:picLocks noChangeAspect="1"/>
          </p:cNvPicPr>
          <p:nvPr/>
        </p:nvPicPr>
        <p:blipFill rotWithShape="1">
          <a:blip r:embed="rId3"/>
          <a:srcRect l="71803" t="8986" r="740" b="55003"/>
          <a:stretch/>
        </p:blipFill>
        <p:spPr>
          <a:xfrm>
            <a:off x="3683708" y="3634257"/>
            <a:ext cx="2012626" cy="1878638"/>
          </a:xfrm>
          <a:prstGeom prst="rect">
            <a:avLst/>
          </a:prstGeom>
        </p:spPr>
      </p:pic>
      <p:sp>
        <p:nvSpPr>
          <p:cNvPr id="36" name="Arrow: Right 35">
            <a:extLst>
              <a:ext uri="{FF2B5EF4-FFF2-40B4-BE49-F238E27FC236}">
                <a16:creationId xmlns:a16="http://schemas.microsoft.com/office/drawing/2014/main" id="{9D5F7C39-CEF0-4AD0-B8F8-3FCD03D919F3}"/>
              </a:ext>
            </a:extLst>
          </p:cNvPr>
          <p:cNvSpPr/>
          <p:nvPr/>
        </p:nvSpPr>
        <p:spPr>
          <a:xfrm>
            <a:off x="5644019" y="4377700"/>
            <a:ext cx="495300" cy="400075"/>
          </a:xfrm>
          <a:prstGeom prst="rightArrow">
            <a:avLst/>
          </a:prstGeom>
          <a:solidFill>
            <a:schemeClr val="accent6"/>
          </a:solidFill>
          <a:ln w="9525" cap="flat" cmpd="sng" algn="ctr">
            <a:solidFill>
              <a:schemeClr val="accent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accent6"/>
              </a:solidFill>
              <a:effectLst/>
              <a:uLnTx/>
              <a:uFillTx/>
              <a:latin typeface="Arial"/>
              <a:ea typeface="+mn-ea"/>
              <a:cs typeface="+mn-cs"/>
            </a:endParaRPr>
          </a:p>
        </p:txBody>
      </p:sp>
      <p:sp>
        <p:nvSpPr>
          <p:cNvPr id="38" name="Rectangle: Diagonal Corners Snipped 37">
            <a:extLst>
              <a:ext uri="{FF2B5EF4-FFF2-40B4-BE49-F238E27FC236}">
                <a16:creationId xmlns:a16="http://schemas.microsoft.com/office/drawing/2014/main" id="{3767EB9A-EF1A-4F6D-AB18-02F8B4B4C627}"/>
              </a:ext>
            </a:extLst>
          </p:cNvPr>
          <p:cNvSpPr/>
          <p:nvPr/>
        </p:nvSpPr>
        <p:spPr bwMode="auto">
          <a:xfrm>
            <a:off x="4692688" y="4046146"/>
            <a:ext cx="335518" cy="187083"/>
          </a:xfrm>
          <a:prstGeom prst="snip2DiagRect">
            <a:avLst>
              <a:gd name="adj1" fmla="val 32245"/>
              <a:gd name="adj2" fmla="val 50000"/>
            </a:avLst>
          </a:prstGeom>
          <a:solidFill>
            <a:srgbClr val="F2A36C"/>
          </a:solidFill>
          <a:ln w="9525" cap="flat" cmpd="sng" algn="ctr">
            <a:noFill/>
            <a:prstDash val="solid"/>
            <a:round/>
            <a:headEnd type="none" w="med" len="med"/>
            <a:tailEnd type="none" w="med" len="med"/>
          </a:ln>
          <a:effectLst>
            <a:glow rad="38100">
              <a:srgbClr val="F2A36C">
                <a:alpha val="72000"/>
              </a:srgb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39" name="Oval 38">
            <a:extLst>
              <a:ext uri="{FF2B5EF4-FFF2-40B4-BE49-F238E27FC236}">
                <a16:creationId xmlns:a16="http://schemas.microsoft.com/office/drawing/2014/main" id="{E0B520C8-A442-487E-B5E1-5495DCE755C7}"/>
              </a:ext>
            </a:extLst>
          </p:cNvPr>
          <p:cNvSpPr/>
          <p:nvPr/>
        </p:nvSpPr>
        <p:spPr bwMode="auto">
          <a:xfrm>
            <a:off x="4938771" y="4125768"/>
            <a:ext cx="152400" cy="152400"/>
          </a:xfrm>
          <a:prstGeom prst="ellipse">
            <a:avLst/>
          </a:prstGeom>
          <a:solidFill>
            <a:srgbClr val="92D050"/>
          </a:solidFill>
          <a:ln w="9525" cap="flat" cmpd="sng" algn="ctr">
            <a:solidFill>
              <a:schemeClr val="accent5"/>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40" name="Freeform: Shape 39">
            <a:extLst>
              <a:ext uri="{FF2B5EF4-FFF2-40B4-BE49-F238E27FC236}">
                <a16:creationId xmlns:a16="http://schemas.microsoft.com/office/drawing/2014/main" id="{DA273B30-F9F5-4EB4-A8D9-3DE59F876779}"/>
              </a:ext>
            </a:extLst>
          </p:cNvPr>
          <p:cNvSpPr/>
          <p:nvPr/>
        </p:nvSpPr>
        <p:spPr bwMode="auto">
          <a:xfrm rot="838405">
            <a:off x="5212329" y="3729020"/>
            <a:ext cx="1673093" cy="581904"/>
          </a:xfrm>
          <a:custGeom>
            <a:avLst/>
            <a:gdLst>
              <a:gd name="connsiteX0" fmla="*/ 0 w 2142837"/>
              <a:gd name="connsiteY0" fmla="*/ 653019 h 653019"/>
              <a:gd name="connsiteX1" fmla="*/ 683491 w 2142837"/>
              <a:gd name="connsiteY1" fmla="*/ 135783 h 653019"/>
              <a:gd name="connsiteX2" fmla="*/ 1505528 w 2142837"/>
              <a:gd name="connsiteY2" fmla="*/ 6474 h 653019"/>
              <a:gd name="connsiteX3" fmla="*/ 2142837 w 2142837"/>
              <a:gd name="connsiteY3" fmla="*/ 283564 h 653019"/>
            </a:gdLst>
            <a:ahLst/>
            <a:cxnLst>
              <a:cxn ang="0">
                <a:pos x="connsiteX0" y="connsiteY0"/>
              </a:cxn>
              <a:cxn ang="0">
                <a:pos x="connsiteX1" y="connsiteY1"/>
              </a:cxn>
              <a:cxn ang="0">
                <a:pos x="connsiteX2" y="connsiteY2"/>
              </a:cxn>
              <a:cxn ang="0">
                <a:pos x="connsiteX3" y="connsiteY3"/>
              </a:cxn>
            </a:cxnLst>
            <a:rect l="l" t="t" r="r" b="b"/>
            <a:pathLst>
              <a:path w="2142837" h="653019">
                <a:moveTo>
                  <a:pt x="0" y="653019"/>
                </a:moveTo>
                <a:cubicBezTo>
                  <a:pt x="216285" y="448279"/>
                  <a:pt x="432570" y="243540"/>
                  <a:pt x="683491" y="135783"/>
                </a:cubicBezTo>
                <a:cubicBezTo>
                  <a:pt x="934412" y="28026"/>
                  <a:pt x="1262304" y="-18156"/>
                  <a:pt x="1505528" y="6474"/>
                </a:cubicBezTo>
                <a:cubicBezTo>
                  <a:pt x="1748752" y="31104"/>
                  <a:pt x="1945794" y="157334"/>
                  <a:pt x="2142837" y="283564"/>
                </a:cubicBezTo>
              </a:path>
            </a:pathLst>
          </a:custGeom>
          <a:noFill/>
          <a:ln w="25400" cap="flat" cmpd="sng" algn="ctr">
            <a:solidFill>
              <a:srgbClr val="92D050"/>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a:ln>
                <a:noFill/>
              </a:ln>
              <a:solidFill>
                <a:schemeClr val="tx1"/>
              </a:solidFill>
              <a:effectLst/>
              <a:latin typeface="Times" charset="0"/>
              <a:ea typeface="Geneva" charset="0"/>
            </a:endParaRPr>
          </a:p>
        </p:txBody>
      </p:sp>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How do we do </a:t>
            </a:r>
            <a:r>
              <a:rPr lang="sv-SE" sz="2800" dirty="0">
                <a:solidFill>
                  <a:schemeClr val="accent5">
                    <a:lumMod val="60000"/>
                    <a:lumOff val="40000"/>
                  </a:schemeClr>
                </a:solidFill>
              </a:rPr>
              <a:t>multi-objective optimization </a:t>
            </a:r>
            <a:r>
              <a:rPr lang="sv-SE" sz="2800" dirty="0"/>
              <a:t>for molecules?</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Content Placeholder 6">
            <a:extLst>
              <a:ext uri="{FF2B5EF4-FFF2-40B4-BE49-F238E27FC236}">
                <a16:creationId xmlns:a16="http://schemas.microsoft.com/office/drawing/2014/main" id="{903CA0F2-B5B5-4551-9833-8B7D26B137F3}"/>
              </a:ext>
            </a:extLst>
          </p:cNvPr>
          <p:cNvSpPr>
            <a:spLocks noGrp="1"/>
          </p:cNvSpPr>
          <p:nvPr>
            <p:ph idx="1"/>
          </p:nvPr>
        </p:nvSpPr>
        <p:spPr>
          <a:xfrm>
            <a:off x="628650" y="1825625"/>
            <a:ext cx="8106276" cy="4351338"/>
          </a:xfrm>
        </p:spPr>
        <p:txBody>
          <a:bodyPr/>
          <a:lstStyle/>
          <a:p>
            <a:pPr marL="514350" indent="-514350">
              <a:buFont typeface="+mj-lt"/>
              <a:buAutoNum type="arabicPeriod"/>
            </a:pPr>
            <a:r>
              <a:rPr lang="en-US" dirty="0"/>
              <a:t>Train generative model</a:t>
            </a:r>
          </a:p>
          <a:p>
            <a:pPr marL="514350" indent="-514350">
              <a:buFont typeface="+mj-lt"/>
              <a:buAutoNum type="arabicPeriod"/>
            </a:pPr>
            <a:r>
              <a:rPr lang="en-US" dirty="0"/>
              <a:t>O</a:t>
            </a:r>
            <a:r>
              <a:rPr lang="sv-SE" dirty="0"/>
              <a:t>ptimize in the latent space, or…</a:t>
            </a:r>
          </a:p>
          <a:p>
            <a:pPr marL="0" indent="0">
              <a:buNone/>
            </a:pPr>
            <a:endParaRPr lang="en-US" dirty="0"/>
          </a:p>
        </p:txBody>
      </p:sp>
      <p:pic>
        <p:nvPicPr>
          <p:cNvPr id="53" name="Graphic 95" descr="Head with gears">
            <a:extLst>
              <a:ext uri="{FF2B5EF4-FFF2-40B4-BE49-F238E27FC236}">
                <a16:creationId xmlns:a16="http://schemas.microsoft.com/office/drawing/2014/main" id="{3369BC6C-EC35-4E3C-893B-C978AE53EE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7776" y="4371835"/>
            <a:ext cx="763937" cy="763937"/>
          </a:xfrm>
          <a:prstGeom prst="rect">
            <a:avLst/>
          </a:prstGeom>
        </p:spPr>
      </p:pic>
      <p:sp>
        <p:nvSpPr>
          <p:cNvPr id="55" name="Arrow: Right 54">
            <a:extLst>
              <a:ext uri="{FF2B5EF4-FFF2-40B4-BE49-F238E27FC236}">
                <a16:creationId xmlns:a16="http://schemas.microsoft.com/office/drawing/2014/main" id="{8DCE7985-3620-437B-98E7-123E63C64CA2}"/>
              </a:ext>
            </a:extLst>
          </p:cNvPr>
          <p:cNvSpPr/>
          <p:nvPr/>
        </p:nvSpPr>
        <p:spPr>
          <a:xfrm>
            <a:off x="3240383" y="4368746"/>
            <a:ext cx="495300" cy="400075"/>
          </a:xfrm>
          <a:prstGeom prst="rightArrow">
            <a:avLst/>
          </a:prstGeom>
          <a:solidFill>
            <a:schemeClr val="accent6"/>
          </a:solidFill>
          <a:ln w="9525" cap="flat" cmpd="sng" algn="ctr">
            <a:solidFill>
              <a:schemeClr val="accent6"/>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accent6"/>
              </a:solidFill>
              <a:effectLst/>
              <a:uLnTx/>
              <a:uFillTx/>
              <a:latin typeface="Arial"/>
              <a:ea typeface="+mn-ea"/>
              <a:cs typeface="+mn-cs"/>
            </a:endParaRPr>
          </a:p>
        </p:txBody>
      </p:sp>
      <p:sp>
        <p:nvSpPr>
          <p:cNvPr id="19" name="Rectangle: Rounded Corners 18">
            <a:extLst>
              <a:ext uri="{FF2B5EF4-FFF2-40B4-BE49-F238E27FC236}">
                <a16:creationId xmlns:a16="http://schemas.microsoft.com/office/drawing/2014/main" id="{D5A35900-D6A1-4701-BFEA-FDEE93B3102C}"/>
              </a:ext>
            </a:extLst>
          </p:cNvPr>
          <p:cNvSpPr/>
          <p:nvPr/>
        </p:nvSpPr>
        <p:spPr>
          <a:xfrm>
            <a:off x="3682401" y="3349471"/>
            <a:ext cx="2012626" cy="382518"/>
          </a:xfrm>
          <a:prstGeom prst="round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latent space</a:t>
            </a:r>
            <a:endParaRPr lang="sv-SE" sz="1600" b="1" dirty="0">
              <a:solidFill>
                <a:schemeClr val="bg1"/>
              </a:solidFill>
            </a:endParaRPr>
          </a:p>
        </p:txBody>
      </p:sp>
      <p:sp>
        <p:nvSpPr>
          <p:cNvPr id="20" name="Rectangle: Rounded Corners 19">
            <a:extLst>
              <a:ext uri="{FF2B5EF4-FFF2-40B4-BE49-F238E27FC236}">
                <a16:creationId xmlns:a16="http://schemas.microsoft.com/office/drawing/2014/main" id="{FA0D3B19-C2D9-4091-9C3F-0B15A2134107}"/>
              </a:ext>
            </a:extLst>
          </p:cNvPr>
          <p:cNvSpPr/>
          <p:nvPr/>
        </p:nvSpPr>
        <p:spPr>
          <a:xfrm>
            <a:off x="1881883" y="3522846"/>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6"/>
                </a:solidFill>
              </a:rPr>
              <a:t>desired properties</a:t>
            </a:r>
          </a:p>
        </p:txBody>
      </p:sp>
    </p:spTree>
    <p:extLst>
      <p:ext uri="{BB962C8B-B14F-4D97-AF65-F5344CB8AC3E}">
        <p14:creationId xmlns:p14="http://schemas.microsoft.com/office/powerpoint/2010/main" val="40635338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row: Right 35">
            <a:extLst>
              <a:ext uri="{FF2B5EF4-FFF2-40B4-BE49-F238E27FC236}">
                <a16:creationId xmlns:a16="http://schemas.microsoft.com/office/drawing/2014/main" id="{9D5F7C39-CEF0-4AD0-B8F8-3FCD03D919F3}"/>
              </a:ext>
            </a:extLst>
          </p:cNvPr>
          <p:cNvSpPr/>
          <p:nvPr/>
        </p:nvSpPr>
        <p:spPr>
          <a:xfrm>
            <a:off x="5644019" y="4377700"/>
            <a:ext cx="495300" cy="400075"/>
          </a:xfrm>
          <a:prstGeom prst="rightArrow">
            <a:avLst/>
          </a:prstGeom>
          <a:solidFill>
            <a:schemeClr val="accent6"/>
          </a:solidFill>
          <a:ln w="9525" cap="flat" cmpd="sng" algn="ctr">
            <a:solidFill>
              <a:schemeClr val="accent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accent6"/>
              </a:solidFill>
              <a:effectLst/>
              <a:uLnTx/>
              <a:uFillTx/>
              <a:latin typeface="Arial"/>
              <a:ea typeface="+mn-ea"/>
              <a:cs typeface="+mn-cs"/>
            </a:endParaRPr>
          </a:p>
        </p:txBody>
      </p:sp>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How do we do </a:t>
            </a:r>
            <a:r>
              <a:rPr lang="sv-SE" sz="2800" dirty="0">
                <a:solidFill>
                  <a:schemeClr val="accent5">
                    <a:lumMod val="60000"/>
                    <a:lumOff val="40000"/>
                  </a:schemeClr>
                </a:solidFill>
              </a:rPr>
              <a:t>multi-objective optimization </a:t>
            </a:r>
            <a:r>
              <a:rPr lang="sv-SE" sz="2800" dirty="0"/>
              <a:t>for molecules?</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Content Placeholder 6">
            <a:extLst>
              <a:ext uri="{FF2B5EF4-FFF2-40B4-BE49-F238E27FC236}">
                <a16:creationId xmlns:a16="http://schemas.microsoft.com/office/drawing/2014/main" id="{903CA0F2-B5B5-4551-9833-8B7D26B137F3}"/>
              </a:ext>
            </a:extLst>
          </p:cNvPr>
          <p:cNvSpPr>
            <a:spLocks noGrp="1"/>
          </p:cNvSpPr>
          <p:nvPr>
            <p:ph idx="1"/>
          </p:nvPr>
        </p:nvSpPr>
        <p:spPr>
          <a:xfrm>
            <a:off x="628650" y="1825625"/>
            <a:ext cx="8106276" cy="4351338"/>
          </a:xfrm>
        </p:spPr>
        <p:txBody>
          <a:bodyPr/>
          <a:lstStyle/>
          <a:p>
            <a:pPr marL="514350" indent="-514350">
              <a:buFont typeface="+mj-lt"/>
              <a:buAutoNum type="arabicPeriod"/>
            </a:pPr>
            <a:r>
              <a:rPr lang="en-US" dirty="0"/>
              <a:t>Train generative model</a:t>
            </a:r>
          </a:p>
          <a:p>
            <a:pPr marL="514350" indent="-514350">
              <a:buFont typeface="+mj-lt"/>
              <a:buAutoNum type="arabicPeriod"/>
            </a:pPr>
            <a:r>
              <a:rPr lang="en-US" dirty="0"/>
              <a:t>Increase likelihood of desirable molecules</a:t>
            </a:r>
            <a:endParaRPr lang="sv-SE" dirty="0"/>
          </a:p>
          <a:p>
            <a:pPr marL="0" indent="0">
              <a:buNone/>
            </a:pPr>
            <a:endParaRPr lang="en-US" dirty="0"/>
          </a:p>
        </p:txBody>
      </p:sp>
      <p:pic>
        <p:nvPicPr>
          <p:cNvPr id="53" name="Graphic 95" descr="Head with gears">
            <a:extLst>
              <a:ext uri="{FF2B5EF4-FFF2-40B4-BE49-F238E27FC236}">
                <a16:creationId xmlns:a16="http://schemas.microsoft.com/office/drawing/2014/main" id="{3369BC6C-EC35-4E3C-893B-C978AE53EE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47776" y="4371835"/>
            <a:ext cx="763937" cy="763937"/>
          </a:xfrm>
          <a:prstGeom prst="rect">
            <a:avLst/>
          </a:prstGeom>
        </p:spPr>
      </p:pic>
      <p:sp>
        <p:nvSpPr>
          <p:cNvPr id="55" name="Arrow: Right 54">
            <a:extLst>
              <a:ext uri="{FF2B5EF4-FFF2-40B4-BE49-F238E27FC236}">
                <a16:creationId xmlns:a16="http://schemas.microsoft.com/office/drawing/2014/main" id="{8DCE7985-3620-437B-98E7-123E63C64CA2}"/>
              </a:ext>
            </a:extLst>
          </p:cNvPr>
          <p:cNvSpPr/>
          <p:nvPr/>
        </p:nvSpPr>
        <p:spPr>
          <a:xfrm>
            <a:off x="3240383" y="4368746"/>
            <a:ext cx="495300" cy="400075"/>
          </a:xfrm>
          <a:prstGeom prst="rightArrow">
            <a:avLst/>
          </a:prstGeom>
          <a:solidFill>
            <a:schemeClr val="accent6"/>
          </a:solidFill>
          <a:ln w="9525" cap="flat" cmpd="sng" algn="ctr">
            <a:solidFill>
              <a:schemeClr val="accent6"/>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accent6"/>
              </a:solidFill>
              <a:effectLst/>
              <a:uLnTx/>
              <a:uFillTx/>
              <a:latin typeface="Arial"/>
              <a:ea typeface="+mn-ea"/>
              <a:cs typeface="+mn-cs"/>
            </a:endParaRPr>
          </a:p>
        </p:txBody>
      </p:sp>
      <p:sp>
        <p:nvSpPr>
          <p:cNvPr id="19" name="Rectangle: Rounded Corners 18">
            <a:extLst>
              <a:ext uri="{FF2B5EF4-FFF2-40B4-BE49-F238E27FC236}">
                <a16:creationId xmlns:a16="http://schemas.microsoft.com/office/drawing/2014/main" id="{D5A35900-D6A1-4701-BFEA-FDEE93B3102C}"/>
              </a:ext>
            </a:extLst>
          </p:cNvPr>
          <p:cNvSpPr/>
          <p:nvPr/>
        </p:nvSpPr>
        <p:spPr>
          <a:xfrm>
            <a:off x="3682401" y="3349471"/>
            <a:ext cx="2012626" cy="382518"/>
          </a:xfrm>
          <a:prstGeom prst="round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probability space</a:t>
            </a:r>
            <a:endParaRPr lang="sv-SE" sz="1600" b="1" dirty="0">
              <a:solidFill>
                <a:schemeClr val="bg1"/>
              </a:solidFill>
            </a:endParaRPr>
          </a:p>
        </p:txBody>
      </p:sp>
      <p:sp>
        <p:nvSpPr>
          <p:cNvPr id="20" name="Rectangle: Rounded Corners 19">
            <a:extLst>
              <a:ext uri="{FF2B5EF4-FFF2-40B4-BE49-F238E27FC236}">
                <a16:creationId xmlns:a16="http://schemas.microsoft.com/office/drawing/2014/main" id="{FA0D3B19-C2D9-4091-9C3F-0B15A2134107}"/>
              </a:ext>
            </a:extLst>
          </p:cNvPr>
          <p:cNvSpPr/>
          <p:nvPr/>
        </p:nvSpPr>
        <p:spPr>
          <a:xfrm>
            <a:off x="1881883" y="3522846"/>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6"/>
                </a:solidFill>
              </a:rPr>
              <a:t>desired properties</a:t>
            </a:r>
          </a:p>
        </p:txBody>
      </p:sp>
      <p:sp>
        <p:nvSpPr>
          <p:cNvPr id="8" name="Freeform: Shape 7">
            <a:extLst>
              <a:ext uri="{FF2B5EF4-FFF2-40B4-BE49-F238E27FC236}">
                <a16:creationId xmlns:a16="http://schemas.microsoft.com/office/drawing/2014/main" id="{409446F9-A641-4ECB-9802-E43626898D83}"/>
              </a:ext>
            </a:extLst>
          </p:cNvPr>
          <p:cNvSpPr/>
          <p:nvPr/>
        </p:nvSpPr>
        <p:spPr>
          <a:xfrm>
            <a:off x="3898899" y="4428067"/>
            <a:ext cx="1557867" cy="558800"/>
          </a:xfrm>
          <a:custGeom>
            <a:avLst/>
            <a:gdLst>
              <a:gd name="connsiteX0" fmla="*/ 0 w 1557867"/>
              <a:gd name="connsiteY0" fmla="*/ 558800 h 558800"/>
              <a:gd name="connsiteX1" fmla="*/ 25400 w 1557867"/>
              <a:gd name="connsiteY1" fmla="*/ 550333 h 558800"/>
              <a:gd name="connsiteX2" fmla="*/ 63500 w 1557867"/>
              <a:gd name="connsiteY2" fmla="*/ 541866 h 558800"/>
              <a:gd name="connsiteX3" fmla="*/ 88900 w 1557867"/>
              <a:gd name="connsiteY3" fmla="*/ 520700 h 558800"/>
              <a:gd name="connsiteX4" fmla="*/ 105833 w 1557867"/>
              <a:gd name="connsiteY4" fmla="*/ 486833 h 558800"/>
              <a:gd name="connsiteX5" fmla="*/ 122767 w 1557867"/>
              <a:gd name="connsiteY5" fmla="*/ 444500 h 558800"/>
              <a:gd name="connsiteX6" fmla="*/ 127000 w 1557867"/>
              <a:gd name="connsiteY6" fmla="*/ 427566 h 558800"/>
              <a:gd name="connsiteX7" fmla="*/ 135467 w 1557867"/>
              <a:gd name="connsiteY7" fmla="*/ 402166 h 558800"/>
              <a:gd name="connsiteX8" fmla="*/ 148167 w 1557867"/>
              <a:gd name="connsiteY8" fmla="*/ 364066 h 558800"/>
              <a:gd name="connsiteX9" fmla="*/ 152400 w 1557867"/>
              <a:gd name="connsiteY9" fmla="*/ 351366 h 558800"/>
              <a:gd name="connsiteX10" fmla="*/ 156633 w 1557867"/>
              <a:gd name="connsiteY10" fmla="*/ 330200 h 558800"/>
              <a:gd name="connsiteX11" fmla="*/ 165100 w 1557867"/>
              <a:gd name="connsiteY11" fmla="*/ 317500 h 558800"/>
              <a:gd name="connsiteX12" fmla="*/ 186267 w 1557867"/>
              <a:gd name="connsiteY12" fmla="*/ 321733 h 558800"/>
              <a:gd name="connsiteX13" fmla="*/ 203200 w 1557867"/>
              <a:gd name="connsiteY13" fmla="*/ 342900 h 558800"/>
              <a:gd name="connsiteX14" fmla="*/ 211667 w 1557867"/>
              <a:gd name="connsiteY14" fmla="*/ 355600 h 558800"/>
              <a:gd name="connsiteX15" fmla="*/ 224367 w 1557867"/>
              <a:gd name="connsiteY15" fmla="*/ 452966 h 558800"/>
              <a:gd name="connsiteX16" fmla="*/ 228600 w 1557867"/>
              <a:gd name="connsiteY16" fmla="*/ 512233 h 558800"/>
              <a:gd name="connsiteX17" fmla="*/ 232833 w 1557867"/>
              <a:gd name="connsiteY17" fmla="*/ 524933 h 558800"/>
              <a:gd name="connsiteX18" fmla="*/ 245533 w 1557867"/>
              <a:gd name="connsiteY18" fmla="*/ 533400 h 558800"/>
              <a:gd name="connsiteX19" fmla="*/ 279400 w 1557867"/>
              <a:gd name="connsiteY19" fmla="*/ 529166 h 558800"/>
              <a:gd name="connsiteX20" fmla="*/ 283633 w 1557867"/>
              <a:gd name="connsiteY20" fmla="*/ 516466 h 558800"/>
              <a:gd name="connsiteX21" fmla="*/ 296333 w 1557867"/>
              <a:gd name="connsiteY21" fmla="*/ 499533 h 558800"/>
              <a:gd name="connsiteX22" fmla="*/ 304800 w 1557867"/>
              <a:gd name="connsiteY22" fmla="*/ 482600 h 558800"/>
              <a:gd name="connsiteX23" fmla="*/ 309033 w 1557867"/>
              <a:gd name="connsiteY23" fmla="*/ 461433 h 558800"/>
              <a:gd name="connsiteX24" fmla="*/ 325967 w 1557867"/>
              <a:gd name="connsiteY24" fmla="*/ 389466 h 558800"/>
              <a:gd name="connsiteX25" fmla="*/ 338667 w 1557867"/>
              <a:gd name="connsiteY25" fmla="*/ 385233 h 558800"/>
              <a:gd name="connsiteX26" fmla="*/ 359833 w 1557867"/>
              <a:gd name="connsiteY26" fmla="*/ 414866 h 558800"/>
              <a:gd name="connsiteX27" fmla="*/ 381000 w 1557867"/>
              <a:gd name="connsiteY27" fmla="*/ 436033 h 558800"/>
              <a:gd name="connsiteX28" fmla="*/ 410633 w 1557867"/>
              <a:gd name="connsiteY28" fmla="*/ 423333 h 558800"/>
              <a:gd name="connsiteX29" fmla="*/ 414867 w 1557867"/>
              <a:gd name="connsiteY29" fmla="*/ 402166 h 558800"/>
              <a:gd name="connsiteX30" fmla="*/ 419100 w 1557867"/>
              <a:gd name="connsiteY30" fmla="*/ 389466 h 558800"/>
              <a:gd name="connsiteX31" fmla="*/ 436033 w 1557867"/>
              <a:gd name="connsiteY31" fmla="*/ 364066 h 558800"/>
              <a:gd name="connsiteX32" fmla="*/ 440267 w 1557867"/>
              <a:gd name="connsiteY32" fmla="*/ 351366 h 558800"/>
              <a:gd name="connsiteX33" fmla="*/ 448733 w 1557867"/>
              <a:gd name="connsiteY33" fmla="*/ 338666 h 558800"/>
              <a:gd name="connsiteX34" fmla="*/ 457200 w 1557867"/>
              <a:gd name="connsiteY34" fmla="*/ 313266 h 558800"/>
              <a:gd name="connsiteX35" fmla="*/ 478367 w 1557867"/>
              <a:gd name="connsiteY35" fmla="*/ 283633 h 558800"/>
              <a:gd name="connsiteX36" fmla="*/ 486833 w 1557867"/>
              <a:gd name="connsiteY36" fmla="*/ 270933 h 558800"/>
              <a:gd name="connsiteX37" fmla="*/ 508000 w 1557867"/>
              <a:gd name="connsiteY37" fmla="*/ 232833 h 558800"/>
              <a:gd name="connsiteX38" fmla="*/ 512233 w 1557867"/>
              <a:gd name="connsiteY38" fmla="*/ 220133 h 558800"/>
              <a:gd name="connsiteX39" fmla="*/ 537633 w 1557867"/>
              <a:gd name="connsiteY39" fmla="*/ 232833 h 558800"/>
              <a:gd name="connsiteX40" fmla="*/ 546100 w 1557867"/>
              <a:gd name="connsiteY40" fmla="*/ 245533 h 558800"/>
              <a:gd name="connsiteX41" fmla="*/ 558800 w 1557867"/>
              <a:gd name="connsiteY41" fmla="*/ 292100 h 558800"/>
              <a:gd name="connsiteX42" fmla="*/ 567267 w 1557867"/>
              <a:gd name="connsiteY42" fmla="*/ 372533 h 558800"/>
              <a:gd name="connsiteX43" fmla="*/ 571500 w 1557867"/>
              <a:gd name="connsiteY43" fmla="*/ 389466 h 558800"/>
              <a:gd name="connsiteX44" fmla="*/ 575733 w 1557867"/>
              <a:gd name="connsiteY44" fmla="*/ 414866 h 558800"/>
              <a:gd name="connsiteX45" fmla="*/ 579967 w 1557867"/>
              <a:gd name="connsiteY45" fmla="*/ 444500 h 558800"/>
              <a:gd name="connsiteX46" fmla="*/ 588433 w 1557867"/>
              <a:gd name="connsiteY46" fmla="*/ 469900 h 558800"/>
              <a:gd name="connsiteX47" fmla="*/ 596900 w 1557867"/>
              <a:gd name="connsiteY47" fmla="*/ 508000 h 558800"/>
              <a:gd name="connsiteX48" fmla="*/ 605367 w 1557867"/>
              <a:gd name="connsiteY48" fmla="*/ 520700 h 558800"/>
              <a:gd name="connsiteX49" fmla="*/ 681567 w 1557867"/>
              <a:gd name="connsiteY49" fmla="*/ 516466 h 558800"/>
              <a:gd name="connsiteX50" fmla="*/ 706967 w 1557867"/>
              <a:gd name="connsiteY50" fmla="*/ 499533 h 558800"/>
              <a:gd name="connsiteX51" fmla="*/ 715433 w 1557867"/>
              <a:gd name="connsiteY51" fmla="*/ 486833 h 558800"/>
              <a:gd name="connsiteX52" fmla="*/ 719667 w 1557867"/>
              <a:gd name="connsiteY52" fmla="*/ 474133 h 558800"/>
              <a:gd name="connsiteX53" fmla="*/ 728133 w 1557867"/>
              <a:gd name="connsiteY53" fmla="*/ 440266 h 558800"/>
              <a:gd name="connsiteX54" fmla="*/ 736600 w 1557867"/>
              <a:gd name="connsiteY54" fmla="*/ 393700 h 558800"/>
              <a:gd name="connsiteX55" fmla="*/ 740833 w 1557867"/>
              <a:gd name="connsiteY55" fmla="*/ 342900 h 558800"/>
              <a:gd name="connsiteX56" fmla="*/ 745067 w 1557867"/>
              <a:gd name="connsiteY56" fmla="*/ 321733 h 558800"/>
              <a:gd name="connsiteX57" fmla="*/ 753533 w 1557867"/>
              <a:gd name="connsiteY57" fmla="*/ 237066 h 558800"/>
              <a:gd name="connsiteX58" fmla="*/ 762000 w 1557867"/>
              <a:gd name="connsiteY58" fmla="*/ 182033 h 558800"/>
              <a:gd name="connsiteX59" fmla="*/ 766233 w 1557867"/>
              <a:gd name="connsiteY59" fmla="*/ 143933 h 558800"/>
              <a:gd name="connsiteX60" fmla="*/ 770467 w 1557867"/>
              <a:gd name="connsiteY60" fmla="*/ 131233 h 558800"/>
              <a:gd name="connsiteX61" fmla="*/ 778933 w 1557867"/>
              <a:gd name="connsiteY61" fmla="*/ 97366 h 558800"/>
              <a:gd name="connsiteX62" fmla="*/ 791633 w 1557867"/>
              <a:gd name="connsiteY62" fmla="*/ 50800 h 558800"/>
              <a:gd name="connsiteX63" fmla="*/ 800100 w 1557867"/>
              <a:gd name="connsiteY63" fmla="*/ 38100 h 558800"/>
              <a:gd name="connsiteX64" fmla="*/ 817033 w 1557867"/>
              <a:gd name="connsiteY64" fmla="*/ 21166 h 558800"/>
              <a:gd name="connsiteX65" fmla="*/ 821267 w 1557867"/>
              <a:gd name="connsiteY65" fmla="*/ 8466 h 558800"/>
              <a:gd name="connsiteX66" fmla="*/ 833967 w 1557867"/>
              <a:gd name="connsiteY66" fmla="*/ 0 h 558800"/>
              <a:gd name="connsiteX67" fmla="*/ 855133 w 1557867"/>
              <a:gd name="connsiteY67" fmla="*/ 4233 h 558800"/>
              <a:gd name="connsiteX68" fmla="*/ 859367 w 1557867"/>
              <a:gd name="connsiteY68" fmla="*/ 16933 h 558800"/>
              <a:gd name="connsiteX69" fmla="*/ 872067 w 1557867"/>
              <a:gd name="connsiteY69" fmla="*/ 21166 h 558800"/>
              <a:gd name="connsiteX70" fmla="*/ 889000 w 1557867"/>
              <a:gd name="connsiteY70" fmla="*/ 59266 h 558800"/>
              <a:gd name="connsiteX71" fmla="*/ 893233 w 1557867"/>
              <a:gd name="connsiteY71" fmla="*/ 71966 h 558800"/>
              <a:gd name="connsiteX72" fmla="*/ 901700 w 1557867"/>
              <a:gd name="connsiteY72" fmla="*/ 84666 h 558800"/>
              <a:gd name="connsiteX73" fmla="*/ 905933 w 1557867"/>
              <a:gd name="connsiteY73" fmla="*/ 118533 h 558800"/>
              <a:gd name="connsiteX74" fmla="*/ 914400 w 1557867"/>
              <a:gd name="connsiteY74" fmla="*/ 143933 h 558800"/>
              <a:gd name="connsiteX75" fmla="*/ 922867 w 1557867"/>
              <a:gd name="connsiteY75" fmla="*/ 169333 h 558800"/>
              <a:gd name="connsiteX76" fmla="*/ 927100 w 1557867"/>
              <a:gd name="connsiteY76" fmla="*/ 182033 h 558800"/>
              <a:gd name="connsiteX77" fmla="*/ 931333 w 1557867"/>
              <a:gd name="connsiteY77" fmla="*/ 215900 h 558800"/>
              <a:gd name="connsiteX78" fmla="*/ 939800 w 1557867"/>
              <a:gd name="connsiteY78" fmla="*/ 241300 h 558800"/>
              <a:gd name="connsiteX79" fmla="*/ 948267 w 1557867"/>
              <a:gd name="connsiteY79" fmla="*/ 266700 h 558800"/>
              <a:gd name="connsiteX80" fmla="*/ 952500 w 1557867"/>
              <a:gd name="connsiteY80" fmla="*/ 279400 h 558800"/>
              <a:gd name="connsiteX81" fmla="*/ 965200 w 1557867"/>
              <a:gd name="connsiteY81" fmla="*/ 321733 h 558800"/>
              <a:gd name="connsiteX82" fmla="*/ 973667 w 1557867"/>
              <a:gd name="connsiteY82" fmla="*/ 347133 h 558800"/>
              <a:gd name="connsiteX83" fmla="*/ 982133 w 1557867"/>
              <a:gd name="connsiteY83" fmla="*/ 359833 h 558800"/>
              <a:gd name="connsiteX84" fmla="*/ 986367 w 1557867"/>
              <a:gd name="connsiteY84" fmla="*/ 376766 h 558800"/>
              <a:gd name="connsiteX85" fmla="*/ 994833 w 1557867"/>
              <a:gd name="connsiteY85" fmla="*/ 389466 h 558800"/>
              <a:gd name="connsiteX86" fmla="*/ 999067 w 1557867"/>
              <a:gd name="connsiteY86" fmla="*/ 402166 h 558800"/>
              <a:gd name="connsiteX87" fmla="*/ 1011767 w 1557867"/>
              <a:gd name="connsiteY87" fmla="*/ 427566 h 558800"/>
              <a:gd name="connsiteX88" fmla="*/ 1066800 w 1557867"/>
              <a:gd name="connsiteY88" fmla="*/ 419100 h 558800"/>
              <a:gd name="connsiteX89" fmla="*/ 1079500 w 1557867"/>
              <a:gd name="connsiteY89" fmla="*/ 410633 h 558800"/>
              <a:gd name="connsiteX90" fmla="*/ 1096433 w 1557867"/>
              <a:gd name="connsiteY90" fmla="*/ 389466 h 558800"/>
              <a:gd name="connsiteX91" fmla="*/ 1117600 w 1557867"/>
              <a:gd name="connsiteY91" fmla="*/ 372533 h 558800"/>
              <a:gd name="connsiteX92" fmla="*/ 1155700 w 1557867"/>
              <a:gd name="connsiteY92" fmla="*/ 355600 h 558800"/>
              <a:gd name="connsiteX93" fmla="*/ 1168400 w 1557867"/>
              <a:gd name="connsiteY93" fmla="*/ 351366 h 558800"/>
              <a:gd name="connsiteX94" fmla="*/ 1223433 w 1557867"/>
              <a:gd name="connsiteY94" fmla="*/ 359833 h 558800"/>
              <a:gd name="connsiteX95" fmla="*/ 1248833 w 1557867"/>
              <a:gd name="connsiteY95" fmla="*/ 381000 h 558800"/>
              <a:gd name="connsiteX96" fmla="*/ 1265767 w 1557867"/>
              <a:gd name="connsiteY96" fmla="*/ 393700 h 558800"/>
              <a:gd name="connsiteX97" fmla="*/ 1278467 w 1557867"/>
              <a:gd name="connsiteY97" fmla="*/ 402166 h 558800"/>
              <a:gd name="connsiteX98" fmla="*/ 1291167 w 1557867"/>
              <a:gd name="connsiteY98" fmla="*/ 414866 h 558800"/>
              <a:gd name="connsiteX99" fmla="*/ 1316567 w 1557867"/>
              <a:gd name="connsiteY99" fmla="*/ 431800 h 558800"/>
              <a:gd name="connsiteX100" fmla="*/ 1341967 w 1557867"/>
              <a:gd name="connsiteY100" fmla="*/ 452966 h 558800"/>
              <a:gd name="connsiteX101" fmla="*/ 1384300 w 1557867"/>
              <a:gd name="connsiteY101" fmla="*/ 461433 h 558800"/>
              <a:gd name="connsiteX102" fmla="*/ 1557867 w 1557867"/>
              <a:gd name="connsiteY102" fmla="*/ 461433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57867" h="558800">
                <a:moveTo>
                  <a:pt x="0" y="558800"/>
                </a:moveTo>
                <a:cubicBezTo>
                  <a:pt x="8467" y="555978"/>
                  <a:pt x="16742" y="552498"/>
                  <a:pt x="25400" y="550333"/>
                </a:cubicBezTo>
                <a:cubicBezTo>
                  <a:pt x="38418" y="547078"/>
                  <a:pt x="51383" y="547925"/>
                  <a:pt x="63500" y="541866"/>
                </a:cubicBezTo>
                <a:cubicBezTo>
                  <a:pt x="75290" y="535971"/>
                  <a:pt x="79536" y="530064"/>
                  <a:pt x="88900" y="520700"/>
                </a:cubicBezTo>
                <a:cubicBezTo>
                  <a:pt x="96327" y="490988"/>
                  <a:pt x="87844" y="515615"/>
                  <a:pt x="105833" y="486833"/>
                </a:cubicBezTo>
                <a:cubicBezTo>
                  <a:pt x="113132" y="475155"/>
                  <a:pt x="119601" y="457166"/>
                  <a:pt x="122767" y="444500"/>
                </a:cubicBezTo>
                <a:cubicBezTo>
                  <a:pt x="124178" y="438855"/>
                  <a:pt x="125328" y="433139"/>
                  <a:pt x="127000" y="427566"/>
                </a:cubicBezTo>
                <a:cubicBezTo>
                  <a:pt x="129564" y="419018"/>
                  <a:pt x="132645" y="410633"/>
                  <a:pt x="135467" y="402166"/>
                </a:cubicBezTo>
                <a:lnTo>
                  <a:pt x="148167" y="364066"/>
                </a:lnTo>
                <a:cubicBezTo>
                  <a:pt x="149578" y="359833"/>
                  <a:pt x="151525" y="355742"/>
                  <a:pt x="152400" y="351366"/>
                </a:cubicBezTo>
                <a:cubicBezTo>
                  <a:pt x="153811" y="344311"/>
                  <a:pt x="154107" y="336937"/>
                  <a:pt x="156633" y="330200"/>
                </a:cubicBezTo>
                <a:cubicBezTo>
                  <a:pt x="158420" y="325436"/>
                  <a:pt x="162278" y="321733"/>
                  <a:pt x="165100" y="317500"/>
                </a:cubicBezTo>
                <a:cubicBezTo>
                  <a:pt x="172156" y="318911"/>
                  <a:pt x="179530" y="319207"/>
                  <a:pt x="186267" y="321733"/>
                </a:cubicBezTo>
                <a:cubicBezTo>
                  <a:pt x="203834" y="328320"/>
                  <a:pt x="196346" y="329193"/>
                  <a:pt x="203200" y="342900"/>
                </a:cubicBezTo>
                <a:cubicBezTo>
                  <a:pt x="205475" y="347451"/>
                  <a:pt x="208845" y="351367"/>
                  <a:pt x="211667" y="355600"/>
                </a:cubicBezTo>
                <a:cubicBezTo>
                  <a:pt x="227943" y="404433"/>
                  <a:pt x="219039" y="370380"/>
                  <a:pt x="224367" y="452966"/>
                </a:cubicBezTo>
                <a:cubicBezTo>
                  <a:pt x="225642" y="472731"/>
                  <a:pt x="226286" y="492563"/>
                  <a:pt x="228600" y="512233"/>
                </a:cubicBezTo>
                <a:cubicBezTo>
                  <a:pt x="229121" y="516665"/>
                  <a:pt x="230045" y="521448"/>
                  <a:pt x="232833" y="524933"/>
                </a:cubicBezTo>
                <a:cubicBezTo>
                  <a:pt x="236011" y="528906"/>
                  <a:pt x="241300" y="530578"/>
                  <a:pt x="245533" y="533400"/>
                </a:cubicBezTo>
                <a:cubicBezTo>
                  <a:pt x="256822" y="531989"/>
                  <a:pt x="269004" y="533787"/>
                  <a:pt x="279400" y="529166"/>
                </a:cubicBezTo>
                <a:cubicBezTo>
                  <a:pt x="283478" y="527354"/>
                  <a:pt x="281419" y="520340"/>
                  <a:pt x="283633" y="516466"/>
                </a:cubicBezTo>
                <a:cubicBezTo>
                  <a:pt x="287133" y="510340"/>
                  <a:pt x="292594" y="505516"/>
                  <a:pt x="296333" y="499533"/>
                </a:cubicBezTo>
                <a:cubicBezTo>
                  <a:pt x="299678" y="494182"/>
                  <a:pt x="301978" y="488244"/>
                  <a:pt x="304800" y="482600"/>
                </a:cubicBezTo>
                <a:cubicBezTo>
                  <a:pt x="306211" y="475544"/>
                  <a:pt x="308280" y="468589"/>
                  <a:pt x="309033" y="461433"/>
                </a:cubicBezTo>
                <a:cubicBezTo>
                  <a:pt x="312733" y="426285"/>
                  <a:pt x="299552" y="407075"/>
                  <a:pt x="325967" y="389466"/>
                </a:cubicBezTo>
                <a:cubicBezTo>
                  <a:pt x="329680" y="386991"/>
                  <a:pt x="334434" y="386644"/>
                  <a:pt x="338667" y="385233"/>
                </a:cubicBezTo>
                <a:cubicBezTo>
                  <a:pt x="366185" y="394405"/>
                  <a:pt x="337254" y="380999"/>
                  <a:pt x="359833" y="414866"/>
                </a:cubicBezTo>
                <a:cubicBezTo>
                  <a:pt x="371122" y="431799"/>
                  <a:pt x="364067" y="424744"/>
                  <a:pt x="381000" y="436033"/>
                </a:cubicBezTo>
                <a:cubicBezTo>
                  <a:pt x="388383" y="434187"/>
                  <a:pt x="405760" y="431861"/>
                  <a:pt x="410633" y="423333"/>
                </a:cubicBezTo>
                <a:cubicBezTo>
                  <a:pt x="414203" y="417086"/>
                  <a:pt x="413122" y="409147"/>
                  <a:pt x="414867" y="402166"/>
                </a:cubicBezTo>
                <a:cubicBezTo>
                  <a:pt x="415949" y="397837"/>
                  <a:pt x="416933" y="393367"/>
                  <a:pt x="419100" y="389466"/>
                </a:cubicBezTo>
                <a:cubicBezTo>
                  <a:pt x="424042" y="380571"/>
                  <a:pt x="432815" y="373719"/>
                  <a:pt x="436033" y="364066"/>
                </a:cubicBezTo>
                <a:cubicBezTo>
                  <a:pt x="437444" y="359833"/>
                  <a:pt x="438271" y="355357"/>
                  <a:pt x="440267" y="351366"/>
                </a:cubicBezTo>
                <a:cubicBezTo>
                  <a:pt x="442542" y="346815"/>
                  <a:pt x="446667" y="343315"/>
                  <a:pt x="448733" y="338666"/>
                </a:cubicBezTo>
                <a:cubicBezTo>
                  <a:pt x="452358" y="330510"/>
                  <a:pt x="450889" y="319577"/>
                  <a:pt x="457200" y="313266"/>
                </a:cubicBezTo>
                <a:cubicBezTo>
                  <a:pt x="477885" y="292581"/>
                  <a:pt x="463510" y="309634"/>
                  <a:pt x="478367" y="283633"/>
                </a:cubicBezTo>
                <a:cubicBezTo>
                  <a:pt x="480891" y="279216"/>
                  <a:pt x="484767" y="275582"/>
                  <a:pt x="486833" y="270933"/>
                </a:cubicBezTo>
                <a:cubicBezTo>
                  <a:pt x="503408" y="233639"/>
                  <a:pt x="484820" y="256013"/>
                  <a:pt x="508000" y="232833"/>
                </a:cubicBezTo>
                <a:cubicBezTo>
                  <a:pt x="509411" y="228600"/>
                  <a:pt x="508242" y="222129"/>
                  <a:pt x="512233" y="220133"/>
                </a:cubicBezTo>
                <a:cubicBezTo>
                  <a:pt x="517241" y="217629"/>
                  <a:pt x="535494" y="231407"/>
                  <a:pt x="537633" y="232833"/>
                </a:cubicBezTo>
                <a:cubicBezTo>
                  <a:pt x="540455" y="237066"/>
                  <a:pt x="544034" y="240884"/>
                  <a:pt x="546100" y="245533"/>
                </a:cubicBezTo>
                <a:cubicBezTo>
                  <a:pt x="552328" y="259546"/>
                  <a:pt x="556456" y="276866"/>
                  <a:pt x="558800" y="292100"/>
                </a:cubicBezTo>
                <a:cubicBezTo>
                  <a:pt x="569163" y="359464"/>
                  <a:pt x="556253" y="289931"/>
                  <a:pt x="567267" y="372533"/>
                </a:cubicBezTo>
                <a:cubicBezTo>
                  <a:pt x="568036" y="378300"/>
                  <a:pt x="570359" y="383761"/>
                  <a:pt x="571500" y="389466"/>
                </a:cubicBezTo>
                <a:cubicBezTo>
                  <a:pt x="573183" y="397883"/>
                  <a:pt x="574428" y="406382"/>
                  <a:pt x="575733" y="414866"/>
                </a:cubicBezTo>
                <a:cubicBezTo>
                  <a:pt x="577250" y="424728"/>
                  <a:pt x="577723" y="434777"/>
                  <a:pt x="579967" y="444500"/>
                </a:cubicBezTo>
                <a:cubicBezTo>
                  <a:pt x="581974" y="453196"/>
                  <a:pt x="586682" y="461149"/>
                  <a:pt x="588433" y="469900"/>
                </a:cubicBezTo>
                <a:cubicBezTo>
                  <a:pt x="589185" y="473660"/>
                  <a:pt x="594661" y="502775"/>
                  <a:pt x="596900" y="508000"/>
                </a:cubicBezTo>
                <a:cubicBezTo>
                  <a:pt x="598904" y="512677"/>
                  <a:pt x="602545" y="516467"/>
                  <a:pt x="605367" y="520700"/>
                </a:cubicBezTo>
                <a:cubicBezTo>
                  <a:pt x="630767" y="519289"/>
                  <a:pt x="656663" y="521655"/>
                  <a:pt x="681567" y="516466"/>
                </a:cubicBezTo>
                <a:cubicBezTo>
                  <a:pt x="691529" y="514391"/>
                  <a:pt x="706967" y="499533"/>
                  <a:pt x="706967" y="499533"/>
                </a:cubicBezTo>
                <a:cubicBezTo>
                  <a:pt x="709789" y="495300"/>
                  <a:pt x="713158" y="491384"/>
                  <a:pt x="715433" y="486833"/>
                </a:cubicBezTo>
                <a:cubicBezTo>
                  <a:pt x="717429" y="482842"/>
                  <a:pt x="718493" y="478438"/>
                  <a:pt x="719667" y="474133"/>
                </a:cubicBezTo>
                <a:cubicBezTo>
                  <a:pt x="722729" y="462907"/>
                  <a:pt x="725311" y="451555"/>
                  <a:pt x="728133" y="440266"/>
                </a:cubicBezTo>
                <a:cubicBezTo>
                  <a:pt x="733448" y="419005"/>
                  <a:pt x="733841" y="419915"/>
                  <a:pt x="736600" y="393700"/>
                </a:cubicBezTo>
                <a:cubicBezTo>
                  <a:pt x="738379" y="376801"/>
                  <a:pt x="738848" y="359776"/>
                  <a:pt x="740833" y="342900"/>
                </a:cubicBezTo>
                <a:cubicBezTo>
                  <a:pt x="741674" y="335754"/>
                  <a:pt x="743656" y="328789"/>
                  <a:pt x="745067" y="321733"/>
                </a:cubicBezTo>
                <a:cubicBezTo>
                  <a:pt x="751594" y="243399"/>
                  <a:pt x="746289" y="298638"/>
                  <a:pt x="753533" y="237066"/>
                </a:cubicBezTo>
                <a:cubicBezTo>
                  <a:pt x="758950" y="191021"/>
                  <a:pt x="754422" y="212347"/>
                  <a:pt x="762000" y="182033"/>
                </a:cubicBezTo>
                <a:cubicBezTo>
                  <a:pt x="763411" y="169333"/>
                  <a:pt x="764132" y="156537"/>
                  <a:pt x="766233" y="143933"/>
                </a:cubicBezTo>
                <a:cubicBezTo>
                  <a:pt x="766967" y="139531"/>
                  <a:pt x="769293" y="135538"/>
                  <a:pt x="770467" y="131233"/>
                </a:cubicBezTo>
                <a:cubicBezTo>
                  <a:pt x="773529" y="120007"/>
                  <a:pt x="776651" y="108776"/>
                  <a:pt x="778933" y="97366"/>
                </a:cubicBezTo>
                <a:cubicBezTo>
                  <a:pt x="781205" y="86010"/>
                  <a:pt x="785497" y="60003"/>
                  <a:pt x="791633" y="50800"/>
                </a:cubicBezTo>
                <a:lnTo>
                  <a:pt x="800100" y="38100"/>
                </a:lnTo>
                <a:cubicBezTo>
                  <a:pt x="811387" y="4236"/>
                  <a:pt x="794456" y="43743"/>
                  <a:pt x="817033" y="21166"/>
                </a:cubicBezTo>
                <a:cubicBezTo>
                  <a:pt x="820188" y="18011"/>
                  <a:pt x="818479" y="11950"/>
                  <a:pt x="821267" y="8466"/>
                </a:cubicBezTo>
                <a:cubicBezTo>
                  <a:pt x="824445" y="4493"/>
                  <a:pt x="829734" y="2822"/>
                  <a:pt x="833967" y="0"/>
                </a:cubicBezTo>
                <a:cubicBezTo>
                  <a:pt x="841022" y="1411"/>
                  <a:pt x="849146" y="242"/>
                  <a:pt x="855133" y="4233"/>
                </a:cubicBezTo>
                <a:cubicBezTo>
                  <a:pt x="858846" y="6708"/>
                  <a:pt x="856212" y="13778"/>
                  <a:pt x="859367" y="16933"/>
                </a:cubicBezTo>
                <a:cubicBezTo>
                  <a:pt x="862522" y="20088"/>
                  <a:pt x="867834" y="19755"/>
                  <a:pt x="872067" y="21166"/>
                </a:cubicBezTo>
                <a:cubicBezTo>
                  <a:pt x="882142" y="51393"/>
                  <a:pt x="875582" y="39140"/>
                  <a:pt x="889000" y="59266"/>
                </a:cubicBezTo>
                <a:cubicBezTo>
                  <a:pt x="890411" y="63499"/>
                  <a:pt x="891237" y="67975"/>
                  <a:pt x="893233" y="71966"/>
                </a:cubicBezTo>
                <a:cubicBezTo>
                  <a:pt x="895508" y="76517"/>
                  <a:pt x="900361" y="79757"/>
                  <a:pt x="901700" y="84666"/>
                </a:cubicBezTo>
                <a:cubicBezTo>
                  <a:pt x="904693" y="95642"/>
                  <a:pt x="903549" y="107409"/>
                  <a:pt x="905933" y="118533"/>
                </a:cubicBezTo>
                <a:cubicBezTo>
                  <a:pt x="907803" y="127260"/>
                  <a:pt x="911578" y="135466"/>
                  <a:pt x="914400" y="143933"/>
                </a:cubicBezTo>
                <a:lnTo>
                  <a:pt x="922867" y="169333"/>
                </a:lnTo>
                <a:lnTo>
                  <a:pt x="927100" y="182033"/>
                </a:lnTo>
                <a:cubicBezTo>
                  <a:pt x="928511" y="193322"/>
                  <a:pt x="928949" y="204776"/>
                  <a:pt x="931333" y="215900"/>
                </a:cubicBezTo>
                <a:cubicBezTo>
                  <a:pt x="933203" y="224627"/>
                  <a:pt x="936978" y="232833"/>
                  <a:pt x="939800" y="241300"/>
                </a:cubicBezTo>
                <a:lnTo>
                  <a:pt x="948267" y="266700"/>
                </a:lnTo>
                <a:cubicBezTo>
                  <a:pt x="949678" y="270933"/>
                  <a:pt x="951418" y="275071"/>
                  <a:pt x="952500" y="279400"/>
                </a:cubicBezTo>
                <a:cubicBezTo>
                  <a:pt x="958898" y="304994"/>
                  <a:pt x="954892" y="290809"/>
                  <a:pt x="965200" y="321733"/>
                </a:cubicBezTo>
                <a:cubicBezTo>
                  <a:pt x="965202" y="321738"/>
                  <a:pt x="973664" y="347129"/>
                  <a:pt x="973667" y="347133"/>
                </a:cubicBezTo>
                <a:lnTo>
                  <a:pt x="982133" y="359833"/>
                </a:lnTo>
                <a:cubicBezTo>
                  <a:pt x="983544" y="365477"/>
                  <a:pt x="984075" y="371418"/>
                  <a:pt x="986367" y="376766"/>
                </a:cubicBezTo>
                <a:cubicBezTo>
                  <a:pt x="988371" y="381442"/>
                  <a:pt x="992558" y="384915"/>
                  <a:pt x="994833" y="389466"/>
                </a:cubicBezTo>
                <a:cubicBezTo>
                  <a:pt x="996829" y="393457"/>
                  <a:pt x="997071" y="398175"/>
                  <a:pt x="999067" y="402166"/>
                </a:cubicBezTo>
                <a:cubicBezTo>
                  <a:pt x="1015480" y="434992"/>
                  <a:pt x="1001125" y="395644"/>
                  <a:pt x="1011767" y="427566"/>
                </a:cubicBezTo>
                <a:cubicBezTo>
                  <a:pt x="1023903" y="426352"/>
                  <a:pt x="1051545" y="426727"/>
                  <a:pt x="1066800" y="419100"/>
                </a:cubicBezTo>
                <a:cubicBezTo>
                  <a:pt x="1071351" y="416825"/>
                  <a:pt x="1075267" y="413455"/>
                  <a:pt x="1079500" y="410633"/>
                </a:cubicBezTo>
                <a:cubicBezTo>
                  <a:pt x="1087740" y="385910"/>
                  <a:pt x="1077285" y="408614"/>
                  <a:pt x="1096433" y="389466"/>
                </a:cubicBezTo>
                <a:cubicBezTo>
                  <a:pt x="1115581" y="370318"/>
                  <a:pt x="1092877" y="380773"/>
                  <a:pt x="1117600" y="372533"/>
                </a:cubicBezTo>
                <a:cubicBezTo>
                  <a:pt x="1137727" y="359114"/>
                  <a:pt x="1125471" y="365676"/>
                  <a:pt x="1155700" y="355600"/>
                </a:cubicBezTo>
                <a:lnTo>
                  <a:pt x="1168400" y="351366"/>
                </a:lnTo>
                <a:cubicBezTo>
                  <a:pt x="1173626" y="352019"/>
                  <a:pt x="1213740" y="356198"/>
                  <a:pt x="1223433" y="359833"/>
                </a:cubicBezTo>
                <a:cubicBezTo>
                  <a:pt x="1234522" y="363991"/>
                  <a:pt x="1240293" y="373680"/>
                  <a:pt x="1248833" y="381000"/>
                </a:cubicBezTo>
                <a:cubicBezTo>
                  <a:pt x="1254190" y="385592"/>
                  <a:pt x="1260025" y="389599"/>
                  <a:pt x="1265767" y="393700"/>
                </a:cubicBezTo>
                <a:cubicBezTo>
                  <a:pt x="1269907" y="396657"/>
                  <a:pt x="1274558" y="398909"/>
                  <a:pt x="1278467" y="402166"/>
                </a:cubicBezTo>
                <a:cubicBezTo>
                  <a:pt x="1283066" y="405999"/>
                  <a:pt x="1286441" y="411190"/>
                  <a:pt x="1291167" y="414866"/>
                </a:cubicBezTo>
                <a:cubicBezTo>
                  <a:pt x="1299199" y="421113"/>
                  <a:pt x="1309372" y="424605"/>
                  <a:pt x="1316567" y="431800"/>
                </a:cubicBezTo>
                <a:cubicBezTo>
                  <a:pt x="1325931" y="441164"/>
                  <a:pt x="1330177" y="447071"/>
                  <a:pt x="1341967" y="452966"/>
                </a:cubicBezTo>
                <a:cubicBezTo>
                  <a:pt x="1352548" y="458256"/>
                  <a:pt x="1376154" y="461263"/>
                  <a:pt x="1384300" y="461433"/>
                </a:cubicBezTo>
                <a:cubicBezTo>
                  <a:pt x="1442143" y="462638"/>
                  <a:pt x="1500011" y="461433"/>
                  <a:pt x="1557867" y="4614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Straight Connector 10">
            <a:extLst>
              <a:ext uri="{FF2B5EF4-FFF2-40B4-BE49-F238E27FC236}">
                <a16:creationId xmlns:a16="http://schemas.microsoft.com/office/drawing/2014/main" id="{A2DAEE01-0B3F-40AE-9178-7064D75FAF72}"/>
              </a:ext>
            </a:extLst>
          </p:cNvPr>
          <p:cNvCxnSpPr/>
          <p:nvPr/>
        </p:nvCxnSpPr>
        <p:spPr>
          <a:xfrm>
            <a:off x="3849982" y="3903133"/>
            <a:ext cx="0" cy="1159933"/>
          </a:xfrm>
          <a:prstGeom prst="line">
            <a:avLst/>
          </a:prstGeom>
          <a:ln>
            <a:solidFill>
              <a:schemeClr val="tx1">
                <a:lumMod val="75000"/>
                <a:lumOff val="25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0FBFFF-2410-4DE1-B248-25D66B8E7FC2}"/>
              </a:ext>
            </a:extLst>
          </p:cNvPr>
          <p:cNvCxnSpPr>
            <a:cxnSpLocks/>
          </p:cNvCxnSpPr>
          <p:nvPr/>
        </p:nvCxnSpPr>
        <p:spPr>
          <a:xfrm>
            <a:off x="3845749" y="5063067"/>
            <a:ext cx="1687218" cy="0"/>
          </a:xfrm>
          <a:prstGeom prst="line">
            <a:avLst/>
          </a:prstGeom>
          <a:ln>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13AAEA-9EF2-4ADB-87AB-DDF54FACFE14}"/>
              </a:ext>
            </a:extLst>
          </p:cNvPr>
          <p:cNvCxnSpPr/>
          <p:nvPr/>
        </p:nvCxnSpPr>
        <p:spPr>
          <a:xfrm flipV="1">
            <a:off x="5175250" y="5126181"/>
            <a:ext cx="0" cy="169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C1C9BC62-A769-4C69-BDC8-3E1F288EBD9A}"/>
              </a:ext>
            </a:extLst>
          </p:cNvPr>
          <p:cNvSpPr/>
          <p:nvPr/>
        </p:nvSpPr>
        <p:spPr>
          <a:xfrm>
            <a:off x="3823841" y="4988040"/>
            <a:ext cx="2779017"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dirty="0">
                <a:solidFill>
                  <a:schemeClr val="accent1"/>
                </a:solidFill>
                <a:latin typeface="+mj-lt"/>
              </a:rPr>
              <a:t>d</a:t>
            </a:r>
            <a:r>
              <a:rPr lang="sv-SE" dirty="0">
                <a:solidFill>
                  <a:schemeClr val="accent1"/>
                </a:solidFill>
                <a:latin typeface="+mj-lt"/>
              </a:rPr>
              <a:t>esirable molecule</a:t>
            </a:r>
          </a:p>
        </p:txBody>
      </p:sp>
    </p:spTree>
    <p:extLst>
      <p:ext uri="{BB962C8B-B14F-4D97-AF65-F5344CB8AC3E}">
        <p14:creationId xmlns:p14="http://schemas.microsoft.com/office/powerpoint/2010/main" val="5416890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Ibuprofen - Wikipedia">
            <a:extLst>
              <a:ext uri="{FF2B5EF4-FFF2-40B4-BE49-F238E27FC236}">
                <a16:creationId xmlns:a16="http://schemas.microsoft.com/office/drawing/2014/main" id="{817908EA-4C6B-476B-A38F-5D6CC9067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912" y="4019972"/>
            <a:ext cx="1816670" cy="863754"/>
          </a:xfrm>
          <a:prstGeom prst="rect">
            <a:avLst/>
          </a:prstGeom>
          <a:noFill/>
          <a:extLst>
            <a:ext uri="{909E8E84-426E-40DD-AFC4-6F175D3DCCD1}">
              <a14:hiddenFill xmlns:a14="http://schemas.microsoft.com/office/drawing/2010/main">
                <a:solidFill>
                  <a:srgbClr val="FFFFFF"/>
                </a:solidFill>
              </a14:hiddenFill>
            </a:ext>
          </a:extLst>
        </p:spPr>
      </p:pic>
      <p:sp>
        <p:nvSpPr>
          <p:cNvPr id="36" name="Arrow: Right 35">
            <a:extLst>
              <a:ext uri="{FF2B5EF4-FFF2-40B4-BE49-F238E27FC236}">
                <a16:creationId xmlns:a16="http://schemas.microsoft.com/office/drawing/2014/main" id="{9D5F7C39-CEF0-4AD0-B8F8-3FCD03D919F3}"/>
              </a:ext>
            </a:extLst>
          </p:cNvPr>
          <p:cNvSpPr/>
          <p:nvPr/>
        </p:nvSpPr>
        <p:spPr>
          <a:xfrm>
            <a:off x="5644019" y="4377700"/>
            <a:ext cx="495300" cy="400075"/>
          </a:xfrm>
          <a:prstGeom prst="rightArrow">
            <a:avLst/>
          </a:prstGeom>
          <a:solidFill>
            <a:schemeClr val="accent6"/>
          </a:solidFill>
          <a:ln w="9525" cap="flat" cmpd="sng" algn="ctr">
            <a:solidFill>
              <a:schemeClr val="accent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accent6"/>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DA273B30-F9F5-4EB4-A8D9-3DE59F876779}"/>
              </a:ext>
            </a:extLst>
          </p:cNvPr>
          <p:cNvSpPr/>
          <p:nvPr/>
        </p:nvSpPr>
        <p:spPr bwMode="auto">
          <a:xfrm rot="838405">
            <a:off x="5217432" y="3729645"/>
            <a:ext cx="1662888" cy="622918"/>
          </a:xfrm>
          <a:custGeom>
            <a:avLst/>
            <a:gdLst>
              <a:gd name="connsiteX0" fmla="*/ 0 w 2142837"/>
              <a:gd name="connsiteY0" fmla="*/ 653019 h 653019"/>
              <a:gd name="connsiteX1" fmla="*/ 683491 w 2142837"/>
              <a:gd name="connsiteY1" fmla="*/ 135783 h 653019"/>
              <a:gd name="connsiteX2" fmla="*/ 1505528 w 2142837"/>
              <a:gd name="connsiteY2" fmla="*/ 6474 h 653019"/>
              <a:gd name="connsiteX3" fmla="*/ 2142837 w 2142837"/>
              <a:gd name="connsiteY3" fmla="*/ 283564 h 653019"/>
            </a:gdLst>
            <a:ahLst/>
            <a:cxnLst>
              <a:cxn ang="0">
                <a:pos x="connsiteX0" y="connsiteY0"/>
              </a:cxn>
              <a:cxn ang="0">
                <a:pos x="connsiteX1" y="connsiteY1"/>
              </a:cxn>
              <a:cxn ang="0">
                <a:pos x="connsiteX2" y="connsiteY2"/>
              </a:cxn>
              <a:cxn ang="0">
                <a:pos x="connsiteX3" y="connsiteY3"/>
              </a:cxn>
            </a:cxnLst>
            <a:rect l="l" t="t" r="r" b="b"/>
            <a:pathLst>
              <a:path w="2142837" h="653019">
                <a:moveTo>
                  <a:pt x="0" y="653019"/>
                </a:moveTo>
                <a:cubicBezTo>
                  <a:pt x="216285" y="448279"/>
                  <a:pt x="432570" y="243540"/>
                  <a:pt x="683491" y="135783"/>
                </a:cubicBezTo>
                <a:cubicBezTo>
                  <a:pt x="934412" y="28026"/>
                  <a:pt x="1262304" y="-18156"/>
                  <a:pt x="1505528" y="6474"/>
                </a:cubicBezTo>
                <a:cubicBezTo>
                  <a:pt x="1748752" y="31104"/>
                  <a:pt x="1945794" y="157334"/>
                  <a:pt x="2142837" y="283564"/>
                </a:cubicBezTo>
              </a:path>
            </a:pathLst>
          </a:custGeom>
          <a:noFill/>
          <a:ln w="25400" cap="flat" cmpd="sng" algn="ctr">
            <a:solidFill>
              <a:srgbClr val="92D050"/>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a:ln>
                <a:noFill/>
              </a:ln>
              <a:solidFill>
                <a:schemeClr val="tx1"/>
              </a:solidFill>
              <a:effectLst/>
              <a:latin typeface="Times" charset="0"/>
              <a:ea typeface="Geneva" charset="0"/>
            </a:endParaRPr>
          </a:p>
        </p:txBody>
      </p:sp>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How do we do </a:t>
            </a:r>
            <a:r>
              <a:rPr lang="sv-SE" sz="2800" dirty="0">
                <a:solidFill>
                  <a:schemeClr val="accent5">
                    <a:lumMod val="60000"/>
                    <a:lumOff val="40000"/>
                  </a:schemeClr>
                </a:solidFill>
              </a:rPr>
              <a:t>multi-objective optimization </a:t>
            </a:r>
            <a:r>
              <a:rPr lang="sv-SE" sz="2800" dirty="0"/>
              <a:t>for molecules?</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Content Placeholder 6">
            <a:extLst>
              <a:ext uri="{FF2B5EF4-FFF2-40B4-BE49-F238E27FC236}">
                <a16:creationId xmlns:a16="http://schemas.microsoft.com/office/drawing/2014/main" id="{903CA0F2-B5B5-4551-9833-8B7D26B137F3}"/>
              </a:ext>
            </a:extLst>
          </p:cNvPr>
          <p:cNvSpPr>
            <a:spLocks noGrp="1"/>
          </p:cNvSpPr>
          <p:nvPr>
            <p:ph idx="1"/>
          </p:nvPr>
        </p:nvSpPr>
        <p:spPr>
          <a:xfrm>
            <a:off x="628650" y="1825625"/>
            <a:ext cx="8106276" cy="4351338"/>
          </a:xfrm>
        </p:spPr>
        <p:txBody>
          <a:bodyPr/>
          <a:lstStyle/>
          <a:p>
            <a:pPr marL="514350" indent="-514350">
              <a:buFont typeface="+mj-lt"/>
              <a:buAutoNum type="arabicPeriod"/>
            </a:pPr>
            <a:r>
              <a:rPr lang="en-US" dirty="0"/>
              <a:t>Train generative model</a:t>
            </a:r>
          </a:p>
          <a:p>
            <a:pPr marL="514350" indent="-514350">
              <a:buFont typeface="+mj-lt"/>
              <a:buAutoNum type="arabicPeriod"/>
            </a:pPr>
            <a:r>
              <a:rPr lang="en-US" dirty="0"/>
              <a:t>Increase likelihood of desirable molecules</a:t>
            </a:r>
            <a:endParaRPr lang="sv-SE" dirty="0"/>
          </a:p>
          <a:p>
            <a:pPr marL="0" indent="0">
              <a:buNone/>
            </a:pPr>
            <a:endParaRPr lang="en-US" dirty="0"/>
          </a:p>
        </p:txBody>
      </p:sp>
      <p:pic>
        <p:nvPicPr>
          <p:cNvPr id="53" name="Graphic 95" descr="Head with gears">
            <a:extLst>
              <a:ext uri="{FF2B5EF4-FFF2-40B4-BE49-F238E27FC236}">
                <a16:creationId xmlns:a16="http://schemas.microsoft.com/office/drawing/2014/main" id="{3369BC6C-EC35-4E3C-893B-C978AE53EE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47776" y="4371835"/>
            <a:ext cx="763937" cy="763937"/>
          </a:xfrm>
          <a:prstGeom prst="rect">
            <a:avLst/>
          </a:prstGeom>
        </p:spPr>
      </p:pic>
      <p:sp>
        <p:nvSpPr>
          <p:cNvPr id="55" name="Arrow: Right 54">
            <a:extLst>
              <a:ext uri="{FF2B5EF4-FFF2-40B4-BE49-F238E27FC236}">
                <a16:creationId xmlns:a16="http://schemas.microsoft.com/office/drawing/2014/main" id="{8DCE7985-3620-437B-98E7-123E63C64CA2}"/>
              </a:ext>
            </a:extLst>
          </p:cNvPr>
          <p:cNvSpPr/>
          <p:nvPr/>
        </p:nvSpPr>
        <p:spPr>
          <a:xfrm>
            <a:off x="3240383" y="4368746"/>
            <a:ext cx="495300" cy="400075"/>
          </a:xfrm>
          <a:prstGeom prst="rightArrow">
            <a:avLst/>
          </a:prstGeom>
          <a:solidFill>
            <a:schemeClr val="accent6"/>
          </a:solidFill>
          <a:ln w="9525" cap="flat" cmpd="sng" algn="ctr">
            <a:solidFill>
              <a:schemeClr val="accent6"/>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accent6"/>
              </a:solidFill>
              <a:effectLst/>
              <a:uLnTx/>
              <a:uFillTx/>
              <a:latin typeface="Arial"/>
              <a:ea typeface="+mn-ea"/>
              <a:cs typeface="+mn-cs"/>
            </a:endParaRPr>
          </a:p>
        </p:txBody>
      </p:sp>
      <p:sp>
        <p:nvSpPr>
          <p:cNvPr id="19" name="Rectangle: Rounded Corners 18">
            <a:extLst>
              <a:ext uri="{FF2B5EF4-FFF2-40B4-BE49-F238E27FC236}">
                <a16:creationId xmlns:a16="http://schemas.microsoft.com/office/drawing/2014/main" id="{D5A35900-D6A1-4701-BFEA-FDEE93B3102C}"/>
              </a:ext>
            </a:extLst>
          </p:cNvPr>
          <p:cNvSpPr/>
          <p:nvPr/>
        </p:nvSpPr>
        <p:spPr>
          <a:xfrm>
            <a:off x="3682401" y="3349471"/>
            <a:ext cx="2012626" cy="382518"/>
          </a:xfrm>
          <a:prstGeom prst="round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probability space</a:t>
            </a:r>
            <a:endParaRPr lang="sv-SE" sz="1600" b="1" dirty="0">
              <a:solidFill>
                <a:schemeClr val="bg1"/>
              </a:solidFill>
            </a:endParaRPr>
          </a:p>
        </p:txBody>
      </p:sp>
      <p:sp>
        <p:nvSpPr>
          <p:cNvPr id="20" name="Rectangle: Rounded Corners 19">
            <a:extLst>
              <a:ext uri="{FF2B5EF4-FFF2-40B4-BE49-F238E27FC236}">
                <a16:creationId xmlns:a16="http://schemas.microsoft.com/office/drawing/2014/main" id="{FA0D3B19-C2D9-4091-9C3F-0B15A2134107}"/>
              </a:ext>
            </a:extLst>
          </p:cNvPr>
          <p:cNvSpPr/>
          <p:nvPr/>
        </p:nvSpPr>
        <p:spPr>
          <a:xfrm>
            <a:off x="1881883" y="3522846"/>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6"/>
                </a:solidFill>
              </a:rPr>
              <a:t>desired properties</a:t>
            </a:r>
          </a:p>
        </p:txBody>
      </p:sp>
      <p:sp>
        <p:nvSpPr>
          <p:cNvPr id="25" name="Oval 24">
            <a:extLst>
              <a:ext uri="{FF2B5EF4-FFF2-40B4-BE49-F238E27FC236}">
                <a16:creationId xmlns:a16="http://schemas.microsoft.com/office/drawing/2014/main" id="{79CE580F-8ECC-4651-8BA0-2436D2CBC15B}"/>
              </a:ext>
            </a:extLst>
          </p:cNvPr>
          <p:cNvSpPr/>
          <p:nvPr/>
        </p:nvSpPr>
        <p:spPr bwMode="auto">
          <a:xfrm>
            <a:off x="5014427" y="4278565"/>
            <a:ext cx="152400" cy="152400"/>
          </a:xfrm>
          <a:prstGeom prst="ellipse">
            <a:avLst/>
          </a:prstGeom>
          <a:solidFill>
            <a:srgbClr val="92D050"/>
          </a:solidFill>
          <a:ln w="9525" cap="flat" cmpd="sng" algn="ctr">
            <a:solidFill>
              <a:schemeClr val="accent5"/>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cxnSp>
        <p:nvCxnSpPr>
          <p:cNvPr id="11" name="Straight Connector 10">
            <a:extLst>
              <a:ext uri="{FF2B5EF4-FFF2-40B4-BE49-F238E27FC236}">
                <a16:creationId xmlns:a16="http://schemas.microsoft.com/office/drawing/2014/main" id="{A2DAEE01-0B3F-40AE-9178-7064D75FAF72}"/>
              </a:ext>
            </a:extLst>
          </p:cNvPr>
          <p:cNvCxnSpPr/>
          <p:nvPr/>
        </p:nvCxnSpPr>
        <p:spPr>
          <a:xfrm>
            <a:off x="3849982" y="3903133"/>
            <a:ext cx="0" cy="1159933"/>
          </a:xfrm>
          <a:prstGeom prst="line">
            <a:avLst/>
          </a:prstGeom>
          <a:ln>
            <a:solidFill>
              <a:schemeClr val="tx1">
                <a:lumMod val="75000"/>
                <a:lumOff val="25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0FBFFF-2410-4DE1-B248-25D66B8E7FC2}"/>
              </a:ext>
            </a:extLst>
          </p:cNvPr>
          <p:cNvCxnSpPr>
            <a:cxnSpLocks/>
          </p:cNvCxnSpPr>
          <p:nvPr/>
        </p:nvCxnSpPr>
        <p:spPr>
          <a:xfrm>
            <a:off x="3845749" y="5063067"/>
            <a:ext cx="1687218" cy="0"/>
          </a:xfrm>
          <a:prstGeom prst="line">
            <a:avLst/>
          </a:prstGeom>
          <a:ln>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3" name="Freeform: Shape 2">
            <a:extLst>
              <a:ext uri="{FF2B5EF4-FFF2-40B4-BE49-F238E27FC236}">
                <a16:creationId xmlns:a16="http://schemas.microsoft.com/office/drawing/2014/main" id="{003C9DFA-C7B5-48B4-9304-7EAF55C9E5D6}"/>
              </a:ext>
            </a:extLst>
          </p:cNvPr>
          <p:cNvSpPr/>
          <p:nvPr/>
        </p:nvSpPr>
        <p:spPr>
          <a:xfrm>
            <a:off x="3917950" y="4400550"/>
            <a:ext cx="1587500" cy="590550"/>
          </a:xfrm>
          <a:custGeom>
            <a:avLst/>
            <a:gdLst>
              <a:gd name="connsiteX0" fmla="*/ 0 w 1587500"/>
              <a:gd name="connsiteY0" fmla="*/ 590550 h 590550"/>
              <a:gd name="connsiteX1" fmla="*/ 63500 w 1587500"/>
              <a:gd name="connsiteY1" fmla="*/ 520700 h 590550"/>
              <a:gd name="connsiteX2" fmla="*/ 76200 w 1587500"/>
              <a:gd name="connsiteY2" fmla="*/ 501650 h 590550"/>
              <a:gd name="connsiteX3" fmla="*/ 82550 w 1587500"/>
              <a:gd name="connsiteY3" fmla="*/ 476250 h 590550"/>
              <a:gd name="connsiteX4" fmla="*/ 88900 w 1587500"/>
              <a:gd name="connsiteY4" fmla="*/ 457200 h 590550"/>
              <a:gd name="connsiteX5" fmla="*/ 127000 w 1587500"/>
              <a:gd name="connsiteY5" fmla="*/ 444500 h 590550"/>
              <a:gd name="connsiteX6" fmla="*/ 146050 w 1587500"/>
              <a:gd name="connsiteY6" fmla="*/ 450850 h 590550"/>
              <a:gd name="connsiteX7" fmla="*/ 158750 w 1587500"/>
              <a:gd name="connsiteY7" fmla="*/ 469900 h 590550"/>
              <a:gd name="connsiteX8" fmla="*/ 177800 w 1587500"/>
              <a:gd name="connsiteY8" fmla="*/ 533400 h 590550"/>
              <a:gd name="connsiteX9" fmla="*/ 190500 w 1587500"/>
              <a:gd name="connsiteY9" fmla="*/ 571500 h 590550"/>
              <a:gd name="connsiteX10" fmla="*/ 209550 w 1587500"/>
              <a:gd name="connsiteY10" fmla="*/ 584200 h 590550"/>
              <a:gd name="connsiteX11" fmla="*/ 292100 w 1587500"/>
              <a:gd name="connsiteY11" fmla="*/ 577850 h 590550"/>
              <a:gd name="connsiteX12" fmla="*/ 336550 w 1587500"/>
              <a:gd name="connsiteY12" fmla="*/ 527050 h 590550"/>
              <a:gd name="connsiteX13" fmla="*/ 349250 w 1587500"/>
              <a:gd name="connsiteY13" fmla="*/ 488950 h 590550"/>
              <a:gd name="connsiteX14" fmla="*/ 368300 w 1587500"/>
              <a:gd name="connsiteY14" fmla="*/ 469900 h 590550"/>
              <a:gd name="connsiteX15" fmla="*/ 381000 w 1587500"/>
              <a:gd name="connsiteY15" fmla="*/ 450850 h 590550"/>
              <a:gd name="connsiteX16" fmla="*/ 419100 w 1587500"/>
              <a:gd name="connsiteY16" fmla="*/ 431800 h 590550"/>
              <a:gd name="connsiteX17" fmla="*/ 457200 w 1587500"/>
              <a:gd name="connsiteY17" fmla="*/ 457200 h 590550"/>
              <a:gd name="connsiteX18" fmla="*/ 476250 w 1587500"/>
              <a:gd name="connsiteY18" fmla="*/ 469900 h 590550"/>
              <a:gd name="connsiteX19" fmla="*/ 514350 w 1587500"/>
              <a:gd name="connsiteY19" fmla="*/ 488950 h 590550"/>
              <a:gd name="connsiteX20" fmla="*/ 520700 w 1587500"/>
              <a:gd name="connsiteY20" fmla="*/ 508000 h 590550"/>
              <a:gd name="connsiteX21" fmla="*/ 603250 w 1587500"/>
              <a:gd name="connsiteY21" fmla="*/ 552450 h 590550"/>
              <a:gd name="connsiteX22" fmla="*/ 622300 w 1587500"/>
              <a:gd name="connsiteY22" fmla="*/ 539750 h 590550"/>
              <a:gd name="connsiteX23" fmla="*/ 628650 w 1587500"/>
              <a:gd name="connsiteY23" fmla="*/ 520700 h 590550"/>
              <a:gd name="connsiteX24" fmla="*/ 641350 w 1587500"/>
              <a:gd name="connsiteY24" fmla="*/ 501650 h 590550"/>
              <a:gd name="connsiteX25" fmla="*/ 647700 w 1587500"/>
              <a:gd name="connsiteY25" fmla="*/ 476250 h 590550"/>
              <a:gd name="connsiteX26" fmla="*/ 654050 w 1587500"/>
              <a:gd name="connsiteY26" fmla="*/ 457200 h 590550"/>
              <a:gd name="connsiteX27" fmla="*/ 673100 w 1587500"/>
              <a:gd name="connsiteY27" fmla="*/ 387350 h 590550"/>
              <a:gd name="connsiteX28" fmla="*/ 711200 w 1587500"/>
              <a:gd name="connsiteY28" fmla="*/ 374650 h 590550"/>
              <a:gd name="connsiteX29" fmla="*/ 755650 w 1587500"/>
              <a:gd name="connsiteY29" fmla="*/ 361950 h 590550"/>
              <a:gd name="connsiteX30" fmla="*/ 831850 w 1587500"/>
              <a:gd name="connsiteY30" fmla="*/ 368300 h 590550"/>
              <a:gd name="connsiteX31" fmla="*/ 882650 w 1587500"/>
              <a:gd name="connsiteY31" fmla="*/ 393700 h 590550"/>
              <a:gd name="connsiteX32" fmla="*/ 927100 w 1587500"/>
              <a:gd name="connsiteY32" fmla="*/ 406400 h 590550"/>
              <a:gd name="connsiteX33" fmla="*/ 946150 w 1587500"/>
              <a:gd name="connsiteY33" fmla="*/ 425450 h 590550"/>
              <a:gd name="connsiteX34" fmla="*/ 952500 w 1587500"/>
              <a:gd name="connsiteY34" fmla="*/ 444500 h 590550"/>
              <a:gd name="connsiteX35" fmla="*/ 990600 w 1587500"/>
              <a:gd name="connsiteY35" fmla="*/ 463550 h 590550"/>
              <a:gd name="connsiteX36" fmla="*/ 1022350 w 1587500"/>
              <a:gd name="connsiteY36" fmla="*/ 457200 h 590550"/>
              <a:gd name="connsiteX37" fmla="*/ 1028700 w 1587500"/>
              <a:gd name="connsiteY37" fmla="*/ 431800 h 590550"/>
              <a:gd name="connsiteX38" fmla="*/ 1041400 w 1587500"/>
              <a:gd name="connsiteY38" fmla="*/ 304800 h 590550"/>
              <a:gd name="connsiteX39" fmla="*/ 1047750 w 1587500"/>
              <a:gd name="connsiteY39" fmla="*/ 234950 h 590550"/>
              <a:gd name="connsiteX40" fmla="*/ 1073150 w 1587500"/>
              <a:gd name="connsiteY40" fmla="*/ 146050 h 590550"/>
              <a:gd name="connsiteX41" fmla="*/ 1079500 w 1587500"/>
              <a:gd name="connsiteY41" fmla="*/ 127000 h 590550"/>
              <a:gd name="connsiteX42" fmla="*/ 1092200 w 1587500"/>
              <a:gd name="connsiteY42" fmla="*/ 101600 h 590550"/>
              <a:gd name="connsiteX43" fmla="*/ 1098550 w 1587500"/>
              <a:gd name="connsiteY43" fmla="*/ 82550 h 590550"/>
              <a:gd name="connsiteX44" fmla="*/ 1111250 w 1587500"/>
              <a:gd name="connsiteY44" fmla="*/ 63500 h 590550"/>
              <a:gd name="connsiteX45" fmla="*/ 1117600 w 1587500"/>
              <a:gd name="connsiteY45" fmla="*/ 44450 h 590550"/>
              <a:gd name="connsiteX46" fmla="*/ 1130300 w 1587500"/>
              <a:gd name="connsiteY46" fmla="*/ 25400 h 590550"/>
              <a:gd name="connsiteX47" fmla="*/ 1136650 w 1587500"/>
              <a:gd name="connsiteY47" fmla="*/ 6350 h 590550"/>
              <a:gd name="connsiteX48" fmla="*/ 1155700 w 1587500"/>
              <a:gd name="connsiteY48" fmla="*/ 0 h 590550"/>
              <a:gd name="connsiteX49" fmla="*/ 1174750 w 1587500"/>
              <a:gd name="connsiteY49" fmla="*/ 19050 h 590550"/>
              <a:gd name="connsiteX50" fmla="*/ 1187450 w 1587500"/>
              <a:gd name="connsiteY50" fmla="*/ 63500 h 590550"/>
              <a:gd name="connsiteX51" fmla="*/ 1200150 w 1587500"/>
              <a:gd name="connsiteY51" fmla="*/ 88900 h 590550"/>
              <a:gd name="connsiteX52" fmla="*/ 1212850 w 1587500"/>
              <a:gd name="connsiteY52" fmla="*/ 139700 h 590550"/>
              <a:gd name="connsiteX53" fmla="*/ 1219200 w 1587500"/>
              <a:gd name="connsiteY53" fmla="*/ 165100 h 590550"/>
              <a:gd name="connsiteX54" fmla="*/ 1238250 w 1587500"/>
              <a:gd name="connsiteY54" fmla="*/ 368300 h 590550"/>
              <a:gd name="connsiteX55" fmla="*/ 1250950 w 1587500"/>
              <a:gd name="connsiteY55" fmla="*/ 406400 h 590550"/>
              <a:gd name="connsiteX56" fmla="*/ 1257300 w 1587500"/>
              <a:gd name="connsiteY56" fmla="*/ 425450 h 590550"/>
              <a:gd name="connsiteX57" fmla="*/ 1270000 w 1587500"/>
              <a:gd name="connsiteY57" fmla="*/ 444500 h 590550"/>
              <a:gd name="connsiteX58" fmla="*/ 1276350 w 1587500"/>
              <a:gd name="connsiteY58" fmla="*/ 463550 h 590550"/>
              <a:gd name="connsiteX59" fmla="*/ 1289050 w 1587500"/>
              <a:gd name="connsiteY59" fmla="*/ 482600 h 590550"/>
              <a:gd name="connsiteX60" fmla="*/ 1314450 w 1587500"/>
              <a:gd name="connsiteY60" fmla="*/ 514350 h 590550"/>
              <a:gd name="connsiteX61" fmla="*/ 1365250 w 1587500"/>
              <a:gd name="connsiteY61" fmla="*/ 520700 h 590550"/>
              <a:gd name="connsiteX62" fmla="*/ 1390650 w 1587500"/>
              <a:gd name="connsiteY62" fmla="*/ 527050 h 590550"/>
              <a:gd name="connsiteX63" fmla="*/ 1511300 w 1587500"/>
              <a:gd name="connsiteY63" fmla="*/ 533400 h 590550"/>
              <a:gd name="connsiteX64" fmla="*/ 1562100 w 1587500"/>
              <a:gd name="connsiteY64" fmla="*/ 558800 h 590550"/>
              <a:gd name="connsiteX65" fmla="*/ 1587500 w 1587500"/>
              <a:gd name="connsiteY65" fmla="*/ 5651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87500" h="590550">
                <a:moveTo>
                  <a:pt x="0" y="590550"/>
                </a:moveTo>
                <a:cubicBezTo>
                  <a:pt x="21167" y="567267"/>
                  <a:pt x="43022" y="544591"/>
                  <a:pt x="63500" y="520700"/>
                </a:cubicBezTo>
                <a:cubicBezTo>
                  <a:pt x="68467" y="514906"/>
                  <a:pt x="73194" y="508665"/>
                  <a:pt x="76200" y="501650"/>
                </a:cubicBezTo>
                <a:cubicBezTo>
                  <a:pt x="79638" y="493628"/>
                  <a:pt x="80152" y="484641"/>
                  <a:pt x="82550" y="476250"/>
                </a:cubicBezTo>
                <a:cubicBezTo>
                  <a:pt x="84389" y="469814"/>
                  <a:pt x="83453" y="461091"/>
                  <a:pt x="88900" y="457200"/>
                </a:cubicBezTo>
                <a:cubicBezTo>
                  <a:pt x="99793" y="449419"/>
                  <a:pt x="127000" y="444500"/>
                  <a:pt x="127000" y="444500"/>
                </a:cubicBezTo>
                <a:cubicBezTo>
                  <a:pt x="133350" y="446617"/>
                  <a:pt x="140823" y="446669"/>
                  <a:pt x="146050" y="450850"/>
                </a:cubicBezTo>
                <a:cubicBezTo>
                  <a:pt x="152009" y="455618"/>
                  <a:pt x="155650" y="462926"/>
                  <a:pt x="158750" y="469900"/>
                </a:cubicBezTo>
                <a:cubicBezTo>
                  <a:pt x="172566" y="500986"/>
                  <a:pt x="169275" y="504983"/>
                  <a:pt x="177800" y="533400"/>
                </a:cubicBezTo>
                <a:cubicBezTo>
                  <a:pt x="181647" y="546222"/>
                  <a:pt x="179361" y="564074"/>
                  <a:pt x="190500" y="571500"/>
                </a:cubicBezTo>
                <a:lnTo>
                  <a:pt x="209550" y="584200"/>
                </a:lnTo>
                <a:cubicBezTo>
                  <a:pt x="237067" y="582083"/>
                  <a:pt x="264975" y="582936"/>
                  <a:pt x="292100" y="577850"/>
                </a:cubicBezTo>
                <a:cubicBezTo>
                  <a:pt x="310539" y="574393"/>
                  <a:pt x="333540" y="536081"/>
                  <a:pt x="336550" y="527050"/>
                </a:cubicBezTo>
                <a:cubicBezTo>
                  <a:pt x="340783" y="514350"/>
                  <a:pt x="339784" y="498416"/>
                  <a:pt x="349250" y="488950"/>
                </a:cubicBezTo>
                <a:cubicBezTo>
                  <a:pt x="355600" y="482600"/>
                  <a:pt x="362551" y="476799"/>
                  <a:pt x="368300" y="469900"/>
                </a:cubicBezTo>
                <a:cubicBezTo>
                  <a:pt x="373186" y="464037"/>
                  <a:pt x="375604" y="456246"/>
                  <a:pt x="381000" y="450850"/>
                </a:cubicBezTo>
                <a:cubicBezTo>
                  <a:pt x="393310" y="438540"/>
                  <a:pt x="403606" y="436965"/>
                  <a:pt x="419100" y="431800"/>
                </a:cubicBezTo>
                <a:lnTo>
                  <a:pt x="457200" y="457200"/>
                </a:lnTo>
                <a:cubicBezTo>
                  <a:pt x="463550" y="461433"/>
                  <a:pt x="469010" y="467487"/>
                  <a:pt x="476250" y="469900"/>
                </a:cubicBezTo>
                <a:cubicBezTo>
                  <a:pt x="502540" y="478663"/>
                  <a:pt x="489731" y="472537"/>
                  <a:pt x="514350" y="488950"/>
                </a:cubicBezTo>
                <a:cubicBezTo>
                  <a:pt x="516467" y="495300"/>
                  <a:pt x="517449" y="502149"/>
                  <a:pt x="520700" y="508000"/>
                </a:cubicBezTo>
                <a:cubicBezTo>
                  <a:pt x="550332" y="561337"/>
                  <a:pt x="538967" y="545307"/>
                  <a:pt x="603250" y="552450"/>
                </a:cubicBezTo>
                <a:cubicBezTo>
                  <a:pt x="609600" y="548217"/>
                  <a:pt x="617532" y="545709"/>
                  <a:pt x="622300" y="539750"/>
                </a:cubicBezTo>
                <a:cubicBezTo>
                  <a:pt x="626481" y="534523"/>
                  <a:pt x="625657" y="526687"/>
                  <a:pt x="628650" y="520700"/>
                </a:cubicBezTo>
                <a:cubicBezTo>
                  <a:pt x="632063" y="513874"/>
                  <a:pt x="637117" y="508000"/>
                  <a:pt x="641350" y="501650"/>
                </a:cubicBezTo>
                <a:cubicBezTo>
                  <a:pt x="643467" y="493183"/>
                  <a:pt x="645302" y="484641"/>
                  <a:pt x="647700" y="476250"/>
                </a:cubicBezTo>
                <a:cubicBezTo>
                  <a:pt x="649539" y="469814"/>
                  <a:pt x="652853" y="463786"/>
                  <a:pt x="654050" y="457200"/>
                </a:cubicBezTo>
                <a:cubicBezTo>
                  <a:pt x="656192" y="445418"/>
                  <a:pt x="653239" y="399763"/>
                  <a:pt x="673100" y="387350"/>
                </a:cubicBezTo>
                <a:cubicBezTo>
                  <a:pt x="684452" y="380255"/>
                  <a:pt x="698500" y="378883"/>
                  <a:pt x="711200" y="374650"/>
                </a:cubicBezTo>
                <a:cubicBezTo>
                  <a:pt x="738529" y="365540"/>
                  <a:pt x="723756" y="369923"/>
                  <a:pt x="755650" y="361950"/>
                </a:cubicBezTo>
                <a:cubicBezTo>
                  <a:pt x="781050" y="364067"/>
                  <a:pt x="807123" y="362118"/>
                  <a:pt x="831850" y="368300"/>
                </a:cubicBezTo>
                <a:cubicBezTo>
                  <a:pt x="850217" y="372892"/>
                  <a:pt x="864283" y="389108"/>
                  <a:pt x="882650" y="393700"/>
                </a:cubicBezTo>
                <a:cubicBezTo>
                  <a:pt x="914544" y="401673"/>
                  <a:pt x="899771" y="397290"/>
                  <a:pt x="927100" y="406400"/>
                </a:cubicBezTo>
                <a:cubicBezTo>
                  <a:pt x="933450" y="412750"/>
                  <a:pt x="941169" y="417978"/>
                  <a:pt x="946150" y="425450"/>
                </a:cubicBezTo>
                <a:cubicBezTo>
                  <a:pt x="949863" y="431019"/>
                  <a:pt x="948319" y="439273"/>
                  <a:pt x="952500" y="444500"/>
                </a:cubicBezTo>
                <a:cubicBezTo>
                  <a:pt x="961452" y="455691"/>
                  <a:pt x="978051" y="459367"/>
                  <a:pt x="990600" y="463550"/>
                </a:cubicBezTo>
                <a:cubicBezTo>
                  <a:pt x="1001183" y="461433"/>
                  <a:pt x="1014059" y="464109"/>
                  <a:pt x="1022350" y="457200"/>
                </a:cubicBezTo>
                <a:cubicBezTo>
                  <a:pt x="1029054" y="451613"/>
                  <a:pt x="1027618" y="440460"/>
                  <a:pt x="1028700" y="431800"/>
                </a:cubicBezTo>
                <a:cubicBezTo>
                  <a:pt x="1033977" y="389584"/>
                  <a:pt x="1037302" y="347147"/>
                  <a:pt x="1041400" y="304800"/>
                </a:cubicBezTo>
                <a:cubicBezTo>
                  <a:pt x="1043652" y="281529"/>
                  <a:pt x="1042080" y="257631"/>
                  <a:pt x="1047750" y="234950"/>
                </a:cubicBezTo>
                <a:cubicBezTo>
                  <a:pt x="1063697" y="171163"/>
                  <a:pt x="1054930" y="200709"/>
                  <a:pt x="1073150" y="146050"/>
                </a:cubicBezTo>
                <a:cubicBezTo>
                  <a:pt x="1075267" y="139700"/>
                  <a:pt x="1076507" y="132987"/>
                  <a:pt x="1079500" y="127000"/>
                </a:cubicBezTo>
                <a:cubicBezTo>
                  <a:pt x="1083733" y="118533"/>
                  <a:pt x="1088471" y="110301"/>
                  <a:pt x="1092200" y="101600"/>
                </a:cubicBezTo>
                <a:cubicBezTo>
                  <a:pt x="1094837" y="95448"/>
                  <a:pt x="1095557" y="88537"/>
                  <a:pt x="1098550" y="82550"/>
                </a:cubicBezTo>
                <a:cubicBezTo>
                  <a:pt x="1101963" y="75724"/>
                  <a:pt x="1107837" y="70326"/>
                  <a:pt x="1111250" y="63500"/>
                </a:cubicBezTo>
                <a:cubicBezTo>
                  <a:pt x="1114243" y="57513"/>
                  <a:pt x="1114607" y="50437"/>
                  <a:pt x="1117600" y="44450"/>
                </a:cubicBezTo>
                <a:cubicBezTo>
                  <a:pt x="1121013" y="37624"/>
                  <a:pt x="1126887" y="32226"/>
                  <a:pt x="1130300" y="25400"/>
                </a:cubicBezTo>
                <a:cubicBezTo>
                  <a:pt x="1133293" y="19413"/>
                  <a:pt x="1131917" y="11083"/>
                  <a:pt x="1136650" y="6350"/>
                </a:cubicBezTo>
                <a:cubicBezTo>
                  <a:pt x="1141383" y="1617"/>
                  <a:pt x="1149350" y="2117"/>
                  <a:pt x="1155700" y="0"/>
                </a:cubicBezTo>
                <a:cubicBezTo>
                  <a:pt x="1162050" y="6350"/>
                  <a:pt x="1169769" y="11578"/>
                  <a:pt x="1174750" y="19050"/>
                </a:cubicBezTo>
                <a:cubicBezTo>
                  <a:pt x="1179136" y="25629"/>
                  <a:pt x="1185635" y="58661"/>
                  <a:pt x="1187450" y="63500"/>
                </a:cubicBezTo>
                <a:cubicBezTo>
                  <a:pt x="1190774" y="72363"/>
                  <a:pt x="1197157" y="79920"/>
                  <a:pt x="1200150" y="88900"/>
                </a:cubicBezTo>
                <a:cubicBezTo>
                  <a:pt x="1205670" y="105459"/>
                  <a:pt x="1208617" y="122767"/>
                  <a:pt x="1212850" y="139700"/>
                </a:cubicBezTo>
                <a:lnTo>
                  <a:pt x="1219200" y="165100"/>
                </a:lnTo>
                <a:cubicBezTo>
                  <a:pt x="1222256" y="232330"/>
                  <a:pt x="1218571" y="302702"/>
                  <a:pt x="1238250" y="368300"/>
                </a:cubicBezTo>
                <a:cubicBezTo>
                  <a:pt x="1242097" y="381122"/>
                  <a:pt x="1246717" y="393700"/>
                  <a:pt x="1250950" y="406400"/>
                </a:cubicBezTo>
                <a:cubicBezTo>
                  <a:pt x="1253067" y="412750"/>
                  <a:pt x="1253587" y="419881"/>
                  <a:pt x="1257300" y="425450"/>
                </a:cubicBezTo>
                <a:cubicBezTo>
                  <a:pt x="1261533" y="431800"/>
                  <a:pt x="1266587" y="437674"/>
                  <a:pt x="1270000" y="444500"/>
                </a:cubicBezTo>
                <a:cubicBezTo>
                  <a:pt x="1272993" y="450487"/>
                  <a:pt x="1273357" y="457563"/>
                  <a:pt x="1276350" y="463550"/>
                </a:cubicBezTo>
                <a:cubicBezTo>
                  <a:pt x="1279763" y="470376"/>
                  <a:pt x="1285637" y="475774"/>
                  <a:pt x="1289050" y="482600"/>
                </a:cubicBezTo>
                <a:cubicBezTo>
                  <a:pt x="1297962" y="500425"/>
                  <a:pt x="1289661" y="507589"/>
                  <a:pt x="1314450" y="514350"/>
                </a:cubicBezTo>
                <a:cubicBezTo>
                  <a:pt x="1330914" y="518840"/>
                  <a:pt x="1348417" y="517895"/>
                  <a:pt x="1365250" y="520700"/>
                </a:cubicBezTo>
                <a:cubicBezTo>
                  <a:pt x="1373858" y="522135"/>
                  <a:pt x="1381956" y="526294"/>
                  <a:pt x="1390650" y="527050"/>
                </a:cubicBezTo>
                <a:cubicBezTo>
                  <a:pt x="1430771" y="530539"/>
                  <a:pt x="1471083" y="531283"/>
                  <a:pt x="1511300" y="533400"/>
                </a:cubicBezTo>
                <a:cubicBezTo>
                  <a:pt x="1528233" y="541867"/>
                  <a:pt x="1543733" y="554208"/>
                  <a:pt x="1562100" y="558800"/>
                </a:cubicBezTo>
                <a:lnTo>
                  <a:pt x="1587500" y="5651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662202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sp>
        <p:nvSpPr>
          <p:cNvPr id="3" name="Content Placeholder 2">
            <a:extLst>
              <a:ext uri="{FF2B5EF4-FFF2-40B4-BE49-F238E27FC236}">
                <a16:creationId xmlns:a16="http://schemas.microsoft.com/office/drawing/2014/main" id="{2D4E542E-EEA2-4B34-9B66-2CE83BB6DCA7}"/>
              </a:ext>
            </a:extLst>
          </p:cNvPr>
          <p:cNvSpPr>
            <a:spLocks noGrp="1"/>
          </p:cNvSpPr>
          <p:nvPr>
            <p:ph idx="1"/>
          </p:nvPr>
        </p:nvSpPr>
        <p:spPr/>
        <p:txBody>
          <a:bodyPr/>
          <a:lstStyle/>
          <a:p>
            <a:r>
              <a:rPr lang="en-US" dirty="0"/>
              <a:t>Transfer learning</a:t>
            </a:r>
          </a:p>
          <a:p>
            <a:r>
              <a:rPr lang="en-US" dirty="0"/>
              <a:t>Evolutionary algorithms</a:t>
            </a:r>
          </a:p>
          <a:p>
            <a:r>
              <a:rPr lang="en-US" dirty="0"/>
              <a:t>Bayesian optimization</a:t>
            </a:r>
          </a:p>
          <a:p>
            <a:r>
              <a:rPr lang="en-US" dirty="0"/>
              <a:t>Reinforcement learning</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ctangle: Rounded Corners 5">
            <a:extLst>
              <a:ext uri="{FF2B5EF4-FFF2-40B4-BE49-F238E27FC236}">
                <a16:creationId xmlns:a16="http://schemas.microsoft.com/office/drawing/2014/main" id="{58989772-05F4-4F85-9BED-A4C994E33A7D}"/>
              </a:ext>
            </a:extLst>
          </p:cNvPr>
          <p:cNvSpPr/>
          <p:nvPr/>
        </p:nvSpPr>
        <p:spPr>
          <a:xfrm>
            <a:off x="4932424" y="1846173"/>
            <a:ext cx="2699349" cy="382518"/>
          </a:xfrm>
          <a:prstGeom prst="round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likelihood optimization</a:t>
            </a:r>
            <a:endParaRPr lang="sv-SE" sz="1600" b="1" dirty="0">
              <a:solidFill>
                <a:schemeClr val="bg1"/>
              </a:solidFill>
            </a:endParaRPr>
          </a:p>
        </p:txBody>
      </p:sp>
      <p:sp>
        <p:nvSpPr>
          <p:cNvPr id="7" name="Rectangle: Rounded Corners 6">
            <a:extLst>
              <a:ext uri="{FF2B5EF4-FFF2-40B4-BE49-F238E27FC236}">
                <a16:creationId xmlns:a16="http://schemas.microsoft.com/office/drawing/2014/main" id="{39FE5D3F-4931-4EE8-82FF-8A9470AA900D}"/>
              </a:ext>
            </a:extLst>
          </p:cNvPr>
          <p:cNvSpPr/>
          <p:nvPr/>
        </p:nvSpPr>
        <p:spPr>
          <a:xfrm>
            <a:off x="4932424" y="2350388"/>
            <a:ext cx="2699349" cy="382518"/>
          </a:xfrm>
          <a:prstGeom prst="round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latent space optimization</a:t>
            </a:r>
            <a:endParaRPr lang="sv-SE" sz="1600" b="1" dirty="0">
              <a:solidFill>
                <a:schemeClr val="bg1"/>
              </a:solidFill>
            </a:endParaRPr>
          </a:p>
        </p:txBody>
      </p:sp>
      <p:sp>
        <p:nvSpPr>
          <p:cNvPr id="8" name="Rectangle: Rounded Corners 7">
            <a:extLst>
              <a:ext uri="{FF2B5EF4-FFF2-40B4-BE49-F238E27FC236}">
                <a16:creationId xmlns:a16="http://schemas.microsoft.com/office/drawing/2014/main" id="{F623BD63-7E60-4C22-B8B2-37B501714918}"/>
              </a:ext>
            </a:extLst>
          </p:cNvPr>
          <p:cNvSpPr/>
          <p:nvPr/>
        </p:nvSpPr>
        <p:spPr>
          <a:xfrm>
            <a:off x="4932424" y="2877826"/>
            <a:ext cx="2699349" cy="382518"/>
          </a:xfrm>
          <a:prstGeom prst="round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latent space optimization</a:t>
            </a:r>
            <a:endParaRPr lang="sv-SE" sz="1600" b="1" dirty="0">
              <a:solidFill>
                <a:schemeClr val="bg1"/>
              </a:solidFill>
            </a:endParaRPr>
          </a:p>
        </p:txBody>
      </p:sp>
      <p:sp>
        <p:nvSpPr>
          <p:cNvPr id="9" name="Rectangle: Rounded Corners 8">
            <a:extLst>
              <a:ext uri="{FF2B5EF4-FFF2-40B4-BE49-F238E27FC236}">
                <a16:creationId xmlns:a16="http://schemas.microsoft.com/office/drawing/2014/main" id="{97A6A0C0-2B87-4D8F-B9F3-C594556E7CBC}"/>
              </a:ext>
            </a:extLst>
          </p:cNvPr>
          <p:cNvSpPr/>
          <p:nvPr/>
        </p:nvSpPr>
        <p:spPr>
          <a:xfrm>
            <a:off x="4932424" y="3395280"/>
            <a:ext cx="2699349" cy="382518"/>
          </a:xfrm>
          <a:prstGeom prst="round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likelihood optimization</a:t>
            </a:r>
            <a:endParaRPr lang="sv-SE" sz="1600" b="1" dirty="0">
              <a:solidFill>
                <a:schemeClr val="bg1"/>
              </a:solidFill>
            </a:endParaRPr>
          </a:p>
        </p:txBody>
      </p:sp>
    </p:spTree>
    <p:extLst>
      <p:ext uri="{BB962C8B-B14F-4D97-AF65-F5344CB8AC3E}">
        <p14:creationId xmlns:p14="http://schemas.microsoft.com/office/powerpoint/2010/main" val="41663850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sp>
        <p:nvSpPr>
          <p:cNvPr id="3" name="Content Placeholder 2">
            <a:extLst>
              <a:ext uri="{FF2B5EF4-FFF2-40B4-BE49-F238E27FC236}">
                <a16:creationId xmlns:a16="http://schemas.microsoft.com/office/drawing/2014/main" id="{2D4E542E-EEA2-4B34-9B66-2CE83BB6DCA7}"/>
              </a:ext>
            </a:extLst>
          </p:cNvPr>
          <p:cNvSpPr>
            <a:spLocks noGrp="1"/>
          </p:cNvSpPr>
          <p:nvPr>
            <p:ph idx="1"/>
          </p:nvPr>
        </p:nvSpPr>
        <p:spPr/>
        <p:txBody>
          <a:bodyPr/>
          <a:lstStyle/>
          <a:p>
            <a:r>
              <a:rPr lang="en-US" dirty="0"/>
              <a:t>Transfer learning</a:t>
            </a:r>
          </a:p>
          <a:p>
            <a:r>
              <a:rPr lang="en-US" dirty="0">
                <a:solidFill>
                  <a:schemeClr val="bg2"/>
                </a:solidFill>
              </a:rPr>
              <a:t>Evolutionary algorithms</a:t>
            </a:r>
          </a:p>
          <a:p>
            <a:r>
              <a:rPr lang="en-US" dirty="0">
                <a:solidFill>
                  <a:schemeClr val="bg2"/>
                </a:solidFill>
              </a:rPr>
              <a:t>Bayesian optimization</a:t>
            </a:r>
          </a:p>
          <a:p>
            <a:r>
              <a:rPr lang="en-US" dirty="0">
                <a:solidFill>
                  <a:schemeClr val="bg2"/>
                </a:solidFill>
              </a:rPr>
              <a:t>Reinforcement learning</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22498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sp>
        <p:nvSpPr>
          <p:cNvPr id="3" name="Content Placeholder 2">
            <a:extLst>
              <a:ext uri="{FF2B5EF4-FFF2-40B4-BE49-F238E27FC236}">
                <a16:creationId xmlns:a16="http://schemas.microsoft.com/office/drawing/2014/main" id="{2D4E542E-EEA2-4B34-9B66-2CE83BB6DCA7}"/>
              </a:ext>
            </a:extLst>
          </p:cNvPr>
          <p:cNvSpPr>
            <a:spLocks noGrp="1"/>
          </p:cNvSpPr>
          <p:nvPr>
            <p:ph idx="1"/>
          </p:nvPr>
        </p:nvSpPr>
        <p:spPr/>
        <p:txBody>
          <a:bodyPr/>
          <a:lstStyle/>
          <a:p>
            <a:r>
              <a:rPr lang="en-US" dirty="0"/>
              <a:t>Transfer learning</a:t>
            </a:r>
          </a:p>
          <a:p>
            <a:r>
              <a:rPr lang="en-US" dirty="0">
                <a:solidFill>
                  <a:schemeClr val="bg2"/>
                </a:solidFill>
              </a:rPr>
              <a:t>Evolutionary algorithms</a:t>
            </a:r>
          </a:p>
          <a:p>
            <a:r>
              <a:rPr lang="en-US" dirty="0">
                <a:solidFill>
                  <a:schemeClr val="bg2"/>
                </a:solidFill>
              </a:rPr>
              <a:t>Bayesian optimization</a:t>
            </a:r>
          </a:p>
          <a:p>
            <a:r>
              <a:rPr lang="en-US" dirty="0">
                <a:solidFill>
                  <a:schemeClr val="bg2"/>
                </a:solidFill>
              </a:rPr>
              <a:t>Reinforcement learning</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Google Shape;72;p14">
            <a:extLst>
              <a:ext uri="{FF2B5EF4-FFF2-40B4-BE49-F238E27FC236}">
                <a16:creationId xmlns:a16="http://schemas.microsoft.com/office/drawing/2014/main" id="{A5258683-614A-45F8-BA13-0E60559E427C}"/>
              </a:ext>
            </a:extLst>
          </p:cNvPr>
          <p:cNvSpPr/>
          <p:nvPr/>
        </p:nvSpPr>
        <p:spPr>
          <a:xfrm>
            <a:off x="3780107" y="4388809"/>
            <a:ext cx="910500" cy="635400"/>
          </a:xfrm>
          <a:prstGeom prst="roundRect">
            <a:avLst>
              <a:gd name="adj" fmla="val 16667"/>
            </a:avLst>
          </a:prstGeom>
          <a:solidFill>
            <a:srgbClr val="F4CCCC"/>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latin typeface="+mn-lt"/>
              </a:rPr>
              <a:t>GM</a:t>
            </a:r>
            <a:r>
              <a:rPr lang="en-GB" baseline="-25000">
                <a:latin typeface="+mn-lt"/>
              </a:rPr>
              <a:t>θ3</a:t>
            </a:r>
            <a:r>
              <a:rPr lang="en-GB" baseline="30000">
                <a:latin typeface="+mn-lt"/>
              </a:rPr>
              <a:t>(3)</a:t>
            </a:r>
            <a:endParaRPr baseline="30000">
              <a:latin typeface="+mn-lt"/>
            </a:endParaRPr>
          </a:p>
        </p:txBody>
      </p:sp>
      <p:sp>
        <p:nvSpPr>
          <p:cNvPr id="7" name="Google Shape;73;p14">
            <a:extLst>
              <a:ext uri="{FF2B5EF4-FFF2-40B4-BE49-F238E27FC236}">
                <a16:creationId xmlns:a16="http://schemas.microsoft.com/office/drawing/2014/main" id="{92D8DE70-2F70-42A8-B3CB-BF023011C76F}"/>
              </a:ext>
            </a:extLst>
          </p:cNvPr>
          <p:cNvSpPr/>
          <p:nvPr/>
        </p:nvSpPr>
        <p:spPr>
          <a:xfrm>
            <a:off x="3780107" y="3611759"/>
            <a:ext cx="910500" cy="635400"/>
          </a:xfrm>
          <a:prstGeom prst="roundRect">
            <a:avLst>
              <a:gd name="adj" fmla="val 16667"/>
            </a:avLst>
          </a:prstGeom>
          <a:solidFill>
            <a:srgbClr val="D9EAD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dirty="0">
                <a:latin typeface="+mn-lt"/>
              </a:rPr>
              <a:t>GM</a:t>
            </a:r>
            <a:r>
              <a:rPr lang="en-GB" baseline="-25000" dirty="0">
                <a:latin typeface="+mn-lt"/>
              </a:rPr>
              <a:t>θ2</a:t>
            </a:r>
            <a:r>
              <a:rPr lang="en-GB" baseline="30000" dirty="0">
                <a:latin typeface="+mn-lt"/>
              </a:rPr>
              <a:t>(2)</a:t>
            </a:r>
            <a:endParaRPr baseline="30000" dirty="0">
              <a:latin typeface="+mn-lt"/>
            </a:endParaRPr>
          </a:p>
        </p:txBody>
      </p:sp>
      <p:cxnSp>
        <p:nvCxnSpPr>
          <p:cNvPr id="8" name="Google Shape;74;p14">
            <a:extLst>
              <a:ext uri="{FF2B5EF4-FFF2-40B4-BE49-F238E27FC236}">
                <a16:creationId xmlns:a16="http://schemas.microsoft.com/office/drawing/2014/main" id="{385D73F9-D7BA-4A78-8AB9-056B8A826D6E}"/>
              </a:ext>
            </a:extLst>
          </p:cNvPr>
          <p:cNvCxnSpPr>
            <a:stCxn id="14" idx="3"/>
            <a:endCxn id="11" idx="1"/>
          </p:cNvCxnSpPr>
          <p:nvPr/>
        </p:nvCxnSpPr>
        <p:spPr>
          <a:xfrm>
            <a:off x="4690607" y="3152409"/>
            <a:ext cx="1308600" cy="3000"/>
          </a:xfrm>
          <a:prstGeom prst="straightConnector1">
            <a:avLst/>
          </a:prstGeom>
          <a:noFill/>
          <a:ln w="9525" cap="flat" cmpd="sng">
            <a:solidFill>
              <a:schemeClr val="dk2"/>
            </a:solidFill>
            <a:prstDash val="solid"/>
            <a:round/>
            <a:headEnd type="none" w="med" len="med"/>
            <a:tailEnd type="triangle" w="med" len="med"/>
          </a:ln>
        </p:spPr>
      </p:cxnSp>
      <p:cxnSp>
        <p:nvCxnSpPr>
          <p:cNvPr id="9" name="Google Shape;77;p14">
            <a:extLst>
              <a:ext uri="{FF2B5EF4-FFF2-40B4-BE49-F238E27FC236}">
                <a16:creationId xmlns:a16="http://schemas.microsoft.com/office/drawing/2014/main" id="{0E6A2068-40DC-4137-998D-E7366C309D1A}"/>
              </a:ext>
            </a:extLst>
          </p:cNvPr>
          <p:cNvCxnSpPr>
            <a:stCxn id="6" idx="3"/>
            <a:endCxn id="13" idx="1"/>
          </p:cNvCxnSpPr>
          <p:nvPr/>
        </p:nvCxnSpPr>
        <p:spPr>
          <a:xfrm rot="10800000" flipH="1">
            <a:off x="4690607" y="4703509"/>
            <a:ext cx="1289400" cy="3000"/>
          </a:xfrm>
          <a:prstGeom prst="straightConnector1">
            <a:avLst/>
          </a:prstGeom>
          <a:noFill/>
          <a:ln w="9525" cap="flat" cmpd="sng">
            <a:solidFill>
              <a:schemeClr val="dk2"/>
            </a:solidFill>
            <a:prstDash val="solid"/>
            <a:round/>
            <a:headEnd type="none" w="med" len="med"/>
            <a:tailEnd type="triangle" w="med" len="med"/>
          </a:ln>
        </p:spPr>
      </p:cxnSp>
      <p:cxnSp>
        <p:nvCxnSpPr>
          <p:cNvPr id="10" name="Google Shape;79;p14">
            <a:extLst>
              <a:ext uri="{FF2B5EF4-FFF2-40B4-BE49-F238E27FC236}">
                <a16:creationId xmlns:a16="http://schemas.microsoft.com/office/drawing/2014/main" id="{035E6E2D-9ECF-4E1A-87F2-503342A765E5}"/>
              </a:ext>
            </a:extLst>
          </p:cNvPr>
          <p:cNvCxnSpPr>
            <a:stCxn id="7" idx="3"/>
            <a:endCxn id="12" idx="1"/>
          </p:cNvCxnSpPr>
          <p:nvPr/>
        </p:nvCxnSpPr>
        <p:spPr>
          <a:xfrm>
            <a:off x="4690607" y="3929459"/>
            <a:ext cx="1308600" cy="0"/>
          </a:xfrm>
          <a:prstGeom prst="straightConnector1">
            <a:avLst/>
          </a:prstGeom>
          <a:noFill/>
          <a:ln w="9525" cap="flat" cmpd="sng">
            <a:solidFill>
              <a:schemeClr val="dk2"/>
            </a:solidFill>
            <a:prstDash val="solid"/>
            <a:round/>
            <a:headEnd type="none" w="med" len="med"/>
            <a:tailEnd type="triangle" w="med" len="med"/>
          </a:ln>
        </p:spPr>
      </p:cxnSp>
      <p:sp>
        <p:nvSpPr>
          <p:cNvPr id="11" name="Google Shape;76;p14">
            <a:extLst>
              <a:ext uri="{FF2B5EF4-FFF2-40B4-BE49-F238E27FC236}">
                <a16:creationId xmlns:a16="http://schemas.microsoft.com/office/drawing/2014/main" id="{7A4B2352-4D95-4A96-817D-EF6ECD0A5A7B}"/>
              </a:ext>
            </a:extLst>
          </p:cNvPr>
          <p:cNvSpPr/>
          <p:nvPr/>
        </p:nvSpPr>
        <p:spPr>
          <a:xfrm>
            <a:off x="5999207" y="2837597"/>
            <a:ext cx="910500" cy="635400"/>
          </a:xfrm>
          <a:prstGeom prst="roundRect">
            <a:avLst>
              <a:gd name="adj" fmla="val 16667"/>
            </a:avLst>
          </a:prstGeom>
          <a:solidFill>
            <a:srgbClr val="CFE2F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latin typeface="+mn-lt"/>
              </a:rPr>
              <a:t>Task #1</a:t>
            </a:r>
            <a:endParaRPr baseline="30000">
              <a:latin typeface="+mn-lt"/>
            </a:endParaRPr>
          </a:p>
        </p:txBody>
      </p:sp>
      <p:sp>
        <p:nvSpPr>
          <p:cNvPr id="12" name="Google Shape;80;p14">
            <a:extLst>
              <a:ext uri="{FF2B5EF4-FFF2-40B4-BE49-F238E27FC236}">
                <a16:creationId xmlns:a16="http://schemas.microsoft.com/office/drawing/2014/main" id="{01625EEC-2218-40A6-9553-6E754303A015}"/>
              </a:ext>
            </a:extLst>
          </p:cNvPr>
          <p:cNvSpPr/>
          <p:nvPr/>
        </p:nvSpPr>
        <p:spPr>
          <a:xfrm>
            <a:off x="5999207" y="3611747"/>
            <a:ext cx="910500" cy="635400"/>
          </a:xfrm>
          <a:prstGeom prst="roundRect">
            <a:avLst>
              <a:gd name="adj" fmla="val 16667"/>
            </a:avLst>
          </a:prstGeom>
          <a:solidFill>
            <a:srgbClr val="D9EAD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latin typeface="+mn-lt"/>
              </a:rPr>
              <a:t>Task #2</a:t>
            </a:r>
            <a:endParaRPr baseline="30000">
              <a:latin typeface="+mn-lt"/>
            </a:endParaRPr>
          </a:p>
        </p:txBody>
      </p:sp>
      <p:sp>
        <p:nvSpPr>
          <p:cNvPr id="13" name="Google Shape;78;p14">
            <a:extLst>
              <a:ext uri="{FF2B5EF4-FFF2-40B4-BE49-F238E27FC236}">
                <a16:creationId xmlns:a16="http://schemas.microsoft.com/office/drawing/2014/main" id="{CFBAEB6E-3A3B-40A7-9090-DC7696044683}"/>
              </a:ext>
            </a:extLst>
          </p:cNvPr>
          <p:cNvSpPr/>
          <p:nvPr/>
        </p:nvSpPr>
        <p:spPr>
          <a:xfrm>
            <a:off x="5980007" y="4385897"/>
            <a:ext cx="910500" cy="635400"/>
          </a:xfrm>
          <a:prstGeom prst="roundRect">
            <a:avLst>
              <a:gd name="adj" fmla="val 16667"/>
            </a:avLst>
          </a:prstGeom>
          <a:solidFill>
            <a:srgbClr val="F4CCCC"/>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latin typeface="+mn-lt"/>
              </a:rPr>
              <a:t>Task #3</a:t>
            </a:r>
            <a:endParaRPr baseline="30000">
              <a:latin typeface="+mn-lt"/>
            </a:endParaRPr>
          </a:p>
        </p:txBody>
      </p:sp>
      <p:sp>
        <p:nvSpPr>
          <p:cNvPr id="14" name="Google Shape;75;p14">
            <a:extLst>
              <a:ext uri="{FF2B5EF4-FFF2-40B4-BE49-F238E27FC236}">
                <a16:creationId xmlns:a16="http://schemas.microsoft.com/office/drawing/2014/main" id="{1AF82709-76A9-4C35-8109-E04E0633298D}"/>
              </a:ext>
            </a:extLst>
          </p:cNvPr>
          <p:cNvSpPr/>
          <p:nvPr/>
        </p:nvSpPr>
        <p:spPr>
          <a:xfrm>
            <a:off x="3780107" y="2834709"/>
            <a:ext cx="910500" cy="635400"/>
          </a:xfrm>
          <a:prstGeom prst="roundRect">
            <a:avLst>
              <a:gd name="adj" fmla="val 16667"/>
            </a:avLst>
          </a:prstGeom>
          <a:solidFill>
            <a:srgbClr val="CFE2F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latin typeface="+mn-lt"/>
              </a:rPr>
              <a:t>GM</a:t>
            </a:r>
            <a:r>
              <a:rPr lang="en-GB" baseline="-25000">
                <a:latin typeface="+mn-lt"/>
              </a:rPr>
              <a:t>θ1</a:t>
            </a:r>
            <a:r>
              <a:rPr lang="en-GB" baseline="30000">
                <a:latin typeface="+mn-lt"/>
              </a:rPr>
              <a:t>(1)</a:t>
            </a:r>
            <a:endParaRPr baseline="30000">
              <a:latin typeface="+mn-lt"/>
            </a:endParaRPr>
          </a:p>
        </p:txBody>
      </p:sp>
      <p:sp>
        <p:nvSpPr>
          <p:cNvPr id="15" name="Google Shape;81;p14">
            <a:extLst>
              <a:ext uri="{FF2B5EF4-FFF2-40B4-BE49-F238E27FC236}">
                <a16:creationId xmlns:a16="http://schemas.microsoft.com/office/drawing/2014/main" id="{292EE2FB-B0E1-4452-8EE9-56BEE0C32295}"/>
              </a:ext>
            </a:extLst>
          </p:cNvPr>
          <p:cNvSpPr/>
          <p:nvPr/>
        </p:nvSpPr>
        <p:spPr>
          <a:xfrm>
            <a:off x="2149232" y="3641309"/>
            <a:ext cx="910500" cy="635400"/>
          </a:xfrm>
          <a:prstGeom prst="roundRect">
            <a:avLst>
              <a:gd name="adj" fmla="val 16667"/>
            </a:avLst>
          </a:prstGeom>
          <a:solidFill>
            <a:srgbClr val="C9DAF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dirty="0" err="1">
                <a:latin typeface="+mn-lt"/>
              </a:rPr>
              <a:t>GM</a:t>
            </a:r>
            <a:r>
              <a:rPr lang="en-GB" baseline="-25000" dirty="0" err="1">
                <a:latin typeface="+mn-lt"/>
              </a:rPr>
              <a:t>θ</a:t>
            </a:r>
            <a:endParaRPr baseline="30000" dirty="0">
              <a:latin typeface="+mn-lt"/>
            </a:endParaRPr>
          </a:p>
        </p:txBody>
      </p:sp>
      <p:cxnSp>
        <p:nvCxnSpPr>
          <p:cNvPr id="16" name="Google Shape;82;p14">
            <a:extLst>
              <a:ext uri="{FF2B5EF4-FFF2-40B4-BE49-F238E27FC236}">
                <a16:creationId xmlns:a16="http://schemas.microsoft.com/office/drawing/2014/main" id="{C227920A-5BF3-4B89-9EAD-171901FF364B}"/>
              </a:ext>
            </a:extLst>
          </p:cNvPr>
          <p:cNvCxnSpPr>
            <a:stCxn id="15" idx="3"/>
            <a:endCxn id="14" idx="1"/>
          </p:cNvCxnSpPr>
          <p:nvPr/>
        </p:nvCxnSpPr>
        <p:spPr>
          <a:xfrm rot="10800000" flipH="1">
            <a:off x="3059732" y="3152309"/>
            <a:ext cx="720300" cy="806700"/>
          </a:xfrm>
          <a:prstGeom prst="straightConnector1">
            <a:avLst/>
          </a:prstGeom>
          <a:noFill/>
          <a:ln w="9525" cap="flat" cmpd="sng">
            <a:solidFill>
              <a:schemeClr val="dk2"/>
            </a:solidFill>
            <a:prstDash val="solid"/>
            <a:round/>
            <a:headEnd type="none" w="med" len="med"/>
            <a:tailEnd type="triangle" w="med" len="med"/>
          </a:ln>
        </p:spPr>
      </p:cxnSp>
      <p:cxnSp>
        <p:nvCxnSpPr>
          <p:cNvPr id="17" name="Google Shape;83;p14">
            <a:extLst>
              <a:ext uri="{FF2B5EF4-FFF2-40B4-BE49-F238E27FC236}">
                <a16:creationId xmlns:a16="http://schemas.microsoft.com/office/drawing/2014/main" id="{7F40A1BC-8C1B-428B-8E5A-67641DAA74EE}"/>
              </a:ext>
            </a:extLst>
          </p:cNvPr>
          <p:cNvCxnSpPr>
            <a:stCxn id="15" idx="3"/>
            <a:endCxn id="7" idx="1"/>
          </p:cNvCxnSpPr>
          <p:nvPr/>
        </p:nvCxnSpPr>
        <p:spPr>
          <a:xfrm rot="10800000" flipH="1">
            <a:off x="3059732" y="3929309"/>
            <a:ext cx="720300" cy="29700"/>
          </a:xfrm>
          <a:prstGeom prst="straightConnector1">
            <a:avLst/>
          </a:prstGeom>
          <a:noFill/>
          <a:ln w="9525" cap="flat" cmpd="sng">
            <a:solidFill>
              <a:schemeClr val="dk2"/>
            </a:solidFill>
            <a:prstDash val="solid"/>
            <a:round/>
            <a:headEnd type="none" w="med" len="med"/>
            <a:tailEnd type="triangle" w="med" len="med"/>
          </a:ln>
        </p:spPr>
      </p:cxnSp>
      <p:cxnSp>
        <p:nvCxnSpPr>
          <p:cNvPr id="18" name="Google Shape;84;p14">
            <a:extLst>
              <a:ext uri="{FF2B5EF4-FFF2-40B4-BE49-F238E27FC236}">
                <a16:creationId xmlns:a16="http://schemas.microsoft.com/office/drawing/2014/main" id="{FBDDCE6C-7123-4B80-9CB8-86291AA3F4E0}"/>
              </a:ext>
            </a:extLst>
          </p:cNvPr>
          <p:cNvCxnSpPr>
            <a:stCxn id="15" idx="3"/>
            <a:endCxn id="6" idx="1"/>
          </p:cNvCxnSpPr>
          <p:nvPr/>
        </p:nvCxnSpPr>
        <p:spPr>
          <a:xfrm>
            <a:off x="3059732" y="3959009"/>
            <a:ext cx="720300" cy="747600"/>
          </a:xfrm>
          <a:prstGeom prst="straightConnector1">
            <a:avLst/>
          </a:prstGeom>
          <a:noFill/>
          <a:ln w="9525" cap="flat" cmpd="sng">
            <a:solidFill>
              <a:schemeClr val="dk2"/>
            </a:solidFill>
            <a:prstDash val="solid"/>
            <a:round/>
            <a:headEnd type="none" w="med" len="med"/>
            <a:tailEnd type="triangle" w="med" len="med"/>
          </a:ln>
        </p:spPr>
      </p:cxnSp>
      <p:sp>
        <p:nvSpPr>
          <p:cNvPr id="19" name="Rectangle 18">
            <a:extLst>
              <a:ext uri="{FF2B5EF4-FFF2-40B4-BE49-F238E27FC236}">
                <a16:creationId xmlns:a16="http://schemas.microsoft.com/office/drawing/2014/main" id="{BC5A765F-3EA1-4250-891D-90EB6D767A0B}"/>
              </a:ext>
            </a:extLst>
          </p:cNvPr>
          <p:cNvSpPr/>
          <p:nvPr/>
        </p:nvSpPr>
        <p:spPr>
          <a:xfrm>
            <a:off x="886658" y="4711433"/>
            <a:ext cx="2277336" cy="8309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a:solidFill>
                  <a:schemeClr val="accent5">
                    <a:lumMod val="60000"/>
                    <a:lumOff val="40000"/>
                  </a:schemeClr>
                </a:solidFill>
                <a:latin typeface="3ds" panose="02000503020000020004"/>
              </a:rPr>
              <a:t>GM = generative model with parameters </a:t>
            </a:r>
            <a:r>
              <a:rPr lang="el-GR" sz="1600" b="1" dirty="0">
                <a:solidFill>
                  <a:schemeClr val="accent5">
                    <a:lumMod val="60000"/>
                    <a:lumOff val="40000"/>
                  </a:schemeClr>
                </a:solidFill>
                <a:latin typeface="Calibri Light" panose="020F0302020204030204" pitchFamily="34" charset="0"/>
                <a:cs typeface="Calibri Light" panose="020F0302020204030204" pitchFamily="34" charset="0"/>
              </a:rPr>
              <a:t>θ</a:t>
            </a:r>
            <a:endParaRPr lang="el-GR" sz="1600" b="1" dirty="0">
              <a:solidFill>
                <a:schemeClr val="accent5">
                  <a:lumMod val="60000"/>
                  <a:lumOff val="40000"/>
                </a:schemeClr>
              </a:solidFill>
            </a:endParaRPr>
          </a:p>
          <a:p>
            <a:pPr algn="ctr"/>
            <a:endParaRPr lang="sv-SE" sz="1600" b="1" dirty="0">
              <a:solidFill>
                <a:schemeClr val="accent5">
                  <a:lumMod val="60000"/>
                  <a:lumOff val="40000"/>
                </a:schemeClr>
              </a:solidFill>
              <a:latin typeface="3ds" panose="02000503020000020004"/>
            </a:endParaRPr>
          </a:p>
        </p:txBody>
      </p:sp>
      <p:cxnSp>
        <p:nvCxnSpPr>
          <p:cNvPr id="20" name="Straight Arrow Connector 19">
            <a:extLst>
              <a:ext uri="{FF2B5EF4-FFF2-40B4-BE49-F238E27FC236}">
                <a16:creationId xmlns:a16="http://schemas.microsoft.com/office/drawing/2014/main" id="{38A62547-E221-42C9-A9B3-A9C1C5593B5F}"/>
              </a:ext>
            </a:extLst>
          </p:cNvPr>
          <p:cNvCxnSpPr>
            <a:cxnSpLocks/>
          </p:cNvCxnSpPr>
          <p:nvPr/>
        </p:nvCxnSpPr>
        <p:spPr>
          <a:xfrm flipV="1">
            <a:off x="2064566" y="4357287"/>
            <a:ext cx="84666" cy="277952"/>
          </a:xfrm>
          <a:prstGeom prst="straightConnector1">
            <a:avLst/>
          </a:prstGeom>
          <a:ln>
            <a:solidFill>
              <a:schemeClr val="accent5">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23" name="Rectangle 22">
            <a:extLst>
              <a:ext uri="{FF2B5EF4-FFF2-40B4-BE49-F238E27FC236}">
                <a16:creationId xmlns:a16="http://schemas.microsoft.com/office/drawing/2014/main" id="{A641C573-0C03-4972-B3FD-7F19B7C16F12}"/>
              </a:ext>
            </a:extLst>
          </p:cNvPr>
          <p:cNvSpPr/>
          <p:nvPr/>
        </p:nvSpPr>
        <p:spPr>
          <a:xfrm>
            <a:off x="6065010" y="2450030"/>
            <a:ext cx="2669916"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a:solidFill>
                  <a:schemeClr val="accent5">
                    <a:lumMod val="60000"/>
                    <a:lumOff val="40000"/>
                  </a:schemeClr>
                </a:solidFill>
                <a:latin typeface="3ds" panose="02000503020000020004"/>
              </a:rPr>
              <a:t>e.g. generate </a:t>
            </a:r>
            <a:r>
              <a:rPr lang="en-US" sz="1600" dirty="0">
                <a:solidFill>
                  <a:schemeClr val="accent5">
                    <a:lumMod val="60000"/>
                    <a:lumOff val="40000"/>
                  </a:schemeClr>
                </a:solidFill>
                <a:latin typeface="3ds" panose="02000503020000020004"/>
              </a:rPr>
              <a:t>__ </a:t>
            </a:r>
            <a:r>
              <a:rPr lang="en-US" sz="1600" b="1" dirty="0">
                <a:solidFill>
                  <a:schemeClr val="accent5">
                    <a:lumMod val="60000"/>
                    <a:lumOff val="40000"/>
                  </a:schemeClr>
                </a:solidFill>
                <a:latin typeface="3ds" panose="02000503020000020004"/>
              </a:rPr>
              <a:t>inhibitors:</a:t>
            </a:r>
            <a:endParaRPr lang="el-GR" sz="1600" b="1" dirty="0">
              <a:solidFill>
                <a:schemeClr val="accent5">
                  <a:lumMod val="60000"/>
                  <a:lumOff val="40000"/>
                </a:schemeClr>
              </a:solidFill>
            </a:endParaRPr>
          </a:p>
          <a:p>
            <a:pPr algn="ctr"/>
            <a:endParaRPr lang="sv-SE" sz="1600" b="1" dirty="0">
              <a:solidFill>
                <a:schemeClr val="accent5">
                  <a:lumMod val="60000"/>
                  <a:lumOff val="40000"/>
                </a:schemeClr>
              </a:solidFill>
              <a:latin typeface="3ds" panose="02000503020000020004"/>
            </a:endParaRPr>
          </a:p>
        </p:txBody>
      </p:sp>
      <p:sp>
        <p:nvSpPr>
          <p:cNvPr id="24" name="Rectangle 23">
            <a:extLst>
              <a:ext uri="{FF2B5EF4-FFF2-40B4-BE49-F238E27FC236}">
                <a16:creationId xmlns:a16="http://schemas.microsoft.com/office/drawing/2014/main" id="{B112A8EE-7113-4B8D-953F-C067727A5273}"/>
              </a:ext>
            </a:extLst>
          </p:cNvPr>
          <p:cNvSpPr/>
          <p:nvPr/>
        </p:nvSpPr>
        <p:spPr>
          <a:xfrm>
            <a:off x="7043933" y="2952253"/>
            <a:ext cx="910500"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solidFill>
                  <a:schemeClr val="accent4"/>
                </a:solidFill>
                <a:latin typeface="+mj-lt"/>
              </a:rPr>
              <a:t>DRD2</a:t>
            </a:r>
            <a:endParaRPr lang="sv-SE" sz="2000" b="1" dirty="0">
              <a:solidFill>
                <a:schemeClr val="accent4"/>
              </a:solidFill>
              <a:latin typeface="+mj-lt"/>
            </a:endParaRPr>
          </a:p>
        </p:txBody>
      </p:sp>
      <p:sp>
        <p:nvSpPr>
          <p:cNvPr id="25" name="Rectangle 24">
            <a:extLst>
              <a:ext uri="{FF2B5EF4-FFF2-40B4-BE49-F238E27FC236}">
                <a16:creationId xmlns:a16="http://schemas.microsoft.com/office/drawing/2014/main" id="{CA202410-D28A-4C32-90B3-47CB146648C3}"/>
              </a:ext>
            </a:extLst>
          </p:cNvPr>
          <p:cNvSpPr/>
          <p:nvPr/>
        </p:nvSpPr>
        <p:spPr>
          <a:xfrm>
            <a:off x="7043933" y="3744103"/>
            <a:ext cx="910500"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solidFill>
                  <a:schemeClr val="accent2"/>
                </a:solidFill>
                <a:latin typeface="+mj-lt"/>
              </a:rPr>
              <a:t>JNK3</a:t>
            </a:r>
            <a:endParaRPr lang="sv-SE" sz="2000" b="1" dirty="0">
              <a:solidFill>
                <a:schemeClr val="accent2"/>
              </a:solidFill>
              <a:latin typeface="+mj-lt"/>
            </a:endParaRPr>
          </a:p>
        </p:txBody>
      </p:sp>
      <p:sp>
        <p:nvSpPr>
          <p:cNvPr id="26" name="Rectangle 25">
            <a:extLst>
              <a:ext uri="{FF2B5EF4-FFF2-40B4-BE49-F238E27FC236}">
                <a16:creationId xmlns:a16="http://schemas.microsoft.com/office/drawing/2014/main" id="{C9C397A8-B041-4188-A2D4-69CFE5D42884}"/>
              </a:ext>
            </a:extLst>
          </p:cNvPr>
          <p:cNvSpPr/>
          <p:nvPr/>
        </p:nvSpPr>
        <p:spPr>
          <a:xfrm>
            <a:off x="7041240" y="4511377"/>
            <a:ext cx="910500"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solidFill>
                  <a:schemeClr val="accent5"/>
                </a:solidFill>
                <a:latin typeface="+mj-lt"/>
              </a:rPr>
              <a:t>GSK3</a:t>
            </a:r>
            <a:r>
              <a:rPr lang="el-GR" sz="2000" b="1" dirty="0">
                <a:solidFill>
                  <a:schemeClr val="accent5"/>
                </a:solidFill>
                <a:latin typeface="Calibri Light" panose="020F0302020204030204" pitchFamily="34" charset="0"/>
                <a:cs typeface="Calibri Light" panose="020F0302020204030204" pitchFamily="34" charset="0"/>
              </a:rPr>
              <a:t>β</a:t>
            </a:r>
            <a:endParaRPr lang="sv-SE" sz="2000" b="1" dirty="0">
              <a:solidFill>
                <a:schemeClr val="accent5"/>
              </a:solidFill>
              <a:latin typeface="+mj-lt"/>
            </a:endParaRPr>
          </a:p>
        </p:txBody>
      </p:sp>
    </p:spTree>
    <p:extLst>
      <p:ext uri="{BB962C8B-B14F-4D97-AF65-F5344CB8AC3E}">
        <p14:creationId xmlns:p14="http://schemas.microsoft.com/office/powerpoint/2010/main" val="124192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sp>
        <p:nvSpPr>
          <p:cNvPr id="3" name="Content Placeholder 2">
            <a:extLst>
              <a:ext uri="{FF2B5EF4-FFF2-40B4-BE49-F238E27FC236}">
                <a16:creationId xmlns:a16="http://schemas.microsoft.com/office/drawing/2014/main" id="{2D4E542E-EEA2-4B34-9B66-2CE83BB6DCA7}"/>
              </a:ext>
            </a:extLst>
          </p:cNvPr>
          <p:cNvSpPr>
            <a:spLocks noGrp="1"/>
          </p:cNvSpPr>
          <p:nvPr>
            <p:ph idx="1"/>
          </p:nvPr>
        </p:nvSpPr>
        <p:spPr/>
        <p:txBody>
          <a:bodyPr/>
          <a:lstStyle/>
          <a:p>
            <a:r>
              <a:rPr lang="en-US" dirty="0"/>
              <a:t>Transfer learning</a:t>
            </a:r>
          </a:p>
          <a:p>
            <a:r>
              <a:rPr lang="en-US" dirty="0">
                <a:solidFill>
                  <a:schemeClr val="bg2"/>
                </a:solidFill>
              </a:rPr>
              <a:t>Evolutionary algorithms</a:t>
            </a:r>
          </a:p>
          <a:p>
            <a:r>
              <a:rPr lang="en-US" dirty="0">
                <a:solidFill>
                  <a:schemeClr val="bg2"/>
                </a:solidFill>
              </a:rPr>
              <a:t>Bayesian optimization</a:t>
            </a:r>
          </a:p>
          <a:p>
            <a:r>
              <a:rPr lang="en-US" dirty="0">
                <a:solidFill>
                  <a:schemeClr val="bg2"/>
                </a:solidFill>
              </a:rPr>
              <a:t>Reinforcement learning</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Google Shape;72;p14">
            <a:extLst>
              <a:ext uri="{FF2B5EF4-FFF2-40B4-BE49-F238E27FC236}">
                <a16:creationId xmlns:a16="http://schemas.microsoft.com/office/drawing/2014/main" id="{A5258683-614A-45F8-BA13-0E60559E427C}"/>
              </a:ext>
            </a:extLst>
          </p:cNvPr>
          <p:cNvSpPr/>
          <p:nvPr/>
        </p:nvSpPr>
        <p:spPr>
          <a:xfrm>
            <a:off x="3780107" y="4388809"/>
            <a:ext cx="910500" cy="635400"/>
          </a:xfrm>
          <a:prstGeom prst="roundRect">
            <a:avLst>
              <a:gd name="adj" fmla="val 16667"/>
            </a:avLst>
          </a:prstGeom>
          <a:solidFill>
            <a:srgbClr val="F4CCCC"/>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latin typeface="+mn-lt"/>
              </a:rPr>
              <a:t>GM</a:t>
            </a:r>
            <a:r>
              <a:rPr lang="en-GB" baseline="-25000">
                <a:latin typeface="+mn-lt"/>
              </a:rPr>
              <a:t>θ3</a:t>
            </a:r>
            <a:r>
              <a:rPr lang="en-GB" baseline="30000">
                <a:latin typeface="+mn-lt"/>
              </a:rPr>
              <a:t>(3)</a:t>
            </a:r>
            <a:endParaRPr baseline="30000">
              <a:latin typeface="+mn-lt"/>
            </a:endParaRPr>
          </a:p>
        </p:txBody>
      </p:sp>
      <p:sp>
        <p:nvSpPr>
          <p:cNvPr id="7" name="Google Shape;73;p14">
            <a:extLst>
              <a:ext uri="{FF2B5EF4-FFF2-40B4-BE49-F238E27FC236}">
                <a16:creationId xmlns:a16="http://schemas.microsoft.com/office/drawing/2014/main" id="{92D8DE70-2F70-42A8-B3CB-BF023011C76F}"/>
              </a:ext>
            </a:extLst>
          </p:cNvPr>
          <p:cNvSpPr/>
          <p:nvPr/>
        </p:nvSpPr>
        <p:spPr>
          <a:xfrm>
            <a:off x="3780107" y="3611759"/>
            <a:ext cx="910500" cy="635400"/>
          </a:xfrm>
          <a:prstGeom prst="roundRect">
            <a:avLst>
              <a:gd name="adj" fmla="val 16667"/>
            </a:avLst>
          </a:prstGeom>
          <a:solidFill>
            <a:srgbClr val="D9EAD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dirty="0">
                <a:latin typeface="+mn-lt"/>
              </a:rPr>
              <a:t>GM</a:t>
            </a:r>
            <a:r>
              <a:rPr lang="en-GB" baseline="-25000" dirty="0">
                <a:latin typeface="+mn-lt"/>
              </a:rPr>
              <a:t>θ2</a:t>
            </a:r>
            <a:r>
              <a:rPr lang="en-GB" baseline="30000" dirty="0">
                <a:latin typeface="+mn-lt"/>
              </a:rPr>
              <a:t>(2)</a:t>
            </a:r>
            <a:endParaRPr baseline="30000" dirty="0">
              <a:latin typeface="+mn-lt"/>
            </a:endParaRPr>
          </a:p>
        </p:txBody>
      </p:sp>
      <p:cxnSp>
        <p:nvCxnSpPr>
          <p:cNvPr id="8" name="Google Shape;74;p14">
            <a:extLst>
              <a:ext uri="{FF2B5EF4-FFF2-40B4-BE49-F238E27FC236}">
                <a16:creationId xmlns:a16="http://schemas.microsoft.com/office/drawing/2014/main" id="{385D73F9-D7BA-4A78-8AB9-056B8A826D6E}"/>
              </a:ext>
            </a:extLst>
          </p:cNvPr>
          <p:cNvCxnSpPr>
            <a:stCxn id="14" idx="3"/>
            <a:endCxn id="11" idx="1"/>
          </p:cNvCxnSpPr>
          <p:nvPr/>
        </p:nvCxnSpPr>
        <p:spPr>
          <a:xfrm>
            <a:off x="4690607" y="3152409"/>
            <a:ext cx="1308600" cy="3000"/>
          </a:xfrm>
          <a:prstGeom prst="straightConnector1">
            <a:avLst/>
          </a:prstGeom>
          <a:noFill/>
          <a:ln w="9525" cap="flat" cmpd="sng">
            <a:solidFill>
              <a:schemeClr val="dk2"/>
            </a:solidFill>
            <a:prstDash val="solid"/>
            <a:round/>
            <a:headEnd type="none" w="med" len="med"/>
            <a:tailEnd type="triangle" w="med" len="med"/>
          </a:ln>
        </p:spPr>
      </p:cxnSp>
      <p:cxnSp>
        <p:nvCxnSpPr>
          <p:cNvPr id="9" name="Google Shape;77;p14">
            <a:extLst>
              <a:ext uri="{FF2B5EF4-FFF2-40B4-BE49-F238E27FC236}">
                <a16:creationId xmlns:a16="http://schemas.microsoft.com/office/drawing/2014/main" id="{0E6A2068-40DC-4137-998D-E7366C309D1A}"/>
              </a:ext>
            </a:extLst>
          </p:cNvPr>
          <p:cNvCxnSpPr>
            <a:stCxn id="6" idx="3"/>
            <a:endCxn id="13" idx="1"/>
          </p:cNvCxnSpPr>
          <p:nvPr/>
        </p:nvCxnSpPr>
        <p:spPr>
          <a:xfrm rot="10800000" flipH="1">
            <a:off x="4690607" y="4703509"/>
            <a:ext cx="1289400" cy="3000"/>
          </a:xfrm>
          <a:prstGeom prst="straightConnector1">
            <a:avLst/>
          </a:prstGeom>
          <a:noFill/>
          <a:ln w="9525" cap="flat" cmpd="sng">
            <a:solidFill>
              <a:schemeClr val="dk2"/>
            </a:solidFill>
            <a:prstDash val="solid"/>
            <a:round/>
            <a:headEnd type="none" w="med" len="med"/>
            <a:tailEnd type="triangle" w="med" len="med"/>
          </a:ln>
        </p:spPr>
      </p:cxnSp>
      <p:cxnSp>
        <p:nvCxnSpPr>
          <p:cNvPr id="10" name="Google Shape;79;p14">
            <a:extLst>
              <a:ext uri="{FF2B5EF4-FFF2-40B4-BE49-F238E27FC236}">
                <a16:creationId xmlns:a16="http://schemas.microsoft.com/office/drawing/2014/main" id="{035E6E2D-9ECF-4E1A-87F2-503342A765E5}"/>
              </a:ext>
            </a:extLst>
          </p:cNvPr>
          <p:cNvCxnSpPr>
            <a:stCxn id="7" idx="3"/>
            <a:endCxn id="12" idx="1"/>
          </p:cNvCxnSpPr>
          <p:nvPr/>
        </p:nvCxnSpPr>
        <p:spPr>
          <a:xfrm>
            <a:off x="4690607" y="3929459"/>
            <a:ext cx="1308600" cy="0"/>
          </a:xfrm>
          <a:prstGeom prst="straightConnector1">
            <a:avLst/>
          </a:prstGeom>
          <a:noFill/>
          <a:ln w="9525" cap="flat" cmpd="sng">
            <a:solidFill>
              <a:schemeClr val="dk2"/>
            </a:solidFill>
            <a:prstDash val="solid"/>
            <a:round/>
            <a:headEnd type="none" w="med" len="med"/>
            <a:tailEnd type="triangle" w="med" len="med"/>
          </a:ln>
        </p:spPr>
      </p:cxnSp>
      <p:sp>
        <p:nvSpPr>
          <p:cNvPr id="11" name="Google Shape;76;p14">
            <a:extLst>
              <a:ext uri="{FF2B5EF4-FFF2-40B4-BE49-F238E27FC236}">
                <a16:creationId xmlns:a16="http://schemas.microsoft.com/office/drawing/2014/main" id="{7A4B2352-4D95-4A96-817D-EF6ECD0A5A7B}"/>
              </a:ext>
            </a:extLst>
          </p:cNvPr>
          <p:cNvSpPr/>
          <p:nvPr/>
        </p:nvSpPr>
        <p:spPr>
          <a:xfrm>
            <a:off x="5999207" y="2837597"/>
            <a:ext cx="910500" cy="635400"/>
          </a:xfrm>
          <a:prstGeom prst="roundRect">
            <a:avLst>
              <a:gd name="adj" fmla="val 16667"/>
            </a:avLst>
          </a:prstGeom>
          <a:solidFill>
            <a:srgbClr val="CFE2F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latin typeface="+mn-lt"/>
              </a:rPr>
              <a:t>Task #1</a:t>
            </a:r>
            <a:endParaRPr baseline="30000">
              <a:latin typeface="+mn-lt"/>
            </a:endParaRPr>
          </a:p>
        </p:txBody>
      </p:sp>
      <p:sp>
        <p:nvSpPr>
          <p:cNvPr id="12" name="Google Shape;80;p14">
            <a:extLst>
              <a:ext uri="{FF2B5EF4-FFF2-40B4-BE49-F238E27FC236}">
                <a16:creationId xmlns:a16="http://schemas.microsoft.com/office/drawing/2014/main" id="{01625EEC-2218-40A6-9553-6E754303A015}"/>
              </a:ext>
            </a:extLst>
          </p:cNvPr>
          <p:cNvSpPr/>
          <p:nvPr/>
        </p:nvSpPr>
        <p:spPr>
          <a:xfrm>
            <a:off x="5999207" y="3611747"/>
            <a:ext cx="910500" cy="635400"/>
          </a:xfrm>
          <a:prstGeom prst="roundRect">
            <a:avLst>
              <a:gd name="adj" fmla="val 16667"/>
            </a:avLst>
          </a:prstGeom>
          <a:solidFill>
            <a:srgbClr val="D9EAD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latin typeface="+mn-lt"/>
              </a:rPr>
              <a:t>Task #2</a:t>
            </a:r>
            <a:endParaRPr baseline="30000">
              <a:latin typeface="+mn-lt"/>
            </a:endParaRPr>
          </a:p>
        </p:txBody>
      </p:sp>
      <p:sp>
        <p:nvSpPr>
          <p:cNvPr id="13" name="Google Shape;78;p14">
            <a:extLst>
              <a:ext uri="{FF2B5EF4-FFF2-40B4-BE49-F238E27FC236}">
                <a16:creationId xmlns:a16="http://schemas.microsoft.com/office/drawing/2014/main" id="{CFBAEB6E-3A3B-40A7-9090-DC7696044683}"/>
              </a:ext>
            </a:extLst>
          </p:cNvPr>
          <p:cNvSpPr/>
          <p:nvPr/>
        </p:nvSpPr>
        <p:spPr>
          <a:xfrm>
            <a:off x="5980007" y="4385897"/>
            <a:ext cx="910500" cy="635400"/>
          </a:xfrm>
          <a:prstGeom prst="roundRect">
            <a:avLst>
              <a:gd name="adj" fmla="val 16667"/>
            </a:avLst>
          </a:prstGeom>
          <a:solidFill>
            <a:srgbClr val="F4CCCC"/>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latin typeface="+mn-lt"/>
              </a:rPr>
              <a:t>Task #3</a:t>
            </a:r>
            <a:endParaRPr baseline="30000">
              <a:latin typeface="+mn-lt"/>
            </a:endParaRPr>
          </a:p>
        </p:txBody>
      </p:sp>
      <p:sp>
        <p:nvSpPr>
          <p:cNvPr id="14" name="Google Shape;75;p14">
            <a:extLst>
              <a:ext uri="{FF2B5EF4-FFF2-40B4-BE49-F238E27FC236}">
                <a16:creationId xmlns:a16="http://schemas.microsoft.com/office/drawing/2014/main" id="{1AF82709-76A9-4C35-8109-E04E0633298D}"/>
              </a:ext>
            </a:extLst>
          </p:cNvPr>
          <p:cNvSpPr/>
          <p:nvPr/>
        </p:nvSpPr>
        <p:spPr>
          <a:xfrm>
            <a:off x="3780107" y="2834709"/>
            <a:ext cx="910500" cy="635400"/>
          </a:xfrm>
          <a:prstGeom prst="roundRect">
            <a:avLst>
              <a:gd name="adj" fmla="val 16667"/>
            </a:avLst>
          </a:prstGeom>
          <a:solidFill>
            <a:srgbClr val="CFE2F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a:latin typeface="+mn-lt"/>
              </a:rPr>
              <a:t>GM</a:t>
            </a:r>
            <a:r>
              <a:rPr lang="en-GB" baseline="-25000">
                <a:latin typeface="+mn-lt"/>
              </a:rPr>
              <a:t>θ1</a:t>
            </a:r>
            <a:r>
              <a:rPr lang="en-GB" baseline="30000">
                <a:latin typeface="+mn-lt"/>
              </a:rPr>
              <a:t>(1)</a:t>
            </a:r>
            <a:endParaRPr baseline="30000">
              <a:latin typeface="+mn-lt"/>
            </a:endParaRPr>
          </a:p>
        </p:txBody>
      </p:sp>
      <p:sp>
        <p:nvSpPr>
          <p:cNvPr id="15" name="Google Shape;81;p14">
            <a:extLst>
              <a:ext uri="{FF2B5EF4-FFF2-40B4-BE49-F238E27FC236}">
                <a16:creationId xmlns:a16="http://schemas.microsoft.com/office/drawing/2014/main" id="{292EE2FB-B0E1-4452-8EE9-56BEE0C32295}"/>
              </a:ext>
            </a:extLst>
          </p:cNvPr>
          <p:cNvSpPr/>
          <p:nvPr/>
        </p:nvSpPr>
        <p:spPr>
          <a:xfrm>
            <a:off x="2149232" y="3641309"/>
            <a:ext cx="910500" cy="635400"/>
          </a:xfrm>
          <a:prstGeom prst="roundRect">
            <a:avLst>
              <a:gd name="adj" fmla="val 16667"/>
            </a:avLst>
          </a:prstGeom>
          <a:solidFill>
            <a:srgbClr val="C9DAF8"/>
          </a:solidFill>
          <a:ln w="9525"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dirty="0" err="1">
                <a:latin typeface="+mn-lt"/>
              </a:rPr>
              <a:t>GM</a:t>
            </a:r>
            <a:r>
              <a:rPr lang="en-GB" baseline="-25000" dirty="0" err="1">
                <a:latin typeface="+mn-lt"/>
              </a:rPr>
              <a:t>θ</a:t>
            </a:r>
            <a:endParaRPr baseline="30000" dirty="0">
              <a:latin typeface="+mn-lt"/>
            </a:endParaRPr>
          </a:p>
        </p:txBody>
      </p:sp>
      <p:cxnSp>
        <p:nvCxnSpPr>
          <p:cNvPr id="16" name="Google Shape;82;p14">
            <a:extLst>
              <a:ext uri="{FF2B5EF4-FFF2-40B4-BE49-F238E27FC236}">
                <a16:creationId xmlns:a16="http://schemas.microsoft.com/office/drawing/2014/main" id="{C227920A-5BF3-4B89-9EAD-171901FF364B}"/>
              </a:ext>
            </a:extLst>
          </p:cNvPr>
          <p:cNvCxnSpPr>
            <a:stCxn id="15" idx="3"/>
            <a:endCxn id="14" idx="1"/>
          </p:cNvCxnSpPr>
          <p:nvPr/>
        </p:nvCxnSpPr>
        <p:spPr>
          <a:xfrm rot="10800000" flipH="1">
            <a:off x="3059732" y="3152309"/>
            <a:ext cx="720300" cy="806700"/>
          </a:xfrm>
          <a:prstGeom prst="straightConnector1">
            <a:avLst/>
          </a:prstGeom>
          <a:noFill/>
          <a:ln w="9525" cap="flat" cmpd="sng">
            <a:solidFill>
              <a:schemeClr val="dk2"/>
            </a:solidFill>
            <a:prstDash val="solid"/>
            <a:round/>
            <a:headEnd type="none" w="med" len="med"/>
            <a:tailEnd type="triangle" w="med" len="med"/>
          </a:ln>
        </p:spPr>
      </p:cxnSp>
      <p:cxnSp>
        <p:nvCxnSpPr>
          <p:cNvPr id="17" name="Google Shape;83;p14">
            <a:extLst>
              <a:ext uri="{FF2B5EF4-FFF2-40B4-BE49-F238E27FC236}">
                <a16:creationId xmlns:a16="http://schemas.microsoft.com/office/drawing/2014/main" id="{7F40A1BC-8C1B-428B-8E5A-67641DAA74EE}"/>
              </a:ext>
            </a:extLst>
          </p:cNvPr>
          <p:cNvCxnSpPr>
            <a:stCxn id="15" idx="3"/>
            <a:endCxn id="7" idx="1"/>
          </p:cNvCxnSpPr>
          <p:nvPr/>
        </p:nvCxnSpPr>
        <p:spPr>
          <a:xfrm rot="10800000" flipH="1">
            <a:off x="3059732" y="3929309"/>
            <a:ext cx="720300" cy="29700"/>
          </a:xfrm>
          <a:prstGeom prst="straightConnector1">
            <a:avLst/>
          </a:prstGeom>
          <a:noFill/>
          <a:ln w="9525" cap="flat" cmpd="sng">
            <a:solidFill>
              <a:schemeClr val="dk2"/>
            </a:solidFill>
            <a:prstDash val="solid"/>
            <a:round/>
            <a:headEnd type="none" w="med" len="med"/>
            <a:tailEnd type="triangle" w="med" len="med"/>
          </a:ln>
        </p:spPr>
      </p:cxnSp>
      <p:cxnSp>
        <p:nvCxnSpPr>
          <p:cNvPr id="18" name="Google Shape;84;p14">
            <a:extLst>
              <a:ext uri="{FF2B5EF4-FFF2-40B4-BE49-F238E27FC236}">
                <a16:creationId xmlns:a16="http://schemas.microsoft.com/office/drawing/2014/main" id="{FBDDCE6C-7123-4B80-9CB8-86291AA3F4E0}"/>
              </a:ext>
            </a:extLst>
          </p:cNvPr>
          <p:cNvCxnSpPr>
            <a:stCxn id="15" idx="3"/>
            <a:endCxn id="6" idx="1"/>
          </p:cNvCxnSpPr>
          <p:nvPr/>
        </p:nvCxnSpPr>
        <p:spPr>
          <a:xfrm>
            <a:off x="3059732" y="3959009"/>
            <a:ext cx="720300" cy="747600"/>
          </a:xfrm>
          <a:prstGeom prst="straightConnector1">
            <a:avLst/>
          </a:prstGeom>
          <a:noFill/>
          <a:ln w="9525" cap="flat" cmpd="sng">
            <a:solidFill>
              <a:schemeClr val="dk2"/>
            </a:solidFill>
            <a:prstDash val="solid"/>
            <a:round/>
            <a:headEnd type="none" w="med" len="med"/>
            <a:tailEnd type="triangle" w="med" len="med"/>
          </a:ln>
        </p:spPr>
      </p:cxnSp>
      <p:sp>
        <p:nvSpPr>
          <p:cNvPr id="19" name="Rectangle 18">
            <a:extLst>
              <a:ext uri="{FF2B5EF4-FFF2-40B4-BE49-F238E27FC236}">
                <a16:creationId xmlns:a16="http://schemas.microsoft.com/office/drawing/2014/main" id="{BC5A765F-3EA1-4250-891D-90EB6D767A0B}"/>
              </a:ext>
            </a:extLst>
          </p:cNvPr>
          <p:cNvSpPr/>
          <p:nvPr/>
        </p:nvSpPr>
        <p:spPr>
          <a:xfrm>
            <a:off x="886658" y="4711433"/>
            <a:ext cx="2277336" cy="107721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a:solidFill>
                  <a:schemeClr val="accent6"/>
                </a:solidFill>
              </a:rPr>
              <a:t>Step 1: train on a large, general set of drug-like molecules (e.g. ZINC)</a:t>
            </a:r>
            <a:endParaRPr lang="el-GR" sz="1600" b="1" dirty="0">
              <a:solidFill>
                <a:schemeClr val="accent6"/>
              </a:solidFill>
            </a:endParaRPr>
          </a:p>
          <a:p>
            <a:pPr algn="ctr"/>
            <a:endParaRPr lang="sv-SE" sz="1600" b="1" dirty="0">
              <a:solidFill>
                <a:schemeClr val="accent6"/>
              </a:solidFill>
            </a:endParaRPr>
          </a:p>
        </p:txBody>
      </p:sp>
      <p:cxnSp>
        <p:nvCxnSpPr>
          <p:cNvPr id="20" name="Straight Arrow Connector 19">
            <a:extLst>
              <a:ext uri="{FF2B5EF4-FFF2-40B4-BE49-F238E27FC236}">
                <a16:creationId xmlns:a16="http://schemas.microsoft.com/office/drawing/2014/main" id="{38A62547-E221-42C9-A9B3-A9C1C5593B5F}"/>
              </a:ext>
            </a:extLst>
          </p:cNvPr>
          <p:cNvCxnSpPr>
            <a:cxnSpLocks/>
          </p:cNvCxnSpPr>
          <p:nvPr/>
        </p:nvCxnSpPr>
        <p:spPr>
          <a:xfrm flipV="1">
            <a:off x="2064566" y="4357287"/>
            <a:ext cx="84666" cy="277952"/>
          </a:xfrm>
          <a:prstGeom prst="straightConnector1">
            <a:avLst/>
          </a:prstGeom>
          <a:ln>
            <a:solidFill>
              <a:schemeClr val="accent6"/>
            </a:solidFill>
            <a:tailEnd type="triangle"/>
          </a:ln>
        </p:spPr>
        <p:style>
          <a:lnRef idx="1">
            <a:schemeClr val="accent6"/>
          </a:lnRef>
          <a:fillRef idx="0">
            <a:schemeClr val="accent6"/>
          </a:fillRef>
          <a:effectRef idx="0">
            <a:schemeClr val="accent6"/>
          </a:effectRef>
          <a:fontRef idx="minor">
            <a:schemeClr val="tx1"/>
          </a:fontRef>
        </p:style>
      </p:cxnSp>
      <p:sp>
        <p:nvSpPr>
          <p:cNvPr id="23" name="Rectangle 22">
            <a:extLst>
              <a:ext uri="{FF2B5EF4-FFF2-40B4-BE49-F238E27FC236}">
                <a16:creationId xmlns:a16="http://schemas.microsoft.com/office/drawing/2014/main" id="{A641C573-0C03-4972-B3FD-7F19B7C16F12}"/>
              </a:ext>
            </a:extLst>
          </p:cNvPr>
          <p:cNvSpPr/>
          <p:nvPr/>
        </p:nvSpPr>
        <p:spPr>
          <a:xfrm>
            <a:off x="2922013" y="2215695"/>
            <a:ext cx="2660429" cy="584775"/>
          </a:xfrm>
          <a:prstGeom prst="rect">
            <a:avLst/>
          </a:prstGeom>
          <a:solidFill>
            <a:schemeClr val="bg1">
              <a:alpha val="60000"/>
            </a:schemeClr>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a:solidFill>
                  <a:schemeClr val="accent6"/>
                </a:solidFill>
              </a:rPr>
              <a:t>Step 2: fine-tune on a (smaller) set of </a:t>
            </a:r>
            <a:r>
              <a:rPr lang="en-US" sz="1600" dirty="0">
                <a:solidFill>
                  <a:schemeClr val="accent6"/>
                </a:solidFill>
              </a:rPr>
              <a:t>__ </a:t>
            </a:r>
            <a:r>
              <a:rPr lang="en-US" sz="1600" b="1" dirty="0">
                <a:solidFill>
                  <a:schemeClr val="accent6"/>
                </a:solidFill>
              </a:rPr>
              <a:t>inhibitors</a:t>
            </a:r>
            <a:endParaRPr lang="sv-SE" sz="1600" b="1" dirty="0">
              <a:solidFill>
                <a:schemeClr val="accent6"/>
              </a:solidFill>
            </a:endParaRPr>
          </a:p>
        </p:txBody>
      </p:sp>
      <p:sp>
        <p:nvSpPr>
          <p:cNvPr id="24" name="Rectangle 23">
            <a:extLst>
              <a:ext uri="{FF2B5EF4-FFF2-40B4-BE49-F238E27FC236}">
                <a16:creationId xmlns:a16="http://schemas.microsoft.com/office/drawing/2014/main" id="{B112A8EE-7113-4B8D-953F-C067727A5273}"/>
              </a:ext>
            </a:extLst>
          </p:cNvPr>
          <p:cNvSpPr/>
          <p:nvPr/>
        </p:nvSpPr>
        <p:spPr>
          <a:xfrm>
            <a:off x="7043933" y="2952253"/>
            <a:ext cx="910500"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solidFill>
                  <a:schemeClr val="accent4"/>
                </a:solidFill>
                <a:latin typeface="+mj-lt"/>
              </a:rPr>
              <a:t>DRD2</a:t>
            </a:r>
            <a:endParaRPr lang="sv-SE" sz="2000" b="1" dirty="0">
              <a:solidFill>
                <a:schemeClr val="accent4"/>
              </a:solidFill>
              <a:latin typeface="+mj-lt"/>
            </a:endParaRPr>
          </a:p>
        </p:txBody>
      </p:sp>
      <p:sp>
        <p:nvSpPr>
          <p:cNvPr id="25" name="Rectangle 24">
            <a:extLst>
              <a:ext uri="{FF2B5EF4-FFF2-40B4-BE49-F238E27FC236}">
                <a16:creationId xmlns:a16="http://schemas.microsoft.com/office/drawing/2014/main" id="{CA202410-D28A-4C32-90B3-47CB146648C3}"/>
              </a:ext>
            </a:extLst>
          </p:cNvPr>
          <p:cNvSpPr/>
          <p:nvPr/>
        </p:nvSpPr>
        <p:spPr>
          <a:xfrm>
            <a:off x="7043933" y="3744103"/>
            <a:ext cx="910500"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solidFill>
                  <a:schemeClr val="accent2"/>
                </a:solidFill>
                <a:latin typeface="+mj-lt"/>
              </a:rPr>
              <a:t>JNK3</a:t>
            </a:r>
            <a:endParaRPr lang="sv-SE" sz="2000" b="1" dirty="0">
              <a:solidFill>
                <a:schemeClr val="accent2"/>
              </a:solidFill>
              <a:latin typeface="+mj-lt"/>
            </a:endParaRPr>
          </a:p>
        </p:txBody>
      </p:sp>
      <p:sp>
        <p:nvSpPr>
          <p:cNvPr id="26" name="Rectangle 25">
            <a:extLst>
              <a:ext uri="{FF2B5EF4-FFF2-40B4-BE49-F238E27FC236}">
                <a16:creationId xmlns:a16="http://schemas.microsoft.com/office/drawing/2014/main" id="{C9C397A8-B041-4188-A2D4-69CFE5D42884}"/>
              </a:ext>
            </a:extLst>
          </p:cNvPr>
          <p:cNvSpPr/>
          <p:nvPr/>
        </p:nvSpPr>
        <p:spPr>
          <a:xfrm>
            <a:off x="7041240" y="4511377"/>
            <a:ext cx="910500"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solidFill>
                  <a:schemeClr val="accent5"/>
                </a:solidFill>
                <a:latin typeface="+mj-lt"/>
              </a:rPr>
              <a:t>GSK3</a:t>
            </a:r>
            <a:r>
              <a:rPr lang="el-GR" sz="2000" b="1" dirty="0">
                <a:solidFill>
                  <a:schemeClr val="accent5"/>
                </a:solidFill>
                <a:latin typeface="Calibri Light" panose="020F0302020204030204" pitchFamily="34" charset="0"/>
                <a:cs typeface="Calibri Light" panose="020F0302020204030204" pitchFamily="34" charset="0"/>
              </a:rPr>
              <a:t>β</a:t>
            </a:r>
            <a:endParaRPr lang="sv-SE" sz="2000" b="1" dirty="0">
              <a:solidFill>
                <a:schemeClr val="accent5"/>
              </a:solidFill>
              <a:latin typeface="+mj-lt"/>
            </a:endParaRPr>
          </a:p>
        </p:txBody>
      </p:sp>
      <p:sp>
        <p:nvSpPr>
          <p:cNvPr id="27" name="Rectangle: Rounded Corners 26">
            <a:extLst>
              <a:ext uri="{FF2B5EF4-FFF2-40B4-BE49-F238E27FC236}">
                <a16:creationId xmlns:a16="http://schemas.microsoft.com/office/drawing/2014/main" id="{7392FB3A-E4A9-4370-A216-C791F8E82CE8}"/>
              </a:ext>
            </a:extLst>
          </p:cNvPr>
          <p:cNvSpPr/>
          <p:nvPr/>
        </p:nvSpPr>
        <p:spPr>
          <a:xfrm>
            <a:off x="5816001" y="1634366"/>
            <a:ext cx="2699349" cy="382518"/>
          </a:xfrm>
          <a:prstGeom prst="round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likelihood optimization</a:t>
            </a:r>
            <a:endParaRPr lang="sv-SE" sz="1600" b="1" dirty="0">
              <a:solidFill>
                <a:schemeClr val="bg1"/>
              </a:solidFill>
            </a:endParaRPr>
          </a:p>
        </p:txBody>
      </p:sp>
    </p:spTree>
    <p:extLst>
      <p:ext uri="{BB962C8B-B14F-4D97-AF65-F5344CB8AC3E}">
        <p14:creationId xmlns:p14="http://schemas.microsoft.com/office/powerpoint/2010/main" val="39360998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4ECA54-3399-4EB9-A4BE-403E9BEA0DFF}"/>
              </a:ext>
            </a:extLst>
          </p:cNvPr>
          <p:cNvSpPr txBox="1">
            <a:spLocks/>
          </p:cNvSpPr>
          <p:nvPr/>
        </p:nvSpPr>
        <p:spPr>
          <a:xfrm>
            <a:off x="1023940" y="533400"/>
            <a:ext cx="7107237" cy="1239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0" i="0" u="none" strike="noStrike" kern="1200" cap="none" spc="0" normalizeH="0" baseline="0" noProof="0" dirty="0">
                <a:ln>
                  <a:noFill/>
                </a:ln>
                <a:solidFill>
                  <a:prstClr val="black"/>
                </a:solidFill>
                <a:effectLst/>
                <a:uLnTx/>
                <a:uFillTx/>
                <a:latin typeface="Calibri Light" panose="020F0302020204030204"/>
                <a:ea typeface="+mj-ea"/>
                <a:cs typeface="+mj-cs"/>
              </a:rPr>
              <a:t>About me: </a:t>
            </a:r>
            <a:r>
              <a:rPr kumimoji="0" lang="sv-SE" sz="3200" b="0" i="0" u="none" strike="noStrike" kern="1200" cap="none" spc="0" normalizeH="0" baseline="0" noProof="0" dirty="0">
                <a:ln>
                  <a:noFill/>
                </a:ln>
                <a:solidFill>
                  <a:srgbClr val="B74919">
                    <a:lumMod val="60000"/>
                    <a:lumOff val="40000"/>
                  </a:srgbClr>
                </a:solidFill>
                <a:effectLst/>
                <a:uLnTx/>
                <a:uFillTx/>
                <a:latin typeface="Calibri Light" panose="020F0302020204030204"/>
                <a:ea typeface="+mj-ea"/>
                <a:cs typeface="+mj-cs"/>
              </a:rPr>
              <a:t>Dr. Rocío Mercado</a:t>
            </a:r>
            <a:endParaRPr kumimoji="0" lang="sv-SE"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aphicFrame>
        <p:nvGraphicFramePr>
          <p:cNvPr id="11" name="Diagram 10">
            <a:extLst>
              <a:ext uri="{FF2B5EF4-FFF2-40B4-BE49-F238E27FC236}">
                <a16:creationId xmlns:a16="http://schemas.microsoft.com/office/drawing/2014/main" id="{E450BA8E-F426-48C5-A555-D4054B1B2FC2}"/>
              </a:ext>
            </a:extLst>
          </p:cNvPr>
          <p:cNvGraphicFramePr/>
          <p:nvPr>
            <p:extLst>
              <p:ext uri="{D42A27DB-BD31-4B8C-83A1-F6EECF244321}">
                <p14:modId xmlns:p14="http://schemas.microsoft.com/office/powerpoint/2010/main" val="1349613886"/>
              </p:ext>
            </p:extLst>
          </p:nvPr>
        </p:nvGraphicFramePr>
        <p:xfrm>
          <a:off x="13857" y="1431635"/>
          <a:ext cx="8765309" cy="4731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33" name="Picture 9" descr="https://lh3.googleusercontent.com/p4eFYWy7zdaJqoT6QmluBIL5F32BF2u3HJOeked95AdABfkEtNAO6DiXP3Q2-YgvVrGtoHuspyIOhhMPc76wWKaDcd1fXGXy7DeCSpwNRNPCHuzlxrJMbgYOZeEOTXtnzUecpoXsYvE=s0">
            <a:extLst>
              <a:ext uri="{FF2B5EF4-FFF2-40B4-BE49-F238E27FC236}">
                <a16:creationId xmlns:a16="http://schemas.microsoft.com/office/drawing/2014/main" id="{76E27843-4EFF-463E-9F22-150D4165C5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052" y="2175309"/>
            <a:ext cx="1130012" cy="62778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s://lh4.googleusercontent.com/RhWxYPLgNNFKdMtPJcu4C-Az5yHGia0iIbDuohjrc6fyfixLal5-0lLFvhUV7oh9ygBZp5edu-iSjxz8-PikGwaId733gh9QwwRNcrn5knjvXuhym8Y6wZIgf-aDW0uBxziyziV4gh8=s0">
            <a:extLst>
              <a:ext uri="{FF2B5EF4-FFF2-40B4-BE49-F238E27FC236}">
                <a16:creationId xmlns:a16="http://schemas.microsoft.com/office/drawing/2014/main" id="{45534218-AAE8-47AA-AB57-5C726B8611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6258" y="4793779"/>
            <a:ext cx="2329749" cy="72804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s://lh3.googleusercontent.com/t79MUxPHxDoyptE8kSadx_l9unji3Sk8W6yFJvU2j6LRvPUIbXxqPq3x9Tj6pF9STtlDqMCWTk9KWEmYA6x6Rh2kxOXe_QeLBNH69IdqJ2pqQCVNbNs5enfOWjd1zAG1NfoH8j7ZXm0=s0">
            <a:extLst>
              <a:ext uri="{FF2B5EF4-FFF2-40B4-BE49-F238E27FC236}">
                <a16:creationId xmlns:a16="http://schemas.microsoft.com/office/drawing/2014/main" id="{6C877915-A175-49F9-AFC3-F59E50B0B8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6729" y="2088670"/>
            <a:ext cx="2105891" cy="5714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MIT Logo - LogoDix">
            <a:extLst>
              <a:ext uri="{FF2B5EF4-FFF2-40B4-BE49-F238E27FC236}">
                <a16:creationId xmlns:a16="http://schemas.microsoft.com/office/drawing/2014/main" id="{99B69F19-8426-4BEB-A45E-F159857559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7063" y="4936383"/>
            <a:ext cx="1902689" cy="585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0DE7220-F5BF-4221-BAB8-72972401285B}"/>
              </a:ext>
            </a:extLst>
          </p:cNvPr>
          <p:cNvPicPr>
            <a:picLocks noChangeAspect="1"/>
          </p:cNvPicPr>
          <p:nvPr/>
        </p:nvPicPr>
        <p:blipFill rotWithShape="1">
          <a:blip r:embed="rId11">
            <a:extLst>
              <a:ext uri="{28A0092B-C50C-407E-A947-70E740481C1C}">
                <a14:useLocalDpi xmlns:a14="http://schemas.microsoft.com/office/drawing/2010/main" val="0"/>
              </a:ext>
            </a:extLst>
          </a:blip>
          <a:srcRect t="6451" b="17051"/>
          <a:stretch/>
        </p:blipFill>
        <p:spPr>
          <a:xfrm>
            <a:off x="7455179" y="332237"/>
            <a:ext cx="1351995" cy="1551208"/>
          </a:xfrm>
          <a:prstGeom prst="rect">
            <a:avLst/>
          </a:prstGeom>
        </p:spPr>
      </p:pic>
      <p:graphicFrame>
        <p:nvGraphicFramePr>
          <p:cNvPr id="15" name="Content Placeholder 3">
            <a:extLst>
              <a:ext uri="{FF2B5EF4-FFF2-40B4-BE49-F238E27FC236}">
                <a16:creationId xmlns:a16="http://schemas.microsoft.com/office/drawing/2014/main" id="{6FB7DBAB-56A3-4C18-AA50-9E7A090C1D55}"/>
              </a:ext>
            </a:extLst>
          </p:cNvPr>
          <p:cNvGraphicFramePr>
            <a:graphicFrameLocks/>
          </p:cNvGraphicFramePr>
          <p:nvPr>
            <p:extLst>
              <p:ext uri="{D42A27DB-BD31-4B8C-83A1-F6EECF244321}">
                <p14:modId xmlns:p14="http://schemas.microsoft.com/office/powerpoint/2010/main" val="2140090037"/>
              </p:ext>
            </p:extLst>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Arc 6">
            <a:extLst>
              <a:ext uri="{FF2B5EF4-FFF2-40B4-BE49-F238E27FC236}">
                <a16:creationId xmlns:a16="http://schemas.microsoft.com/office/drawing/2014/main" id="{1801FC7C-401D-4263-9B9A-705ABCC6DF8D}"/>
              </a:ext>
            </a:extLst>
          </p:cNvPr>
          <p:cNvSpPr/>
          <p:nvPr/>
        </p:nvSpPr>
        <p:spPr>
          <a:xfrm rot="5609021">
            <a:off x="4225516" y="4133232"/>
            <a:ext cx="1431637" cy="1408542"/>
          </a:xfrm>
          <a:prstGeom prst="arc">
            <a:avLst/>
          </a:prstGeom>
          <a:ln w="15875">
            <a:solidFill>
              <a:srgbClr val="1CAE53"/>
            </a:solidFill>
            <a:headEnd type="stealth"/>
            <a:tailEnd type="non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sv-SE"/>
          </a:p>
        </p:txBody>
      </p:sp>
      <p:sp>
        <p:nvSpPr>
          <p:cNvPr id="18" name="Rectangle 17">
            <a:extLst>
              <a:ext uri="{FF2B5EF4-FFF2-40B4-BE49-F238E27FC236}">
                <a16:creationId xmlns:a16="http://schemas.microsoft.com/office/drawing/2014/main" id="{AC03A1ED-CB7D-4B23-8338-96F5F67DD5E1}"/>
              </a:ext>
            </a:extLst>
          </p:cNvPr>
          <p:cNvSpPr/>
          <p:nvPr/>
        </p:nvSpPr>
        <p:spPr>
          <a:xfrm>
            <a:off x="413886" y="6429676"/>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Picture 12" descr="Astra Zeneca | Movetogothenburg">
            <a:extLst>
              <a:ext uri="{FF2B5EF4-FFF2-40B4-BE49-F238E27FC236}">
                <a16:creationId xmlns:a16="http://schemas.microsoft.com/office/drawing/2014/main" id="{A2847AC1-7589-4BD9-A68D-E99CC42DD2A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7096" y="3914684"/>
            <a:ext cx="4572000" cy="26265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1DCAA0E-6138-44EE-A3E3-B454618E971A}"/>
              </a:ext>
            </a:extLst>
          </p:cNvPr>
          <p:cNvSpPr/>
          <p:nvPr/>
        </p:nvSpPr>
        <p:spPr>
          <a:xfrm>
            <a:off x="277096" y="5616919"/>
            <a:ext cx="2854036" cy="923330"/>
          </a:xfrm>
          <a:prstGeom prst="rect">
            <a:avLst/>
          </a:prstGeom>
        </p:spPr>
        <p:txBody>
          <a:bodyPr wrap="square">
            <a:spAutoFit/>
          </a:bodyPr>
          <a:lstStyle/>
          <a:p>
            <a:r>
              <a:rPr lang="pt-BR" sz="1800" dirty="0">
                <a:solidFill>
                  <a:schemeClr val="bg1"/>
                </a:solidFill>
                <a:highlight>
                  <a:srgbClr val="2F5597"/>
                </a:highlight>
                <a:latin typeface="+mn-lt"/>
              </a:rPr>
              <a:t>Molecular AI Team</a:t>
            </a:r>
            <a:br>
              <a:rPr lang="pt-BR" sz="1800" dirty="0">
                <a:solidFill>
                  <a:schemeClr val="bg1"/>
                </a:solidFill>
                <a:highlight>
                  <a:srgbClr val="2F5597"/>
                </a:highlight>
                <a:latin typeface="+mn-lt"/>
              </a:rPr>
            </a:br>
            <a:r>
              <a:rPr lang="pt-BR" sz="1800" dirty="0">
                <a:solidFill>
                  <a:schemeClr val="bg1"/>
                </a:solidFill>
                <a:highlight>
                  <a:srgbClr val="2F5597"/>
                </a:highlight>
                <a:latin typeface="+mn-lt"/>
              </a:rPr>
              <a:t>BioPharmaceuticals R&amp;D</a:t>
            </a:r>
            <a:br>
              <a:rPr lang="pt-BR" sz="1800" dirty="0">
                <a:solidFill>
                  <a:schemeClr val="bg1"/>
                </a:solidFill>
                <a:highlight>
                  <a:srgbClr val="2F5597"/>
                </a:highlight>
                <a:latin typeface="+mn-lt"/>
              </a:rPr>
            </a:br>
            <a:r>
              <a:rPr lang="pt-BR" sz="1800" dirty="0">
                <a:solidFill>
                  <a:schemeClr val="bg1"/>
                </a:solidFill>
                <a:highlight>
                  <a:srgbClr val="2F5597"/>
                </a:highlight>
                <a:latin typeface="+mn-lt"/>
              </a:rPr>
              <a:t>AstraZeneca, Gothenburg</a:t>
            </a:r>
          </a:p>
        </p:txBody>
      </p:sp>
      <p:pic>
        <p:nvPicPr>
          <p:cNvPr id="1026" name="Picture 2" descr="https://coley.mit.edu/wp-content/uploads/sites/59/2019/09/Headshot-June-2018-square-low-quality-300x300.jpg">
            <a:extLst>
              <a:ext uri="{FF2B5EF4-FFF2-40B4-BE49-F238E27FC236}">
                <a16:creationId xmlns:a16="http://schemas.microsoft.com/office/drawing/2014/main" id="{696A0267-57C9-4C5A-82E6-F25F834D4078}"/>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4871274" y="3630201"/>
            <a:ext cx="1746384" cy="1746384"/>
          </a:xfrm>
          <a:prstGeom prst="rect">
            <a:avLst/>
          </a:prstGeom>
          <a:noFill/>
          <a:extLst>
            <a:ext uri="{909E8E84-426E-40DD-AFC4-6F175D3DCCD1}">
              <a14:hiddenFill xmlns:a14="http://schemas.microsoft.com/office/drawing/2010/main">
                <a:solidFill>
                  <a:srgbClr val="FFFFFF"/>
                </a:solidFill>
              </a14:hiddenFill>
            </a:ext>
          </a:extLst>
        </p:spPr>
      </p:pic>
      <p:sp>
        <p:nvSpPr>
          <p:cNvPr id="21" name="Arc 20">
            <a:extLst>
              <a:ext uri="{FF2B5EF4-FFF2-40B4-BE49-F238E27FC236}">
                <a16:creationId xmlns:a16="http://schemas.microsoft.com/office/drawing/2014/main" id="{78B1931E-2DEF-4408-9ED8-83F4C3541891}"/>
              </a:ext>
            </a:extLst>
          </p:cNvPr>
          <p:cNvSpPr/>
          <p:nvPr/>
        </p:nvSpPr>
        <p:spPr>
          <a:xfrm rot="5609021">
            <a:off x="6195999" y="4801914"/>
            <a:ext cx="1431637" cy="1408542"/>
          </a:xfrm>
          <a:prstGeom prst="arc">
            <a:avLst/>
          </a:prstGeom>
          <a:ln w="15875">
            <a:solidFill>
              <a:srgbClr val="1CAE53"/>
            </a:solidFill>
            <a:headEnd type="stealth"/>
            <a:tailEnd type="non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sv-SE"/>
          </a:p>
        </p:txBody>
      </p:sp>
      <p:sp>
        <p:nvSpPr>
          <p:cNvPr id="22" name="Rectangle 21">
            <a:extLst>
              <a:ext uri="{FF2B5EF4-FFF2-40B4-BE49-F238E27FC236}">
                <a16:creationId xmlns:a16="http://schemas.microsoft.com/office/drawing/2014/main" id="{4B227E5C-D321-4032-A448-9655AC1CA165}"/>
              </a:ext>
            </a:extLst>
          </p:cNvPr>
          <p:cNvSpPr/>
          <p:nvPr/>
        </p:nvSpPr>
        <p:spPr>
          <a:xfrm>
            <a:off x="4762469" y="5453698"/>
            <a:ext cx="2854036" cy="923330"/>
          </a:xfrm>
          <a:prstGeom prst="rect">
            <a:avLst/>
          </a:prstGeom>
        </p:spPr>
        <p:txBody>
          <a:bodyPr wrap="square">
            <a:spAutoFit/>
          </a:bodyPr>
          <a:lstStyle/>
          <a:p>
            <a:r>
              <a:rPr lang="pt-BR" sz="1800" dirty="0">
                <a:solidFill>
                  <a:schemeClr val="bg1"/>
                </a:solidFill>
                <a:highlight>
                  <a:srgbClr val="2F5597"/>
                </a:highlight>
                <a:latin typeface="+mn-lt"/>
              </a:rPr>
              <a:t>Coley group</a:t>
            </a:r>
          </a:p>
          <a:p>
            <a:r>
              <a:rPr lang="pt-BR" dirty="0">
                <a:solidFill>
                  <a:schemeClr val="bg1"/>
                </a:solidFill>
                <a:highlight>
                  <a:srgbClr val="2F5597"/>
                </a:highlight>
              </a:rPr>
              <a:t>Department of Chemical Engineering, </a:t>
            </a:r>
            <a:r>
              <a:rPr lang="pt-BR" sz="1800" dirty="0">
                <a:solidFill>
                  <a:schemeClr val="bg1"/>
                </a:solidFill>
                <a:highlight>
                  <a:srgbClr val="2F5597"/>
                </a:highlight>
                <a:latin typeface="+mn-lt"/>
              </a:rPr>
              <a:t>MIT</a:t>
            </a:r>
            <a:endParaRPr lang="sv-SE" sz="1800" dirty="0">
              <a:solidFill>
                <a:schemeClr val="bg1"/>
              </a:solidFill>
              <a:highlight>
                <a:srgbClr val="2F5597"/>
              </a:highlight>
              <a:latin typeface="+mn-lt"/>
            </a:endParaRPr>
          </a:p>
        </p:txBody>
      </p:sp>
    </p:spTree>
    <p:extLst>
      <p:ext uri="{BB962C8B-B14F-4D97-AF65-F5344CB8AC3E}">
        <p14:creationId xmlns:p14="http://schemas.microsoft.com/office/powerpoint/2010/main" val="34392501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4" grpId="0"/>
      <p:bldP spid="14" grpId="1"/>
      <p:bldP spid="21" grpId="0" animBg="1"/>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sp>
        <p:nvSpPr>
          <p:cNvPr id="3" name="Content Placeholder 2">
            <a:extLst>
              <a:ext uri="{FF2B5EF4-FFF2-40B4-BE49-F238E27FC236}">
                <a16:creationId xmlns:a16="http://schemas.microsoft.com/office/drawing/2014/main" id="{2D4E542E-EEA2-4B34-9B66-2CE83BB6DCA7}"/>
              </a:ext>
            </a:extLst>
          </p:cNvPr>
          <p:cNvSpPr>
            <a:spLocks noGrp="1"/>
          </p:cNvSpPr>
          <p:nvPr>
            <p:ph idx="1"/>
          </p:nvPr>
        </p:nvSpPr>
        <p:spPr>
          <a:xfrm>
            <a:off x="628649" y="1827779"/>
            <a:ext cx="7886700" cy="4351338"/>
          </a:xfrm>
        </p:spPr>
        <p:txBody>
          <a:bodyPr/>
          <a:lstStyle/>
          <a:p>
            <a:r>
              <a:rPr lang="en-US" dirty="0"/>
              <a:t>Transfer learning</a:t>
            </a:r>
          </a:p>
          <a:p>
            <a:r>
              <a:rPr lang="en-US" dirty="0"/>
              <a:t>Evolutionary algorithms</a:t>
            </a:r>
          </a:p>
          <a:p>
            <a:r>
              <a:rPr lang="en-US" dirty="0"/>
              <a:t>Bayesian optimization</a:t>
            </a:r>
          </a:p>
          <a:p>
            <a:r>
              <a:rPr lang="en-US" dirty="0"/>
              <a:t>Reinforcement learning</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00827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sp>
        <p:nvSpPr>
          <p:cNvPr id="3" name="Content Placeholder 2">
            <a:extLst>
              <a:ext uri="{FF2B5EF4-FFF2-40B4-BE49-F238E27FC236}">
                <a16:creationId xmlns:a16="http://schemas.microsoft.com/office/drawing/2014/main" id="{2D4E542E-EEA2-4B34-9B66-2CE83BB6DCA7}"/>
              </a:ext>
            </a:extLst>
          </p:cNvPr>
          <p:cNvSpPr>
            <a:spLocks noGrp="1"/>
          </p:cNvSpPr>
          <p:nvPr>
            <p:ph idx="1"/>
          </p:nvPr>
        </p:nvSpPr>
        <p:spPr>
          <a:xfrm>
            <a:off x="628649" y="1827779"/>
            <a:ext cx="7886700" cy="4351338"/>
          </a:xfrm>
        </p:spPr>
        <p:txBody>
          <a:bodyPr/>
          <a:lstStyle/>
          <a:p>
            <a:r>
              <a:rPr lang="en-US" dirty="0">
                <a:solidFill>
                  <a:schemeClr val="bg2"/>
                </a:solidFill>
              </a:rPr>
              <a:t>Transfer learning</a:t>
            </a:r>
          </a:p>
          <a:p>
            <a:r>
              <a:rPr lang="en-US" dirty="0"/>
              <a:t>Evolutionary algorithms</a:t>
            </a:r>
          </a:p>
          <a:p>
            <a:r>
              <a:rPr lang="en-US" dirty="0">
                <a:solidFill>
                  <a:schemeClr val="bg2"/>
                </a:solidFill>
              </a:rPr>
              <a:t>Bayesian optimization</a:t>
            </a:r>
          </a:p>
          <a:p>
            <a:r>
              <a:rPr lang="en-US" dirty="0">
                <a:solidFill>
                  <a:schemeClr val="bg2"/>
                </a:solidFill>
              </a:rPr>
              <a:t>Reinforcement learning</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Picture 4" descr="Ibuprofen - Wikipedia">
            <a:extLst>
              <a:ext uri="{FF2B5EF4-FFF2-40B4-BE49-F238E27FC236}">
                <a16:creationId xmlns:a16="http://schemas.microsoft.com/office/drawing/2014/main" id="{6A47B7B2-5CBE-4199-97C2-1FB25689A7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8686" y="3630897"/>
            <a:ext cx="1816670" cy="863754"/>
          </a:xfrm>
          <a:prstGeom prst="rect">
            <a:avLst/>
          </a:prstGeom>
          <a:noFill/>
          <a:ln w="19050" cap="rnd">
            <a:solidFill>
              <a:srgbClr val="92D050"/>
            </a:solidFill>
            <a:round/>
          </a:ln>
          <a:extLst>
            <a:ext uri="{909E8E84-426E-40DD-AFC4-6F175D3DCCD1}">
              <a14:hiddenFill xmlns:a14="http://schemas.microsoft.com/office/drawing/2010/main">
                <a:solidFill>
                  <a:srgbClr val="FFFFFF"/>
                </a:solidFill>
              </a14:hiddenFill>
            </a:ext>
          </a:extLst>
        </p:spPr>
      </p:pic>
      <p:pic>
        <p:nvPicPr>
          <p:cNvPr id="7" name="Picture 2" descr="Aspirin - Wikipedia">
            <a:extLst>
              <a:ext uri="{FF2B5EF4-FFF2-40B4-BE49-F238E27FC236}">
                <a16:creationId xmlns:a16="http://schemas.microsoft.com/office/drawing/2014/main" id="{00DE278A-2F97-41BE-B2F5-D0FF2BA80A7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60" t="-11785" r="-4248" b="-5601"/>
          <a:stretch/>
        </p:blipFill>
        <p:spPr bwMode="auto">
          <a:xfrm>
            <a:off x="6638535" y="4680670"/>
            <a:ext cx="1158239" cy="1025837"/>
          </a:xfrm>
          <a:prstGeom prst="rect">
            <a:avLst/>
          </a:prstGeom>
          <a:noFill/>
          <a:ln w="19050" cap="rnd">
            <a:solidFill>
              <a:schemeClr val="accent6"/>
            </a:solidFill>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894A281D-5115-4066-9254-8B1A7C5A6CAC}"/>
              </a:ext>
            </a:extLst>
          </p:cNvPr>
          <p:cNvSpPr/>
          <p:nvPr/>
        </p:nvSpPr>
        <p:spPr>
          <a:xfrm>
            <a:off x="3836965" y="4016775"/>
            <a:ext cx="1691969" cy="1051009"/>
          </a:xfrm>
          <a:prstGeom prst="roundRect">
            <a:avLst/>
          </a:prstGeom>
          <a:solidFill>
            <a:schemeClr val="accent6">
              <a:lumMod val="20000"/>
              <a:lumOff val="80000"/>
            </a:schemeClr>
          </a:solidFill>
          <a:ln w="25400" cap="flat" cmpd="sng" algn="ctr">
            <a:solidFill>
              <a:schemeClr val="accent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err="1">
                <a:ln>
                  <a:noFill/>
                </a:ln>
                <a:solidFill>
                  <a:schemeClr val="accent6"/>
                </a:solidFill>
                <a:effectLst/>
                <a:uLnTx/>
                <a:uFillTx/>
                <a:latin typeface="Arial"/>
                <a:ea typeface="+mn-ea"/>
                <a:cs typeface="+mn-cs"/>
              </a:rPr>
              <a:t>deep</a:t>
            </a:r>
            <a:r>
              <a:rPr kumimoji="0" lang="sv-SE" sz="1800" b="1" i="0" u="none" strike="noStrike" kern="1200" cap="none" spc="0" normalizeH="0" baseline="0" noProof="0" dirty="0">
                <a:ln>
                  <a:noFill/>
                </a:ln>
                <a:solidFill>
                  <a:schemeClr val="accent6"/>
                </a:solidFill>
                <a:effectLst/>
                <a:uLnTx/>
                <a:uFillTx/>
                <a:latin typeface="Arial"/>
                <a:ea typeface="+mn-ea"/>
                <a:cs typeface="+mn-cs"/>
              </a:rPr>
              <a:t> generative </a:t>
            </a:r>
            <a:r>
              <a:rPr kumimoji="0" lang="sv-SE" sz="1800" b="1" i="0" u="none" strike="noStrike" kern="1200" cap="none" spc="0" normalizeH="0" baseline="0" noProof="0" dirty="0" err="1">
                <a:ln>
                  <a:noFill/>
                </a:ln>
                <a:solidFill>
                  <a:schemeClr val="accent6"/>
                </a:solidFill>
                <a:effectLst/>
                <a:uLnTx/>
                <a:uFillTx/>
                <a:latin typeface="Arial"/>
                <a:ea typeface="+mn-ea"/>
                <a:cs typeface="+mn-cs"/>
              </a:rPr>
              <a:t>model</a:t>
            </a:r>
            <a:endParaRPr kumimoji="0" lang="sv-SE" sz="1800" b="1" i="0" u="none" strike="noStrike" kern="1200" cap="none" spc="0" normalizeH="0" baseline="0" noProof="0" dirty="0">
              <a:ln>
                <a:noFill/>
              </a:ln>
              <a:solidFill>
                <a:schemeClr val="accent6"/>
              </a:solidFill>
              <a:effectLst/>
              <a:uLnTx/>
              <a:uFillTx/>
              <a:latin typeface="Arial"/>
              <a:ea typeface="+mn-ea"/>
              <a:cs typeface="+mn-cs"/>
            </a:endParaRPr>
          </a:p>
        </p:txBody>
      </p:sp>
      <p:pic>
        <p:nvPicPr>
          <p:cNvPr id="10" name="Picture 9">
            <a:extLst>
              <a:ext uri="{FF2B5EF4-FFF2-40B4-BE49-F238E27FC236}">
                <a16:creationId xmlns:a16="http://schemas.microsoft.com/office/drawing/2014/main" id="{289D48DC-8C0D-4C66-AE88-B1AB6E284F16}"/>
              </a:ext>
            </a:extLst>
          </p:cNvPr>
          <p:cNvPicPr>
            <a:picLocks noChangeAspect="1"/>
          </p:cNvPicPr>
          <p:nvPr/>
        </p:nvPicPr>
        <p:blipFill rotWithShape="1">
          <a:blip r:embed="rId9"/>
          <a:srcRect l="71803" t="8986" r="740" b="55003"/>
          <a:stretch/>
        </p:blipFill>
        <p:spPr>
          <a:xfrm>
            <a:off x="3683708" y="3634257"/>
            <a:ext cx="2012626" cy="1878638"/>
          </a:xfrm>
          <a:prstGeom prst="rect">
            <a:avLst/>
          </a:prstGeom>
        </p:spPr>
      </p:pic>
      <p:sp>
        <p:nvSpPr>
          <p:cNvPr id="11" name="Arrow: Right 10">
            <a:extLst>
              <a:ext uri="{FF2B5EF4-FFF2-40B4-BE49-F238E27FC236}">
                <a16:creationId xmlns:a16="http://schemas.microsoft.com/office/drawing/2014/main" id="{63B21B2A-B117-4DBB-9053-D6D08E03ECDE}"/>
              </a:ext>
            </a:extLst>
          </p:cNvPr>
          <p:cNvSpPr/>
          <p:nvPr/>
        </p:nvSpPr>
        <p:spPr>
          <a:xfrm>
            <a:off x="5644019" y="4377700"/>
            <a:ext cx="495300" cy="400075"/>
          </a:xfrm>
          <a:prstGeom prst="rightArrow">
            <a:avLst/>
          </a:prstGeom>
          <a:solidFill>
            <a:schemeClr val="accent6"/>
          </a:solidFill>
          <a:ln w="9525" cap="flat" cmpd="sng" algn="ctr">
            <a:solidFill>
              <a:schemeClr val="accent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accent6"/>
              </a:solidFill>
              <a:effectLst/>
              <a:uLnTx/>
              <a:uFillTx/>
              <a:latin typeface="Arial"/>
              <a:ea typeface="+mn-ea"/>
              <a:cs typeface="+mn-cs"/>
            </a:endParaRPr>
          </a:p>
        </p:txBody>
      </p:sp>
      <p:sp>
        <p:nvSpPr>
          <p:cNvPr id="13" name="Rectangle: Diagonal Corners Snipped 12">
            <a:extLst>
              <a:ext uri="{FF2B5EF4-FFF2-40B4-BE49-F238E27FC236}">
                <a16:creationId xmlns:a16="http://schemas.microsoft.com/office/drawing/2014/main" id="{9B0A125D-E8A9-44B3-BAF6-757C0421BB6F}"/>
              </a:ext>
            </a:extLst>
          </p:cNvPr>
          <p:cNvSpPr/>
          <p:nvPr/>
        </p:nvSpPr>
        <p:spPr bwMode="auto">
          <a:xfrm>
            <a:off x="4692688" y="4046146"/>
            <a:ext cx="335518" cy="187083"/>
          </a:xfrm>
          <a:prstGeom prst="snip2DiagRect">
            <a:avLst>
              <a:gd name="adj1" fmla="val 32245"/>
              <a:gd name="adj2" fmla="val 50000"/>
            </a:avLst>
          </a:prstGeom>
          <a:solidFill>
            <a:srgbClr val="F2A36C"/>
          </a:solidFill>
          <a:ln w="9525" cap="flat" cmpd="sng" algn="ctr">
            <a:noFill/>
            <a:prstDash val="solid"/>
            <a:round/>
            <a:headEnd type="none" w="med" len="med"/>
            <a:tailEnd type="none" w="med" len="med"/>
          </a:ln>
          <a:effectLst>
            <a:glow rad="38100">
              <a:srgbClr val="F2A36C">
                <a:alpha val="72000"/>
              </a:srgb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14" name="Oval 13">
            <a:extLst>
              <a:ext uri="{FF2B5EF4-FFF2-40B4-BE49-F238E27FC236}">
                <a16:creationId xmlns:a16="http://schemas.microsoft.com/office/drawing/2014/main" id="{2110DE69-48A3-4487-8FC6-FC43AC54766A}"/>
              </a:ext>
            </a:extLst>
          </p:cNvPr>
          <p:cNvSpPr/>
          <p:nvPr/>
        </p:nvSpPr>
        <p:spPr bwMode="auto">
          <a:xfrm>
            <a:off x="4754630" y="4046146"/>
            <a:ext cx="152400" cy="152400"/>
          </a:xfrm>
          <a:prstGeom prst="ellipse">
            <a:avLst/>
          </a:prstGeom>
          <a:solidFill>
            <a:srgbClr val="92D050"/>
          </a:solidFill>
          <a:ln w="9525" cap="flat" cmpd="sng" algn="ctr">
            <a:solidFill>
              <a:schemeClr val="accent5"/>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pic>
        <p:nvPicPr>
          <p:cNvPr id="16" name="Graphic 95" descr="Head with gears">
            <a:extLst>
              <a:ext uri="{FF2B5EF4-FFF2-40B4-BE49-F238E27FC236}">
                <a16:creationId xmlns:a16="http://schemas.microsoft.com/office/drawing/2014/main" id="{14C3ABC7-FEAD-4A51-852C-42D8571DCA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47776" y="4371835"/>
            <a:ext cx="763937" cy="763937"/>
          </a:xfrm>
          <a:prstGeom prst="rect">
            <a:avLst/>
          </a:prstGeom>
        </p:spPr>
      </p:pic>
      <p:sp>
        <p:nvSpPr>
          <p:cNvPr id="17" name="Arrow: Right 16">
            <a:extLst>
              <a:ext uri="{FF2B5EF4-FFF2-40B4-BE49-F238E27FC236}">
                <a16:creationId xmlns:a16="http://schemas.microsoft.com/office/drawing/2014/main" id="{98EE75C0-E32B-4BC9-B4A5-8F41C036DC73}"/>
              </a:ext>
            </a:extLst>
          </p:cNvPr>
          <p:cNvSpPr/>
          <p:nvPr/>
        </p:nvSpPr>
        <p:spPr>
          <a:xfrm>
            <a:off x="3240383" y="4368746"/>
            <a:ext cx="495300" cy="400075"/>
          </a:xfrm>
          <a:prstGeom prst="rightArrow">
            <a:avLst/>
          </a:prstGeom>
          <a:solidFill>
            <a:schemeClr val="accent6"/>
          </a:solidFill>
          <a:ln w="9525" cap="flat" cmpd="sng" algn="ctr">
            <a:solidFill>
              <a:schemeClr val="accent6"/>
            </a:solid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Geneva" pitchFamily="122" charset="-128"/>
                <a:cs typeface="+mn-cs"/>
              </a:defRPr>
            </a:lvl5pPr>
            <a:lvl6pPr marL="2286000" algn="l" defTabSz="914400" rtl="0" eaLnBrk="1" latinLnBrk="0" hangingPunct="1">
              <a:defRPr sz="2400" kern="1200">
                <a:solidFill>
                  <a:schemeClr val="tx1"/>
                </a:solidFill>
                <a:latin typeface="Times" panose="02020603050405020304" pitchFamily="18" charset="0"/>
                <a:ea typeface="Geneva" pitchFamily="122" charset="-128"/>
                <a:cs typeface="+mn-cs"/>
              </a:defRPr>
            </a:lvl6pPr>
            <a:lvl7pPr marL="2743200" algn="l" defTabSz="914400" rtl="0" eaLnBrk="1" latinLnBrk="0" hangingPunct="1">
              <a:defRPr sz="2400" kern="1200">
                <a:solidFill>
                  <a:schemeClr val="tx1"/>
                </a:solidFill>
                <a:latin typeface="Times" panose="02020603050405020304" pitchFamily="18" charset="0"/>
                <a:ea typeface="Geneva" pitchFamily="122" charset="-128"/>
                <a:cs typeface="+mn-cs"/>
              </a:defRPr>
            </a:lvl7pPr>
            <a:lvl8pPr marL="3200400" algn="l" defTabSz="914400" rtl="0" eaLnBrk="1" latinLnBrk="0" hangingPunct="1">
              <a:defRPr sz="2400" kern="1200">
                <a:solidFill>
                  <a:schemeClr val="tx1"/>
                </a:solidFill>
                <a:latin typeface="Times" panose="02020603050405020304" pitchFamily="18" charset="0"/>
                <a:ea typeface="Geneva" pitchFamily="122" charset="-128"/>
                <a:cs typeface="+mn-cs"/>
              </a:defRPr>
            </a:lvl8pPr>
            <a:lvl9pPr marL="3657600" algn="l" defTabSz="914400" rtl="0" eaLnBrk="1" latinLnBrk="0" hangingPunct="1">
              <a:defRPr sz="2400" kern="1200">
                <a:solidFill>
                  <a:schemeClr val="tx1"/>
                </a:solidFill>
                <a:latin typeface="Times" panose="02020603050405020304" pitchFamily="18" charset="0"/>
                <a:ea typeface="Geneva" pitchFamily="122" charset="-128"/>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accent6"/>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895B768D-C0CE-40EE-ABF3-1D5AA60E9AEA}"/>
              </a:ext>
            </a:extLst>
          </p:cNvPr>
          <p:cNvSpPr/>
          <p:nvPr/>
        </p:nvSpPr>
        <p:spPr>
          <a:xfrm>
            <a:off x="3682401" y="3349471"/>
            <a:ext cx="2012626" cy="382518"/>
          </a:xfrm>
          <a:prstGeom prst="round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latent space</a:t>
            </a:r>
            <a:endParaRPr lang="sv-SE" sz="1600" b="1" dirty="0">
              <a:solidFill>
                <a:schemeClr val="bg1"/>
              </a:solidFill>
            </a:endParaRPr>
          </a:p>
        </p:txBody>
      </p:sp>
      <p:sp>
        <p:nvSpPr>
          <p:cNvPr id="19" name="Rectangle: Rounded Corners 18">
            <a:extLst>
              <a:ext uri="{FF2B5EF4-FFF2-40B4-BE49-F238E27FC236}">
                <a16:creationId xmlns:a16="http://schemas.microsoft.com/office/drawing/2014/main" id="{EB900652-53D3-4B2D-B2EA-62E7AEE4C740}"/>
              </a:ext>
            </a:extLst>
          </p:cNvPr>
          <p:cNvSpPr/>
          <p:nvPr/>
        </p:nvSpPr>
        <p:spPr>
          <a:xfrm>
            <a:off x="1881883" y="3522846"/>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6"/>
                </a:solidFill>
              </a:rPr>
              <a:t>desired properties</a:t>
            </a:r>
          </a:p>
        </p:txBody>
      </p:sp>
      <p:sp>
        <p:nvSpPr>
          <p:cNvPr id="20" name="Oval 19">
            <a:extLst>
              <a:ext uri="{FF2B5EF4-FFF2-40B4-BE49-F238E27FC236}">
                <a16:creationId xmlns:a16="http://schemas.microsoft.com/office/drawing/2014/main" id="{C13A7F60-3832-4C09-8FC2-25987EC76242}"/>
              </a:ext>
            </a:extLst>
          </p:cNvPr>
          <p:cNvSpPr/>
          <p:nvPr/>
        </p:nvSpPr>
        <p:spPr bwMode="auto">
          <a:xfrm>
            <a:off x="4988313" y="4132539"/>
            <a:ext cx="152400" cy="152400"/>
          </a:xfrm>
          <a:prstGeom prst="ellipse">
            <a:avLst/>
          </a:prstGeom>
          <a:solidFill>
            <a:schemeClr val="accent6"/>
          </a:solidFill>
          <a:ln w="9525" cap="flat" cmpd="sng" algn="ctr">
            <a:solidFill>
              <a:schemeClr val="accent5"/>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21" name="Oval 20">
            <a:extLst>
              <a:ext uri="{FF2B5EF4-FFF2-40B4-BE49-F238E27FC236}">
                <a16:creationId xmlns:a16="http://schemas.microsoft.com/office/drawing/2014/main" id="{9F78159D-EC2D-4FD9-8961-8BDC153B1814}"/>
              </a:ext>
            </a:extLst>
          </p:cNvPr>
          <p:cNvSpPr/>
          <p:nvPr/>
        </p:nvSpPr>
        <p:spPr bwMode="auto">
          <a:xfrm>
            <a:off x="4892460" y="4011366"/>
            <a:ext cx="152400" cy="152400"/>
          </a:xfrm>
          <a:prstGeom prst="ellipse">
            <a:avLst/>
          </a:prstGeom>
          <a:solidFill>
            <a:schemeClr val="accent1"/>
          </a:solidFill>
          <a:ln w="9525" cap="flat" cmpd="sng" algn="ctr">
            <a:solidFill>
              <a:schemeClr val="accent5"/>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22" name="Rectangle: Rounded Corners 21">
            <a:extLst>
              <a:ext uri="{FF2B5EF4-FFF2-40B4-BE49-F238E27FC236}">
                <a16:creationId xmlns:a16="http://schemas.microsoft.com/office/drawing/2014/main" id="{62758AB7-D820-45A6-807C-D9F04D637152}"/>
              </a:ext>
            </a:extLst>
          </p:cNvPr>
          <p:cNvSpPr/>
          <p:nvPr/>
        </p:nvSpPr>
        <p:spPr>
          <a:xfrm>
            <a:off x="6450873" y="4075678"/>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1"/>
                </a:solidFill>
              </a:rPr>
              <a:t>?</a:t>
            </a:r>
          </a:p>
        </p:txBody>
      </p:sp>
      <p:sp>
        <p:nvSpPr>
          <p:cNvPr id="23" name="Rectangle: Rounded Corners 22">
            <a:extLst>
              <a:ext uri="{FF2B5EF4-FFF2-40B4-BE49-F238E27FC236}">
                <a16:creationId xmlns:a16="http://schemas.microsoft.com/office/drawing/2014/main" id="{027803C1-B13A-4A9F-80B6-DF948A681FAD}"/>
              </a:ext>
            </a:extLst>
          </p:cNvPr>
          <p:cNvSpPr/>
          <p:nvPr/>
        </p:nvSpPr>
        <p:spPr>
          <a:xfrm>
            <a:off x="5816001" y="1634366"/>
            <a:ext cx="2699349" cy="382518"/>
          </a:xfrm>
          <a:prstGeom prst="round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latent space optimization</a:t>
            </a:r>
            <a:endParaRPr lang="sv-SE" sz="1600" b="1" dirty="0">
              <a:solidFill>
                <a:schemeClr val="bg1"/>
              </a:solidFill>
            </a:endParaRPr>
          </a:p>
        </p:txBody>
      </p:sp>
    </p:spTree>
    <p:extLst>
      <p:ext uri="{BB962C8B-B14F-4D97-AF65-F5344CB8AC3E}">
        <p14:creationId xmlns:p14="http://schemas.microsoft.com/office/powerpoint/2010/main" val="2870854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1" nodeType="clickEffect">
                                  <p:stCondLst>
                                    <p:cond delay="0"/>
                                  </p:stCondLst>
                                  <p:childTnLst>
                                    <p:animMotion origin="layout" path="M 1.38889E-6 -0.00047 L 0.0151 -0.00625 " pathEditMode="relative" rAng="0" ptsTypes="AA">
                                      <p:cBhvr>
                                        <p:cTn id="32" dur="2000" fill="hold"/>
                                        <p:tgtEl>
                                          <p:spTgt spid="14"/>
                                        </p:tgtEl>
                                        <p:attrNameLst>
                                          <p:attrName>ppt_x</p:attrName>
                                          <p:attrName>ppt_y</p:attrName>
                                        </p:attrNameLst>
                                      </p:cBhvr>
                                      <p:rCtr x="74700" y="-30100"/>
                                    </p:animMotion>
                                  </p:childTnLst>
                                </p:cTn>
                              </p:par>
                              <p:par>
                                <p:cTn id="33" presetID="0" presetClass="path" presetSubtype="0" accel="50000" decel="50000" fill="hold" grpId="1" nodeType="withEffect">
                                  <p:stCondLst>
                                    <p:cond delay="0"/>
                                  </p:stCondLst>
                                  <p:childTnLst>
                                    <p:animMotion origin="layout" path="M -0.00052 -0.00023 L -0.01042 -0.01806 " pathEditMode="relative" ptsTypes="AA">
                                      <p:cBhvr>
                                        <p:cTn id="34" dur="2000" fill="hold"/>
                                        <p:tgtEl>
                                          <p:spTgt spid="2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2" nodeType="click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childTnLst>
                          </p:cTn>
                        </p:par>
                        <p:par>
                          <p:cTn id="54" fill="hold">
                            <p:stCondLst>
                              <p:cond delay="500"/>
                            </p:stCondLst>
                            <p:childTnLst>
                              <p:par>
                                <p:cTn id="55" presetID="42" presetClass="entr" presetSubtype="0" fill="hold" grpId="1"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P spid="14" grpId="1" animBg="1"/>
      <p:bldP spid="14" grpId="2" animBg="1"/>
      <p:bldP spid="17" grpId="0" animBg="1"/>
      <p:bldP spid="18" grpId="0" animBg="1"/>
      <p:bldP spid="19" grpId="0"/>
      <p:bldP spid="20" grpId="0" animBg="1"/>
      <p:bldP spid="20" grpId="1" animBg="1"/>
      <p:bldP spid="20" grpId="2" animBg="1"/>
      <p:bldP spid="21" grpId="0" animBg="1"/>
      <p:bldP spid="22" grpId="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sp>
        <p:nvSpPr>
          <p:cNvPr id="3" name="Content Placeholder 2">
            <a:extLst>
              <a:ext uri="{FF2B5EF4-FFF2-40B4-BE49-F238E27FC236}">
                <a16:creationId xmlns:a16="http://schemas.microsoft.com/office/drawing/2014/main" id="{2D4E542E-EEA2-4B34-9B66-2CE83BB6DCA7}"/>
              </a:ext>
            </a:extLst>
          </p:cNvPr>
          <p:cNvSpPr>
            <a:spLocks noGrp="1"/>
          </p:cNvSpPr>
          <p:nvPr>
            <p:ph idx="1"/>
          </p:nvPr>
        </p:nvSpPr>
        <p:spPr>
          <a:xfrm>
            <a:off x="628649" y="1827779"/>
            <a:ext cx="7886700" cy="4351338"/>
          </a:xfrm>
        </p:spPr>
        <p:txBody>
          <a:bodyPr/>
          <a:lstStyle/>
          <a:p>
            <a:r>
              <a:rPr lang="en-US" dirty="0"/>
              <a:t>Transfer learning</a:t>
            </a:r>
          </a:p>
          <a:p>
            <a:r>
              <a:rPr lang="en-US" dirty="0"/>
              <a:t>Evolutionary algorithms</a:t>
            </a:r>
          </a:p>
          <a:p>
            <a:r>
              <a:rPr lang="en-US" dirty="0"/>
              <a:t>Bayesian optimization</a:t>
            </a:r>
          </a:p>
          <a:p>
            <a:r>
              <a:rPr lang="en-US" dirty="0"/>
              <a:t>Reinforcement learning</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99493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sp>
        <p:nvSpPr>
          <p:cNvPr id="3" name="Content Placeholder 2">
            <a:extLst>
              <a:ext uri="{FF2B5EF4-FFF2-40B4-BE49-F238E27FC236}">
                <a16:creationId xmlns:a16="http://schemas.microsoft.com/office/drawing/2014/main" id="{2D4E542E-EEA2-4B34-9B66-2CE83BB6DCA7}"/>
              </a:ext>
            </a:extLst>
          </p:cNvPr>
          <p:cNvSpPr>
            <a:spLocks noGrp="1"/>
          </p:cNvSpPr>
          <p:nvPr>
            <p:ph idx="1"/>
          </p:nvPr>
        </p:nvSpPr>
        <p:spPr>
          <a:xfrm>
            <a:off x="628649" y="1827779"/>
            <a:ext cx="7886700" cy="4351338"/>
          </a:xfrm>
        </p:spPr>
        <p:txBody>
          <a:bodyPr/>
          <a:lstStyle/>
          <a:p>
            <a:r>
              <a:rPr lang="en-US" dirty="0">
                <a:solidFill>
                  <a:schemeClr val="bg2"/>
                </a:solidFill>
              </a:rPr>
              <a:t>Transfer learning</a:t>
            </a:r>
          </a:p>
          <a:p>
            <a:r>
              <a:rPr lang="en-US" dirty="0">
                <a:solidFill>
                  <a:schemeClr val="bg2"/>
                </a:solidFill>
              </a:rPr>
              <a:t>Evolutionary algorithms</a:t>
            </a:r>
          </a:p>
          <a:p>
            <a:r>
              <a:rPr lang="en-US" dirty="0"/>
              <a:t>Bayesian optimization</a:t>
            </a:r>
          </a:p>
          <a:p>
            <a:r>
              <a:rPr lang="en-US" dirty="0">
                <a:solidFill>
                  <a:schemeClr val="bg2"/>
                </a:solidFill>
              </a:rPr>
              <a:t>Reinforcement learning</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ctangle: Rounded Corners 5">
            <a:extLst>
              <a:ext uri="{FF2B5EF4-FFF2-40B4-BE49-F238E27FC236}">
                <a16:creationId xmlns:a16="http://schemas.microsoft.com/office/drawing/2014/main" id="{55E06A4F-15E0-4C9A-A9EC-9B1A394991FE}"/>
              </a:ext>
            </a:extLst>
          </p:cNvPr>
          <p:cNvSpPr/>
          <p:nvPr/>
        </p:nvSpPr>
        <p:spPr>
          <a:xfrm>
            <a:off x="5816001" y="1634366"/>
            <a:ext cx="2699349" cy="382518"/>
          </a:xfrm>
          <a:prstGeom prst="round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latent space optimization</a:t>
            </a:r>
            <a:endParaRPr lang="sv-SE" sz="1600" b="1" dirty="0">
              <a:solidFill>
                <a:schemeClr val="bg1"/>
              </a:solidFill>
            </a:endParaRPr>
          </a:p>
        </p:txBody>
      </p:sp>
      <p:sp>
        <p:nvSpPr>
          <p:cNvPr id="8" name="Rectangle 7">
            <a:extLst>
              <a:ext uri="{FF2B5EF4-FFF2-40B4-BE49-F238E27FC236}">
                <a16:creationId xmlns:a16="http://schemas.microsoft.com/office/drawing/2014/main" id="{B6FC551F-860F-4302-9098-C1CDBFE34701}"/>
              </a:ext>
            </a:extLst>
          </p:cNvPr>
          <p:cNvSpPr/>
          <p:nvPr/>
        </p:nvSpPr>
        <p:spPr>
          <a:xfrm>
            <a:off x="0" y="5617404"/>
            <a:ext cx="5715000" cy="477054"/>
          </a:xfrm>
          <a:prstGeom prst="rect">
            <a:avLst/>
          </a:prstGeom>
        </p:spPr>
        <p:txBody>
          <a:bodyPr wrap="square">
            <a:spAutoFit/>
          </a:bodyPr>
          <a:lstStyle/>
          <a:p>
            <a:endParaRPr lang="sv-SE" sz="1100" dirty="0">
              <a:solidFill>
                <a:schemeClr val="tx1">
                  <a:lumMod val="65000"/>
                  <a:lumOff val="35000"/>
                </a:schemeClr>
              </a:solidFill>
            </a:endParaRPr>
          </a:p>
          <a:p>
            <a:endParaRPr lang="sv-SE" sz="1400" dirty="0">
              <a:solidFill>
                <a:schemeClr val="tx1">
                  <a:lumMod val="65000"/>
                  <a:lumOff val="35000"/>
                </a:schemeClr>
              </a:solidFill>
            </a:endParaRPr>
          </a:p>
        </p:txBody>
      </p:sp>
      <p:sp>
        <p:nvSpPr>
          <p:cNvPr id="10" name="Rectangle 9">
            <a:extLst>
              <a:ext uri="{FF2B5EF4-FFF2-40B4-BE49-F238E27FC236}">
                <a16:creationId xmlns:a16="http://schemas.microsoft.com/office/drawing/2014/main" id="{5C4A0C6A-B56B-43DC-9B10-7F1848237B82}"/>
              </a:ext>
            </a:extLst>
          </p:cNvPr>
          <p:cNvSpPr/>
          <p:nvPr/>
        </p:nvSpPr>
        <p:spPr>
          <a:xfrm>
            <a:off x="409073" y="4003448"/>
            <a:ext cx="2381752" cy="646331"/>
          </a:xfrm>
          <a:prstGeom prst="rect">
            <a:avLst/>
          </a:prstGeom>
        </p:spPr>
        <p:txBody>
          <a:bodyPr wrap="square">
            <a:spAutoFit/>
          </a:bodyPr>
          <a:lstStyle/>
          <a:p>
            <a:r>
              <a:rPr lang="sv-SE" dirty="0">
                <a:solidFill>
                  <a:schemeClr val="accent6"/>
                </a:solidFill>
              </a:rPr>
              <a:t>Example on next slide</a:t>
            </a:r>
          </a:p>
          <a:p>
            <a:endParaRPr lang="sv-SE" dirty="0"/>
          </a:p>
        </p:txBody>
      </p:sp>
      <p:pic>
        <p:nvPicPr>
          <p:cNvPr id="11" name="Picture 10">
            <a:extLst>
              <a:ext uri="{FF2B5EF4-FFF2-40B4-BE49-F238E27FC236}">
                <a16:creationId xmlns:a16="http://schemas.microsoft.com/office/drawing/2014/main" id="{967CEE06-AF78-4440-A902-A43FD5A26A3E}"/>
              </a:ext>
            </a:extLst>
          </p:cNvPr>
          <p:cNvPicPr>
            <a:picLocks noChangeAspect="1"/>
          </p:cNvPicPr>
          <p:nvPr/>
        </p:nvPicPr>
        <p:blipFill>
          <a:blip r:embed="rId8"/>
          <a:stretch>
            <a:fillRect/>
          </a:stretch>
        </p:blipFill>
        <p:spPr>
          <a:xfrm>
            <a:off x="4182320" y="2494849"/>
            <a:ext cx="4833825" cy="4014204"/>
          </a:xfrm>
          <a:prstGeom prst="rect">
            <a:avLst/>
          </a:prstGeom>
        </p:spPr>
      </p:pic>
      <p:sp>
        <p:nvSpPr>
          <p:cNvPr id="12" name="Rectangle 11">
            <a:extLst>
              <a:ext uri="{FF2B5EF4-FFF2-40B4-BE49-F238E27FC236}">
                <a16:creationId xmlns:a16="http://schemas.microsoft.com/office/drawing/2014/main" id="{2ADE5F77-8DA8-49C5-AE37-8D37D8E85619}"/>
              </a:ext>
            </a:extLst>
          </p:cNvPr>
          <p:cNvSpPr/>
          <p:nvPr/>
        </p:nvSpPr>
        <p:spPr>
          <a:xfrm>
            <a:off x="0" y="5945009"/>
            <a:ext cx="5334000" cy="477054"/>
          </a:xfrm>
          <a:prstGeom prst="rect">
            <a:avLst/>
          </a:prstGeom>
        </p:spPr>
        <p:txBody>
          <a:bodyPr wrap="square">
            <a:spAutoFit/>
          </a:bodyPr>
          <a:lstStyle/>
          <a:p>
            <a:r>
              <a:rPr lang="sv-SE" sz="1100" dirty="0">
                <a:solidFill>
                  <a:schemeClr val="tx1">
                    <a:lumMod val="65000"/>
                    <a:lumOff val="35000"/>
                  </a:schemeClr>
                </a:solidFill>
              </a:rPr>
              <a:t>Figure from</a:t>
            </a:r>
          </a:p>
          <a:p>
            <a:r>
              <a:rPr lang="sv-SE" sz="1400" dirty="0">
                <a:solidFill>
                  <a:schemeClr val="tx1">
                    <a:lumMod val="65000"/>
                    <a:lumOff val="35000"/>
                  </a:schemeClr>
                </a:solidFill>
              </a:rPr>
              <a:t>Grosnit et al. </a:t>
            </a:r>
            <a:r>
              <a:rPr lang="sv-SE" sz="1400" i="1" dirty="0">
                <a:solidFill>
                  <a:schemeClr val="tx1">
                    <a:lumMod val="65000"/>
                    <a:lumOff val="35000"/>
                  </a:schemeClr>
                </a:solidFill>
              </a:rPr>
              <a:t>arXiv:2106.03609</a:t>
            </a:r>
            <a:r>
              <a:rPr lang="sv-SE" sz="1400" dirty="0">
                <a:solidFill>
                  <a:schemeClr val="tx1">
                    <a:lumMod val="65000"/>
                    <a:lumOff val="35000"/>
                  </a:schemeClr>
                </a:solidFill>
              </a:rPr>
              <a:t>.</a:t>
            </a:r>
            <a:r>
              <a:rPr lang="sv-SE" sz="1400" b="1" dirty="0">
                <a:solidFill>
                  <a:schemeClr val="tx1">
                    <a:lumMod val="65000"/>
                    <a:lumOff val="35000"/>
                  </a:schemeClr>
                </a:solidFill>
              </a:rPr>
              <a:t> 2021</a:t>
            </a:r>
            <a:r>
              <a:rPr lang="sv-SE" sz="1400" dirty="0">
                <a:solidFill>
                  <a:schemeClr val="tx1">
                    <a:lumMod val="65000"/>
                    <a:lumOff val="35000"/>
                  </a:schemeClr>
                </a:solidFill>
              </a:rPr>
              <a:t>. </a:t>
            </a:r>
          </a:p>
        </p:txBody>
      </p:sp>
      <p:pic>
        <p:nvPicPr>
          <p:cNvPr id="14" name="Picture 13">
            <a:extLst>
              <a:ext uri="{FF2B5EF4-FFF2-40B4-BE49-F238E27FC236}">
                <a16:creationId xmlns:a16="http://schemas.microsoft.com/office/drawing/2014/main" id="{9C6A9311-1248-4D32-89B7-D94BF2DD930D}"/>
              </a:ext>
            </a:extLst>
          </p:cNvPr>
          <p:cNvPicPr>
            <a:picLocks noChangeAspect="1"/>
          </p:cNvPicPr>
          <p:nvPr/>
        </p:nvPicPr>
        <p:blipFill>
          <a:blip r:embed="rId9"/>
          <a:stretch>
            <a:fillRect/>
          </a:stretch>
        </p:blipFill>
        <p:spPr>
          <a:xfrm>
            <a:off x="1578659" y="4579657"/>
            <a:ext cx="1907913" cy="510647"/>
          </a:xfrm>
          <a:prstGeom prst="rect">
            <a:avLst/>
          </a:prstGeom>
        </p:spPr>
      </p:pic>
      <p:sp>
        <p:nvSpPr>
          <p:cNvPr id="15" name="Rectangle 14">
            <a:extLst>
              <a:ext uri="{FF2B5EF4-FFF2-40B4-BE49-F238E27FC236}">
                <a16:creationId xmlns:a16="http://schemas.microsoft.com/office/drawing/2014/main" id="{E4193E96-E19A-4AA3-85CC-ACA87C885C22}"/>
              </a:ext>
            </a:extLst>
          </p:cNvPr>
          <p:cNvSpPr/>
          <p:nvPr/>
        </p:nvSpPr>
        <p:spPr>
          <a:xfrm>
            <a:off x="1083201" y="5031492"/>
            <a:ext cx="3198719" cy="1477328"/>
          </a:xfrm>
          <a:prstGeom prst="rect">
            <a:avLst/>
          </a:prstGeom>
        </p:spPr>
        <p:txBody>
          <a:bodyPr wrap="square">
            <a:spAutoFit/>
          </a:bodyPr>
          <a:lstStyle/>
          <a:p>
            <a:r>
              <a:rPr lang="sv-SE" b="1" dirty="0">
                <a:solidFill>
                  <a:srgbClr val="D18B31"/>
                </a:solidFill>
              </a:rPr>
              <a:t>x</a:t>
            </a:r>
            <a:r>
              <a:rPr lang="sv-SE" dirty="0">
                <a:solidFill>
                  <a:srgbClr val="D18B31"/>
                </a:solidFill>
              </a:rPr>
              <a:t>    = molecular representation</a:t>
            </a:r>
          </a:p>
          <a:p>
            <a:r>
              <a:rPr lang="en-US" b="1" dirty="0">
                <a:solidFill>
                  <a:srgbClr val="D18B31"/>
                </a:solidFill>
              </a:rPr>
              <a:t>z</a:t>
            </a:r>
            <a:r>
              <a:rPr lang="en-US" dirty="0">
                <a:solidFill>
                  <a:srgbClr val="D18B31"/>
                </a:solidFill>
              </a:rPr>
              <a:t>    </a:t>
            </a:r>
            <a:r>
              <a:rPr lang="en-US" sz="1000" dirty="0">
                <a:solidFill>
                  <a:srgbClr val="D18B31"/>
                </a:solidFill>
              </a:rPr>
              <a:t> </a:t>
            </a:r>
            <a:r>
              <a:rPr lang="en-US" dirty="0">
                <a:solidFill>
                  <a:srgbClr val="D18B31"/>
                </a:solidFill>
              </a:rPr>
              <a:t>= latent representation</a:t>
            </a:r>
            <a:endParaRPr lang="sv-SE" dirty="0">
              <a:solidFill>
                <a:srgbClr val="D18B31"/>
              </a:solidFill>
            </a:endParaRPr>
          </a:p>
          <a:p>
            <a:r>
              <a:rPr lang="en-US" i="1" dirty="0">
                <a:solidFill>
                  <a:srgbClr val="D18B31"/>
                </a:solidFill>
              </a:rPr>
              <a:t>f(·)</a:t>
            </a:r>
            <a:r>
              <a:rPr lang="en-US" dirty="0">
                <a:solidFill>
                  <a:srgbClr val="D18B31"/>
                </a:solidFill>
              </a:rPr>
              <a:t> = surrogate model (e.g. GP)</a:t>
            </a:r>
          </a:p>
          <a:p>
            <a:endParaRPr lang="sv-SE" dirty="0">
              <a:solidFill>
                <a:srgbClr val="D18B31"/>
              </a:solidFill>
            </a:endParaRPr>
          </a:p>
          <a:p>
            <a:endParaRPr lang="sv-SE" dirty="0">
              <a:solidFill>
                <a:srgbClr val="D18B31"/>
              </a:solidFill>
            </a:endParaRPr>
          </a:p>
        </p:txBody>
      </p:sp>
      <p:sp>
        <p:nvSpPr>
          <p:cNvPr id="16" name="Rectangle 15">
            <a:extLst>
              <a:ext uri="{FF2B5EF4-FFF2-40B4-BE49-F238E27FC236}">
                <a16:creationId xmlns:a16="http://schemas.microsoft.com/office/drawing/2014/main" id="{B1F317FC-94D7-41AD-BA26-733D2C092BBF}"/>
              </a:ext>
            </a:extLst>
          </p:cNvPr>
          <p:cNvSpPr/>
          <p:nvPr/>
        </p:nvSpPr>
        <p:spPr>
          <a:xfrm>
            <a:off x="1143679" y="4273037"/>
            <a:ext cx="678391" cy="369332"/>
          </a:xfrm>
          <a:prstGeom prst="rect">
            <a:avLst/>
          </a:prstGeom>
        </p:spPr>
        <p:txBody>
          <a:bodyPr wrap="none">
            <a:spAutoFit/>
          </a:bodyPr>
          <a:lstStyle/>
          <a:p>
            <a:r>
              <a:rPr lang="sv-SE" dirty="0">
                <a:solidFill>
                  <a:schemeClr val="accent6"/>
                </a:solidFill>
              </a:rPr>
              <a:t>Goal:</a:t>
            </a:r>
          </a:p>
        </p:txBody>
      </p:sp>
    </p:spTree>
    <p:extLst>
      <p:ext uri="{BB962C8B-B14F-4D97-AF65-F5344CB8AC3E}">
        <p14:creationId xmlns:p14="http://schemas.microsoft.com/office/powerpoint/2010/main" val="397236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fade">
                                      <p:cBhvr>
                                        <p:cTn id="30" dur="500"/>
                                        <p:tgtEl>
                                          <p:spTgt spid="15">
                                            <p:txEl>
                                              <p:pRg st="0" end="0"/>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5">
                                            <p:txEl>
                                              <p:pRg st="1" end="1"/>
                                            </p:txEl>
                                          </p:spTgt>
                                        </p:tgtEl>
                                        <p:attrNameLst>
                                          <p:attrName>style.visibility</p:attrName>
                                        </p:attrNameLst>
                                      </p:cBhvr>
                                      <p:to>
                                        <p:strVal val="visible"/>
                                      </p:to>
                                    </p:set>
                                    <p:animEffect transition="in" filter="fade">
                                      <p:cBhvr>
                                        <p:cTn id="34" dur="500"/>
                                        <p:tgtEl>
                                          <p:spTgt spid="15">
                                            <p:txEl>
                                              <p:pRg st="1" end="1"/>
                                            </p:txEl>
                                          </p:spTgt>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5">
                                            <p:txEl>
                                              <p:pRg st="2" end="2"/>
                                            </p:txEl>
                                          </p:spTgt>
                                        </p:tgtEl>
                                        <p:attrNameLst>
                                          <p:attrName>style.visibility</p:attrName>
                                        </p:attrNameLst>
                                      </p:cBhvr>
                                      <p:to>
                                        <p:strVal val="visible"/>
                                      </p:to>
                                    </p:set>
                                    <p:animEffect transition="in" filter="fade">
                                      <p:cBhvr>
                                        <p:cTn id="38" dur="500"/>
                                        <p:tgtEl>
                                          <p:spTgt spid="1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P spid="16" grpId="0"/>
      <p:bldP spid="16"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ctangle 6">
            <a:extLst>
              <a:ext uri="{FF2B5EF4-FFF2-40B4-BE49-F238E27FC236}">
                <a16:creationId xmlns:a16="http://schemas.microsoft.com/office/drawing/2014/main" id="{AF541C08-B934-40FA-98A8-A3D98B2B8DA9}"/>
              </a:ext>
            </a:extLst>
          </p:cNvPr>
          <p:cNvSpPr/>
          <p:nvPr/>
        </p:nvSpPr>
        <p:spPr>
          <a:xfrm>
            <a:off x="4787757" y="6173714"/>
            <a:ext cx="5715000" cy="307777"/>
          </a:xfrm>
          <a:prstGeom prst="rect">
            <a:avLst/>
          </a:prstGeom>
        </p:spPr>
        <p:txBody>
          <a:bodyPr wrap="square">
            <a:spAutoFit/>
          </a:bodyPr>
          <a:lstStyle/>
          <a:p>
            <a:r>
              <a:rPr lang="en-US" sz="1400" dirty="0"/>
              <a:t>G</a:t>
            </a:r>
            <a:r>
              <a:rPr lang="sv-SE" sz="1400" dirty="0"/>
              <a:t>ómez</a:t>
            </a:r>
            <a:r>
              <a:rPr lang="en-US" sz="1400" dirty="0"/>
              <a:t>-</a:t>
            </a:r>
            <a:r>
              <a:rPr lang="en-US" sz="1400" dirty="0" err="1"/>
              <a:t>Bombarelli</a:t>
            </a:r>
            <a:r>
              <a:rPr lang="en-US" sz="1400" dirty="0"/>
              <a:t> et al. </a:t>
            </a:r>
            <a:r>
              <a:rPr lang="en-US" sz="1400" i="1" dirty="0"/>
              <a:t>ACS Cent. Sci.,</a:t>
            </a:r>
            <a:r>
              <a:rPr lang="en-US" sz="1400" dirty="0"/>
              <a:t> </a:t>
            </a:r>
            <a:r>
              <a:rPr lang="en-US" sz="1400" b="1" dirty="0"/>
              <a:t>2018</a:t>
            </a:r>
            <a:r>
              <a:rPr lang="en-US" sz="1400" dirty="0"/>
              <a:t>, </a:t>
            </a:r>
            <a:r>
              <a:rPr lang="en-US" sz="1400" i="1" dirty="0"/>
              <a:t>4</a:t>
            </a:r>
            <a:r>
              <a:rPr lang="en-US" sz="1400" dirty="0"/>
              <a:t>, 268−276.</a:t>
            </a:r>
            <a:endParaRPr lang="sv-SE" sz="1400" dirty="0">
              <a:solidFill>
                <a:schemeClr val="tx1">
                  <a:lumMod val="65000"/>
                  <a:lumOff val="35000"/>
                </a:schemeClr>
              </a:solidFill>
            </a:endParaRPr>
          </a:p>
        </p:txBody>
      </p:sp>
      <p:sp>
        <p:nvSpPr>
          <p:cNvPr id="8" name="Rectangle 7">
            <a:extLst>
              <a:ext uri="{FF2B5EF4-FFF2-40B4-BE49-F238E27FC236}">
                <a16:creationId xmlns:a16="http://schemas.microsoft.com/office/drawing/2014/main" id="{B6FC551F-860F-4302-9098-C1CDBFE34701}"/>
              </a:ext>
            </a:extLst>
          </p:cNvPr>
          <p:cNvSpPr/>
          <p:nvPr/>
        </p:nvSpPr>
        <p:spPr>
          <a:xfrm>
            <a:off x="0" y="5617404"/>
            <a:ext cx="5715000" cy="477054"/>
          </a:xfrm>
          <a:prstGeom prst="rect">
            <a:avLst/>
          </a:prstGeom>
        </p:spPr>
        <p:txBody>
          <a:bodyPr wrap="square">
            <a:spAutoFit/>
          </a:bodyPr>
          <a:lstStyle/>
          <a:p>
            <a:endParaRPr lang="sv-SE" sz="1100" dirty="0">
              <a:solidFill>
                <a:schemeClr val="tx1">
                  <a:lumMod val="65000"/>
                  <a:lumOff val="35000"/>
                </a:schemeClr>
              </a:solidFill>
            </a:endParaRPr>
          </a:p>
          <a:p>
            <a:endParaRPr lang="sv-SE" sz="1400" dirty="0">
              <a:solidFill>
                <a:schemeClr val="tx1">
                  <a:lumMod val="65000"/>
                  <a:lumOff val="35000"/>
                </a:schemeClr>
              </a:solidFill>
            </a:endParaRPr>
          </a:p>
        </p:txBody>
      </p:sp>
      <p:pic>
        <p:nvPicPr>
          <p:cNvPr id="12" name="Picture 11">
            <a:extLst>
              <a:ext uri="{FF2B5EF4-FFF2-40B4-BE49-F238E27FC236}">
                <a16:creationId xmlns:a16="http://schemas.microsoft.com/office/drawing/2014/main" id="{CA11F72F-50B7-4E4D-AA7F-463FF99875CE}"/>
              </a:ext>
            </a:extLst>
          </p:cNvPr>
          <p:cNvPicPr>
            <a:picLocks noChangeAspect="1"/>
          </p:cNvPicPr>
          <p:nvPr/>
        </p:nvPicPr>
        <p:blipFill>
          <a:blip r:embed="rId8"/>
          <a:stretch>
            <a:fillRect/>
          </a:stretch>
        </p:blipFill>
        <p:spPr>
          <a:xfrm>
            <a:off x="669713" y="1729217"/>
            <a:ext cx="8065213" cy="4218083"/>
          </a:xfrm>
          <a:prstGeom prst="rect">
            <a:avLst/>
          </a:prstGeom>
        </p:spPr>
      </p:pic>
      <p:sp>
        <p:nvSpPr>
          <p:cNvPr id="13" name="Rectangle 12">
            <a:extLst>
              <a:ext uri="{FF2B5EF4-FFF2-40B4-BE49-F238E27FC236}">
                <a16:creationId xmlns:a16="http://schemas.microsoft.com/office/drawing/2014/main" id="{177284B5-1370-41D7-AC57-E53335044178}"/>
              </a:ext>
            </a:extLst>
          </p:cNvPr>
          <p:cNvSpPr/>
          <p:nvPr/>
        </p:nvSpPr>
        <p:spPr>
          <a:xfrm>
            <a:off x="214992" y="5835160"/>
            <a:ext cx="1772415" cy="646331"/>
          </a:xfrm>
          <a:prstGeom prst="rect">
            <a:avLst/>
          </a:prstGeom>
        </p:spPr>
        <p:txBody>
          <a:bodyPr wrap="square">
            <a:spAutoFit/>
          </a:bodyPr>
          <a:lstStyle/>
          <a:p>
            <a:r>
              <a:rPr lang="sv-SE" dirty="0">
                <a:solidFill>
                  <a:schemeClr val="accent6"/>
                </a:solidFill>
              </a:rPr>
              <a:t>Example:</a:t>
            </a:r>
          </a:p>
          <a:p>
            <a:r>
              <a:rPr lang="en-US" dirty="0"/>
              <a:t>SMILES VAE</a:t>
            </a:r>
            <a:endParaRPr lang="sv-SE" dirty="0"/>
          </a:p>
        </p:txBody>
      </p:sp>
    </p:spTree>
    <p:extLst>
      <p:ext uri="{BB962C8B-B14F-4D97-AF65-F5344CB8AC3E}">
        <p14:creationId xmlns:p14="http://schemas.microsoft.com/office/powerpoint/2010/main" val="2673426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sp>
        <p:nvSpPr>
          <p:cNvPr id="3" name="Content Placeholder 2">
            <a:extLst>
              <a:ext uri="{FF2B5EF4-FFF2-40B4-BE49-F238E27FC236}">
                <a16:creationId xmlns:a16="http://schemas.microsoft.com/office/drawing/2014/main" id="{2D4E542E-EEA2-4B34-9B66-2CE83BB6DCA7}"/>
              </a:ext>
            </a:extLst>
          </p:cNvPr>
          <p:cNvSpPr>
            <a:spLocks noGrp="1"/>
          </p:cNvSpPr>
          <p:nvPr>
            <p:ph idx="1"/>
          </p:nvPr>
        </p:nvSpPr>
        <p:spPr>
          <a:xfrm>
            <a:off x="628649" y="1827779"/>
            <a:ext cx="7886700" cy="4351338"/>
          </a:xfrm>
        </p:spPr>
        <p:txBody>
          <a:bodyPr/>
          <a:lstStyle/>
          <a:p>
            <a:r>
              <a:rPr lang="en-US" dirty="0"/>
              <a:t>Transfer learning</a:t>
            </a:r>
          </a:p>
          <a:p>
            <a:r>
              <a:rPr lang="en-US" dirty="0"/>
              <a:t>Evolutionary algorithms</a:t>
            </a:r>
          </a:p>
          <a:p>
            <a:r>
              <a:rPr lang="en-US" dirty="0"/>
              <a:t>Bayesian optimization</a:t>
            </a:r>
          </a:p>
          <a:p>
            <a:r>
              <a:rPr lang="en-US" dirty="0"/>
              <a:t>Reinforcement learning</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92231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sp>
        <p:nvSpPr>
          <p:cNvPr id="3" name="Content Placeholder 2">
            <a:extLst>
              <a:ext uri="{FF2B5EF4-FFF2-40B4-BE49-F238E27FC236}">
                <a16:creationId xmlns:a16="http://schemas.microsoft.com/office/drawing/2014/main" id="{2D4E542E-EEA2-4B34-9B66-2CE83BB6DCA7}"/>
              </a:ext>
            </a:extLst>
          </p:cNvPr>
          <p:cNvSpPr>
            <a:spLocks noGrp="1"/>
          </p:cNvSpPr>
          <p:nvPr>
            <p:ph idx="1"/>
          </p:nvPr>
        </p:nvSpPr>
        <p:spPr>
          <a:xfrm>
            <a:off x="628649" y="1827779"/>
            <a:ext cx="7886700" cy="4351338"/>
          </a:xfrm>
        </p:spPr>
        <p:txBody>
          <a:bodyPr/>
          <a:lstStyle/>
          <a:p>
            <a:r>
              <a:rPr lang="en-US" dirty="0">
                <a:solidFill>
                  <a:schemeClr val="bg2"/>
                </a:solidFill>
              </a:rPr>
              <a:t>Transfer learning</a:t>
            </a:r>
          </a:p>
          <a:p>
            <a:r>
              <a:rPr lang="en-US" dirty="0">
                <a:solidFill>
                  <a:schemeClr val="bg2"/>
                </a:solidFill>
              </a:rPr>
              <a:t>Evolutionary algorithms</a:t>
            </a:r>
          </a:p>
          <a:p>
            <a:r>
              <a:rPr lang="en-US" dirty="0">
                <a:solidFill>
                  <a:schemeClr val="bg2"/>
                </a:solidFill>
              </a:rPr>
              <a:t>Bayesian optimization</a:t>
            </a:r>
          </a:p>
          <a:p>
            <a:r>
              <a:rPr lang="en-US" dirty="0"/>
              <a:t>Reinforcement learning</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9" name="Connector: Elbow 8">
            <a:extLst>
              <a:ext uri="{FF2B5EF4-FFF2-40B4-BE49-F238E27FC236}">
                <a16:creationId xmlns:a16="http://schemas.microsoft.com/office/drawing/2014/main" id="{821ED9E7-6752-4E9C-8150-9C58270BBA8B}"/>
              </a:ext>
            </a:extLst>
          </p:cNvPr>
          <p:cNvCxnSpPr>
            <a:cxnSpLocks/>
            <a:stCxn id="7" idx="1"/>
          </p:cNvCxnSpPr>
          <p:nvPr/>
        </p:nvCxnSpPr>
        <p:spPr>
          <a:xfrm rot="10800000" flipV="1">
            <a:off x="5871285" y="4149972"/>
            <a:ext cx="12700" cy="1405716"/>
          </a:xfrm>
          <a:prstGeom prst="bentConnector4">
            <a:avLst>
              <a:gd name="adj1" fmla="val 8475000"/>
              <a:gd name="adj2" fmla="val 9995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84C9AD4E-83AE-41C5-9A48-BA85F70DC400}"/>
              </a:ext>
            </a:extLst>
          </p:cNvPr>
          <p:cNvSpPr/>
          <p:nvPr/>
        </p:nvSpPr>
        <p:spPr>
          <a:xfrm>
            <a:off x="3705174" y="4375747"/>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1"/>
                </a:solidFill>
              </a:rPr>
              <a:t>action</a:t>
            </a:r>
          </a:p>
        </p:txBody>
      </p:sp>
      <p:sp>
        <p:nvSpPr>
          <p:cNvPr id="19" name="Rectangle: Rounded Corners 18">
            <a:extLst>
              <a:ext uri="{FF2B5EF4-FFF2-40B4-BE49-F238E27FC236}">
                <a16:creationId xmlns:a16="http://schemas.microsoft.com/office/drawing/2014/main" id="{977D79D4-D721-48F9-8384-F51146AF9406}"/>
              </a:ext>
            </a:extLst>
          </p:cNvPr>
          <p:cNvSpPr/>
          <p:nvPr/>
        </p:nvSpPr>
        <p:spPr>
          <a:xfrm>
            <a:off x="8119939" y="4382097"/>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4"/>
                </a:solidFill>
              </a:rPr>
              <a:t>state</a:t>
            </a:r>
          </a:p>
        </p:txBody>
      </p:sp>
      <p:cxnSp>
        <p:nvCxnSpPr>
          <p:cNvPr id="25" name="Straight Arrow Connector 24">
            <a:extLst>
              <a:ext uri="{FF2B5EF4-FFF2-40B4-BE49-F238E27FC236}">
                <a16:creationId xmlns:a16="http://schemas.microsoft.com/office/drawing/2014/main" id="{585E564D-A78D-4349-8E10-234628FF725B}"/>
              </a:ext>
            </a:extLst>
          </p:cNvPr>
          <p:cNvCxnSpPr>
            <a:cxnSpLocks/>
          </p:cNvCxnSpPr>
          <p:nvPr/>
        </p:nvCxnSpPr>
        <p:spPr>
          <a:xfrm flipH="1">
            <a:off x="7435851" y="4305897"/>
            <a:ext cx="1069973"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2DE837F9-941B-4E22-9E6B-6DFD32CDD00C}"/>
              </a:ext>
            </a:extLst>
          </p:cNvPr>
          <p:cNvSpPr/>
          <p:nvPr/>
        </p:nvSpPr>
        <p:spPr>
          <a:xfrm>
            <a:off x="7239804" y="3989717"/>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3"/>
                </a:solidFill>
              </a:rPr>
              <a:t>reward</a:t>
            </a:r>
          </a:p>
        </p:txBody>
      </p:sp>
      <p:cxnSp>
        <p:nvCxnSpPr>
          <p:cNvPr id="14" name="Connector: Elbow 13">
            <a:extLst>
              <a:ext uri="{FF2B5EF4-FFF2-40B4-BE49-F238E27FC236}">
                <a16:creationId xmlns:a16="http://schemas.microsoft.com/office/drawing/2014/main" id="{D6D63429-A953-424E-9560-CC20CA476FFD}"/>
              </a:ext>
            </a:extLst>
          </p:cNvPr>
          <p:cNvCxnSpPr>
            <a:endCxn id="7" idx="3"/>
          </p:cNvCxnSpPr>
          <p:nvPr/>
        </p:nvCxnSpPr>
        <p:spPr>
          <a:xfrm rot="5400000" flipH="1" flipV="1">
            <a:off x="6726642" y="4852830"/>
            <a:ext cx="1405716" cy="12700"/>
          </a:xfrm>
          <a:prstGeom prst="bentConnector4">
            <a:avLst>
              <a:gd name="adj1" fmla="val 3436"/>
              <a:gd name="adj2" fmla="val 8500000"/>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5484A523-6D3D-4924-B708-D99836145D7E}"/>
              </a:ext>
            </a:extLst>
          </p:cNvPr>
          <p:cNvSpPr/>
          <p:nvPr/>
        </p:nvSpPr>
        <p:spPr>
          <a:xfrm>
            <a:off x="5871285" y="3774302"/>
            <a:ext cx="1558215" cy="75133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agent</a:t>
            </a:r>
            <a:endParaRPr lang="sv-SE" dirty="0"/>
          </a:p>
        </p:txBody>
      </p:sp>
      <p:sp>
        <p:nvSpPr>
          <p:cNvPr id="6" name="Rectangle: Rounded Corners 5">
            <a:extLst>
              <a:ext uri="{FF2B5EF4-FFF2-40B4-BE49-F238E27FC236}">
                <a16:creationId xmlns:a16="http://schemas.microsoft.com/office/drawing/2014/main" id="{1A1D3D09-1EA3-47DF-ACF9-30A05BE2F572}"/>
              </a:ext>
            </a:extLst>
          </p:cNvPr>
          <p:cNvSpPr/>
          <p:nvPr/>
        </p:nvSpPr>
        <p:spPr>
          <a:xfrm>
            <a:off x="5871285" y="5180019"/>
            <a:ext cx="1558215" cy="75133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environment</a:t>
            </a:r>
            <a:endParaRPr lang="sv-SE" dirty="0"/>
          </a:p>
        </p:txBody>
      </p:sp>
    </p:spTree>
    <p:extLst>
      <p:ext uri="{BB962C8B-B14F-4D97-AF65-F5344CB8AC3E}">
        <p14:creationId xmlns:p14="http://schemas.microsoft.com/office/powerpoint/2010/main" val="627992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6" grpId="0"/>
      <p:bldP spid="7"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sp>
        <p:nvSpPr>
          <p:cNvPr id="3" name="Content Placeholder 2">
            <a:extLst>
              <a:ext uri="{FF2B5EF4-FFF2-40B4-BE49-F238E27FC236}">
                <a16:creationId xmlns:a16="http://schemas.microsoft.com/office/drawing/2014/main" id="{2D4E542E-EEA2-4B34-9B66-2CE83BB6DCA7}"/>
              </a:ext>
            </a:extLst>
          </p:cNvPr>
          <p:cNvSpPr>
            <a:spLocks noGrp="1"/>
          </p:cNvSpPr>
          <p:nvPr>
            <p:ph idx="1"/>
          </p:nvPr>
        </p:nvSpPr>
        <p:spPr>
          <a:xfrm>
            <a:off x="628649" y="1827779"/>
            <a:ext cx="7886700" cy="4351338"/>
          </a:xfrm>
        </p:spPr>
        <p:txBody>
          <a:bodyPr/>
          <a:lstStyle/>
          <a:p>
            <a:r>
              <a:rPr lang="en-US" dirty="0">
                <a:solidFill>
                  <a:schemeClr val="bg2"/>
                </a:solidFill>
              </a:rPr>
              <a:t>Transfer learning</a:t>
            </a:r>
          </a:p>
          <a:p>
            <a:r>
              <a:rPr lang="en-US" dirty="0">
                <a:solidFill>
                  <a:schemeClr val="bg2"/>
                </a:solidFill>
              </a:rPr>
              <a:t>Evolutionary algorithms</a:t>
            </a:r>
          </a:p>
          <a:p>
            <a:r>
              <a:rPr lang="en-US" dirty="0">
                <a:solidFill>
                  <a:schemeClr val="bg2"/>
                </a:solidFill>
              </a:rPr>
              <a:t>Bayesian optimization</a:t>
            </a:r>
          </a:p>
          <a:p>
            <a:r>
              <a:rPr lang="en-US" dirty="0"/>
              <a:t>Reinforcement learning</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9" name="Connector: Elbow 8">
            <a:extLst>
              <a:ext uri="{FF2B5EF4-FFF2-40B4-BE49-F238E27FC236}">
                <a16:creationId xmlns:a16="http://schemas.microsoft.com/office/drawing/2014/main" id="{821ED9E7-6752-4E9C-8150-9C58270BBA8B}"/>
              </a:ext>
            </a:extLst>
          </p:cNvPr>
          <p:cNvCxnSpPr>
            <a:cxnSpLocks/>
            <a:stCxn id="7" idx="1"/>
          </p:cNvCxnSpPr>
          <p:nvPr/>
        </p:nvCxnSpPr>
        <p:spPr>
          <a:xfrm rot="10800000" flipV="1">
            <a:off x="5871285" y="4149972"/>
            <a:ext cx="12700" cy="1405716"/>
          </a:xfrm>
          <a:prstGeom prst="bentConnector4">
            <a:avLst>
              <a:gd name="adj1" fmla="val 8475000"/>
              <a:gd name="adj2" fmla="val 9995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84C9AD4E-83AE-41C5-9A48-BA85F70DC400}"/>
              </a:ext>
            </a:extLst>
          </p:cNvPr>
          <p:cNvSpPr/>
          <p:nvPr/>
        </p:nvSpPr>
        <p:spPr>
          <a:xfrm>
            <a:off x="3467049" y="4375747"/>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1"/>
                </a:solidFill>
              </a:rPr>
              <a:t>sample molecules</a:t>
            </a:r>
          </a:p>
        </p:txBody>
      </p:sp>
      <p:sp>
        <p:nvSpPr>
          <p:cNvPr id="19" name="Rectangle: Rounded Corners 18">
            <a:extLst>
              <a:ext uri="{FF2B5EF4-FFF2-40B4-BE49-F238E27FC236}">
                <a16:creationId xmlns:a16="http://schemas.microsoft.com/office/drawing/2014/main" id="{977D79D4-D721-48F9-8384-F51146AF9406}"/>
              </a:ext>
            </a:extLst>
          </p:cNvPr>
          <p:cNvSpPr/>
          <p:nvPr/>
        </p:nvSpPr>
        <p:spPr>
          <a:xfrm>
            <a:off x="8119939" y="4382097"/>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4"/>
                </a:solidFill>
              </a:rPr>
              <a:t>state</a:t>
            </a:r>
          </a:p>
        </p:txBody>
      </p:sp>
      <p:cxnSp>
        <p:nvCxnSpPr>
          <p:cNvPr id="25" name="Straight Arrow Connector 24">
            <a:extLst>
              <a:ext uri="{FF2B5EF4-FFF2-40B4-BE49-F238E27FC236}">
                <a16:creationId xmlns:a16="http://schemas.microsoft.com/office/drawing/2014/main" id="{585E564D-A78D-4349-8E10-234628FF725B}"/>
              </a:ext>
            </a:extLst>
          </p:cNvPr>
          <p:cNvCxnSpPr>
            <a:cxnSpLocks/>
          </p:cNvCxnSpPr>
          <p:nvPr/>
        </p:nvCxnSpPr>
        <p:spPr>
          <a:xfrm flipH="1">
            <a:off x="7435851" y="4305897"/>
            <a:ext cx="1069973"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2DE837F9-941B-4E22-9E6B-6DFD32CDD00C}"/>
              </a:ext>
            </a:extLst>
          </p:cNvPr>
          <p:cNvSpPr/>
          <p:nvPr/>
        </p:nvSpPr>
        <p:spPr>
          <a:xfrm>
            <a:off x="7239804" y="4142117"/>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3"/>
                </a:solidFill>
              </a:rPr>
              <a:t>molecule score</a:t>
            </a:r>
          </a:p>
        </p:txBody>
      </p:sp>
      <p:cxnSp>
        <p:nvCxnSpPr>
          <p:cNvPr id="14" name="Connector: Elbow 13">
            <a:extLst>
              <a:ext uri="{FF2B5EF4-FFF2-40B4-BE49-F238E27FC236}">
                <a16:creationId xmlns:a16="http://schemas.microsoft.com/office/drawing/2014/main" id="{D6D63429-A953-424E-9560-CC20CA476FFD}"/>
              </a:ext>
            </a:extLst>
          </p:cNvPr>
          <p:cNvCxnSpPr>
            <a:endCxn id="7" idx="3"/>
          </p:cNvCxnSpPr>
          <p:nvPr/>
        </p:nvCxnSpPr>
        <p:spPr>
          <a:xfrm rot="5400000" flipH="1" flipV="1">
            <a:off x="6726642" y="4852830"/>
            <a:ext cx="1405716" cy="12700"/>
          </a:xfrm>
          <a:prstGeom prst="bentConnector4">
            <a:avLst>
              <a:gd name="adj1" fmla="val 3436"/>
              <a:gd name="adj2" fmla="val 8500000"/>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5484A523-6D3D-4924-B708-D99836145D7E}"/>
              </a:ext>
            </a:extLst>
          </p:cNvPr>
          <p:cNvSpPr/>
          <p:nvPr/>
        </p:nvSpPr>
        <p:spPr>
          <a:xfrm>
            <a:off x="5871285" y="3774302"/>
            <a:ext cx="1558215" cy="75133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generative model</a:t>
            </a:r>
            <a:endParaRPr lang="sv-SE" dirty="0"/>
          </a:p>
        </p:txBody>
      </p:sp>
      <p:sp>
        <p:nvSpPr>
          <p:cNvPr id="6" name="Rectangle: Rounded Corners 5">
            <a:extLst>
              <a:ext uri="{FF2B5EF4-FFF2-40B4-BE49-F238E27FC236}">
                <a16:creationId xmlns:a16="http://schemas.microsoft.com/office/drawing/2014/main" id="{1A1D3D09-1EA3-47DF-ACF9-30A05BE2F572}"/>
              </a:ext>
            </a:extLst>
          </p:cNvPr>
          <p:cNvSpPr/>
          <p:nvPr/>
        </p:nvSpPr>
        <p:spPr>
          <a:xfrm>
            <a:off x="5871285" y="5180019"/>
            <a:ext cx="1558215" cy="75133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environment</a:t>
            </a:r>
            <a:endParaRPr lang="sv-SE" dirty="0"/>
          </a:p>
        </p:txBody>
      </p:sp>
      <p:sp>
        <p:nvSpPr>
          <p:cNvPr id="15" name="Rectangle 14">
            <a:extLst>
              <a:ext uri="{FF2B5EF4-FFF2-40B4-BE49-F238E27FC236}">
                <a16:creationId xmlns:a16="http://schemas.microsoft.com/office/drawing/2014/main" id="{7ECFE2C4-5597-463C-AABD-3A35D342B1D1}"/>
              </a:ext>
            </a:extLst>
          </p:cNvPr>
          <p:cNvSpPr/>
          <p:nvPr/>
        </p:nvSpPr>
        <p:spPr>
          <a:xfrm>
            <a:off x="409073" y="4003448"/>
            <a:ext cx="2381752" cy="646331"/>
          </a:xfrm>
          <a:prstGeom prst="rect">
            <a:avLst/>
          </a:prstGeom>
        </p:spPr>
        <p:txBody>
          <a:bodyPr wrap="square">
            <a:spAutoFit/>
          </a:bodyPr>
          <a:lstStyle/>
          <a:p>
            <a:r>
              <a:rPr lang="sv-SE" dirty="0">
                <a:solidFill>
                  <a:schemeClr val="accent6"/>
                </a:solidFill>
              </a:rPr>
              <a:t>Example on next slide</a:t>
            </a:r>
          </a:p>
          <a:p>
            <a:endParaRPr lang="sv-SE" dirty="0"/>
          </a:p>
        </p:txBody>
      </p:sp>
      <p:sp>
        <p:nvSpPr>
          <p:cNvPr id="17" name="Rectangle: Rounded Corners 16">
            <a:extLst>
              <a:ext uri="{FF2B5EF4-FFF2-40B4-BE49-F238E27FC236}">
                <a16:creationId xmlns:a16="http://schemas.microsoft.com/office/drawing/2014/main" id="{F65339EE-FE82-4FF0-A234-30C8A705C759}"/>
              </a:ext>
            </a:extLst>
          </p:cNvPr>
          <p:cNvSpPr/>
          <p:nvPr/>
        </p:nvSpPr>
        <p:spPr>
          <a:xfrm>
            <a:off x="5816001" y="1634366"/>
            <a:ext cx="2699349" cy="382518"/>
          </a:xfrm>
          <a:prstGeom prst="round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likelihood optimization</a:t>
            </a:r>
            <a:endParaRPr lang="sv-SE" sz="1600" b="1" dirty="0">
              <a:solidFill>
                <a:schemeClr val="bg1"/>
              </a:solidFill>
            </a:endParaRPr>
          </a:p>
        </p:txBody>
      </p:sp>
    </p:spTree>
    <p:extLst>
      <p:ext uri="{BB962C8B-B14F-4D97-AF65-F5344CB8AC3E}">
        <p14:creationId xmlns:p14="http://schemas.microsoft.com/office/powerpoint/2010/main" val="147502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Picture 8">
            <a:extLst>
              <a:ext uri="{FF2B5EF4-FFF2-40B4-BE49-F238E27FC236}">
                <a16:creationId xmlns:a16="http://schemas.microsoft.com/office/drawing/2014/main" id="{3BA7E5D7-44A0-4B73-B70C-03A094FCFBF7}"/>
              </a:ext>
            </a:extLst>
          </p:cNvPr>
          <p:cNvPicPr>
            <a:picLocks noChangeAspect="1"/>
          </p:cNvPicPr>
          <p:nvPr/>
        </p:nvPicPr>
        <p:blipFill rotWithShape="1">
          <a:blip r:embed="rId7"/>
          <a:srcRect t="1416"/>
          <a:stretch/>
        </p:blipFill>
        <p:spPr>
          <a:xfrm>
            <a:off x="482874" y="2679571"/>
            <a:ext cx="7543800" cy="3084062"/>
          </a:xfrm>
          <a:prstGeom prst="rect">
            <a:avLst/>
          </a:prstGeom>
        </p:spPr>
      </p:pic>
      <p:pic>
        <p:nvPicPr>
          <p:cNvPr id="10" name="Picture 2" descr="cover image">
            <a:extLst>
              <a:ext uri="{FF2B5EF4-FFF2-40B4-BE49-F238E27FC236}">
                <a16:creationId xmlns:a16="http://schemas.microsoft.com/office/drawing/2014/main" id="{F8269101-B02C-4A6D-8CD4-64CB57D42E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558" y="2789288"/>
            <a:ext cx="1088818" cy="52257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50D7A926-07D2-487A-B13D-19567F4CF604}"/>
              </a:ext>
            </a:extLst>
          </p:cNvPr>
          <p:cNvSpPr/>
          <p:nvPr/>
        </p:nvSpPr>
        <p:spPr bwMode="auto">
          <a:xfrm>
            <a:off x="2240958" y="2815038"/>
            <a:ext cx="1351771" cy="464664"/>
          </a:xfrm>
          <a:prstGeom prst="roundRect">
            <a:avLst/>
          </a:prstGeom>
          <a:solidFill>
            <a:srgbClr val="FFFF00">
              <a:alpha val="15000"/>
            </a:srgbClr>
          </a:solid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12" name="Rectangle: Rounded Corners 11">
            <a:extLst>
              <a:ext uri="{FF2B5EF4-FFF2-40B4-BE49-F238E27FC236}">
                <a16:creationId xmlns:a16="http://schemas.microsoft.com/office/drawing/2014/main" id="{FD3592B1-81F4-4D67-A79D-CCA1B906C054}"/>
              </a:ext>
            </a:extLst>
          </p:cNvPr>
          <p:cNvSpPr/>
          <p:nvPr/>
        </p:nvSpPr>
        <p:spPr bwMode="auto">
          <a:xfrm>
            <a:off x="2926758" y="3311866"/>
            <a:ext cx="1351771" cy="464664"/>
          </a:xfrm>
          <a:prstGeom prst="roundRect">
            <a:avLst/>
          </a:prstGeom>
          <a:solidFill>
            <a:srgbClr val="FFFF00">
              <a:alpha val="15000"/>
            </a:srgbClr>
          </a:solid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pic>
        <p:nvPicPr>
          <p:cNvPr id="13" name="Graphic 12" descr="Star">
            <a:extLst>
              <a:ext uri="{FF2B5EF4-FFF2-40B4-BE49-F238E27FC236}">
                <a16:creationId xmlns:a16="http://schemas.microsoft.com/office/drawing/2014/main" id="{125F775E-63FF-4154-BB1C-A4317B4F03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6567" y="2428668"/>
            <a:ext cx="304800" cy="304800"/>
          </a:xfrm>
          <a:prstGeom prst="rect">
            <a:avLst/>
          </a:prstGeom>
        </p:spPr>
      </p:pic>
      <p:grpSp>
        <p:nvGrpSpPr>
          <p:cNvPr id="14" name="Group 13">
            <a:extLst>
              <a:ext uri="{FF2B5EF4-FFF2-40B4-BE49-F238E27FC236}">
                <a16:creationId xmlns:a16="http://schemas.microsoft.com/office/drawing/2014/main" id="{3D3F4AF3-794D-4BD3-8C1C-060C58C8A991}"/>
              </a:ext>
            </a:extLst>
          </p:cNvPr>
          <p:cNvGrpSpPr/>
          <p:nvPr/>
        </p:nvGrpSpPr>
        <p:grpSpPr>
          <a:xfrm>
            <a:off x="5898558" y="2586438"/>
            <a:ext cx="2935260" cy="1315568"/>
            <a:chOff x="6172200" y="1981200"/>
            <a:chExt cx="2935260" cy="1315568"/>
          </a:xfrm>
          <a:effectLst/>
        </p:grpSpPr>
        <p:sp>
          <p:nvSpPr>
            <p:cNvPr id="15" name="Rectangle: Rounded Corners 14">
              <a:extLst>
                <a:ext uri="{FF2B5EF4-FFF2-40B4-BE49-F238E27FC236}">
                  <a16:creationId xmlns:a16="http://schemas.microsoft.com/office/drawing/2014/main" id="{F555BF3A-CB26-4769-B750-2B7D55515631}"/>
                </a:ext>
              </a:extLst>
            </p:cNvPr>
            <p:cNvSpPr/>
            <p:nvPr/>
          </p:nvSpPr>
          <p:spPr bwMode="auto">
            <a:xfrm>
              <a:off x="6172200" y="1981200"/>
              <a:ext cx="2935260" cy="1315568"/>
            </a:xfrm>
            <a:prstGeom prst="roundRect">
              <a:avLst/>
            </a:prstGeom>
            <a:ln w="28575">
              <a:solidFill>
                <a:schemeClr val="accent6"/>
              </a:solidFill>
              <a:headEnd type="none" w="med" len="med"/>
              <a:tailEnd type="none" w="med" len="med"/>
            </a:ln>
            <a:effectLst>
              <a:glow rad="63500">
                <a:schemeClr val="accent5">
                  <a:satMod val="175000"/>
                  <a:alpha val="40000"/>
                </a:schemeClr>
              </a:glo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pic>
          <p:nvPicPr>
            <p:cNvPr id="16" name="Picture 15">
              <a:extLst>
                <a:ext uri="{FF2B5EF4-FFF2-40B4-BE49-F238E27FC236}">
                  <a16:creationId xmlns:a16="http://schemas.microsoft.com/office/drawing/2014/main" id="{77D55E75-80BF-4BCB-BE33-B35B61D6AB77}"/>
                </a:ext>
              </a:extLst>
            </p:cNvPr>
            <p:cNvPicPr>
              <a:picLocks noChangeAspect="1"/>
            </p:cNvPicPr>
            <p:nvPr/>
          </p:nvPicPr>
          <p:blipFill>
            <a:blip r:embed="rId11"/>
            <a:stretch>
              <a:fillRect/>
            </a:stretch>
          </p:blipFill>
          <p:spPr>
            <a:xfrm>
              <a:off x="6318210" y="2147307"/>
              <a:ext cx="2643239" cy="99314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pic>
      </p:grpSp>
      <p:sp>
        <p:nvSpPr>
          <p:cNvPr id="18" name="Rectangle: Rounded Corners 17">
            <a:extLst>
              <a:ext uri="{FF2B5EF4-FFF2-40B4-BE49-F238E27FC236}">
                <a16:creationId xmlns:a16="http://schemas.microsoft.com/office/drawing/2014/main" id="{CBCBD966-94BA-4218-9976-8C8C0C5DD87F}"/>
              </a:ext>
            </a:extLst>
          </p:cNvPr>
          <p:cNvSpPr/>
          <p:nvPr/>
        </p:nvSpPr>
        <p:spPr bwMode="auto">
          <a:xfrm>
            <a:off x="7394049" y="2789288"/>
            <a:ext cx="1351771" cy="406750"/>
          </a:xfrm>
          <a:prstGeom prst="roundRect">
            <a:avLst/>
          </a:prstGeom>
          <a:solidFill>
            <a:srgbClr val="FFFF00">
              <a:alpha val="15000"/>
            </a:srgbClr>
          </a:solid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19" name="Rectangle: Rounded Corners 18">
            <a:extLst>
              <a:ext uri="{FF2B5EF4-FFF2-40B4-BE49-F238E27FC236}">
                <a16:creationId xmlns:a16="http://schemas.microsoft.com/office/drawing/2014/main" id="{A0A94EF2-2667-4629-8CAE-7C251E66862A}"/>
              </a:ext>
            </a:extLst>
          </p:cNvPr>
          <p:cNvSpPr/>
          <p:nvPr/>
        </p:nvSpPr>
        <p:spPr bwMode="auto">
          <a:xfrm>
            <a:off x="7394050" y="3200176"/>
            <a:ext cx="1351771" cy="464664"/>
          </a:xfrm>
          <a:prstGeom prst="roundRect">
            <a:avLst/>
          </a:prstGeom>
          <a:solidFill>
            <a:srgbClr val="FFFF00">
              <a:alpha val="15000"/>
            </a:srgbClr>
          </a:solid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grpSp>
        <p:nvGrpSpPr>
          <p:cNvPr id="20" name="Group 19">
            <a:extLst>
              <a:ext uri="{FF2B5EF4-FFF2-40B4-BE49-F238E27FC236}">
                <a16:creationId xmlns:a16="http://schemas.microsoft.com/office/drawing/2014/main" id="{92726A8E-3773-4827-8D0C-A5EDFF9F1D3F}"/>
              </a:ext>
            </a:extLst>
          </p:cNvPr>
          <p:cNvGrpSpPr/>
          <p:nvPr/>
        </p:nvGrpSpPr>
        <p:grpSpPr>
          <a:xfrm>
            <a:off x="4966544" y="4683356"/>
            <a:ext cx="1642879" cy="1284628"/>
            <a:chOff x="5154614" y="4039874"/>
            <a:chExt cx="1642879" cy="1284628"/>
          </a:xfrm>
        </p:grpSpPr>
        <p:sp>
          <p:nvSpPr>
            <p:cNvPr id="21" name="Rectangle: Rounded Corners 20">
              <a:extLst>
                <a:ext uri="{FF2B5EF4-FFF2-40B4-BE49-F238E27FC236}">
                  <a16:creationId xmlns:a16="http://schemas.microsoft.com/office/drawing/2014/main" id="{F56A6F90-FDD4-4CAC-A332-C35C22829CA9}"/>
                </a:ext>
              </a:extLst>
            </p:cNvPr>
            <p:cNvSpPr/>
            <p:nvPr/>
          </p:nvSpPr>
          <p:spPr bwMode="auto">
            <a:xfrm>
              <a:off x="5154614" y="4039874"/>
              <a:ext cx="1580371" cy="1284628"/>
            </a:xfrm>
            <a:prstGeom prst="round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Times" charset="0"/>
                <a:ea typeface="Geneva" charset="0"/>
              </a:endParaRPr>
            </a:p>
          </p:txBody>
        </p:sp>
        <p:sp>
          <p:nvSpPr>
            <p:cNvPr id="22" name="Rectangle 21">
              <a:extLst>
                <a:ext uri="{FF2B5EF4-FFF2-40B4-BE49-F238E27FC236}">
                  <a16:creationId xmlns:a16="http://schemas.microsoft.com/office/drawing/2014/main" id="{78A000C6-6F29-4F13-AA54-DDE423BFEDC0}"/>
                </a:ext>
              </a:extLst>
            </p:cNvPr>
            <p:cNvSpPr/>
            <p:nvPr/>
          </p:nvSpPr>
          <p:spPr>
            <a:xfrm>
              <a:off x="5217122" y="4090233"/>
              <a:ext cx="1580371" cy="1200329"/>
            </a:xfrm>
            <a:prstGeom prst="rect">
              <a:avLst/>
            </a:prstGeom>
          </p:spPr>
          <p:txBody>
            <a:bodyPr wrap="square">
              <a:spAutoFit/>
            </a:bodyPr>
            <a:lstStyle/>
            <a:p>
              <a:r>
                <a:rPr lang="sv-SE" sz="1200" b="1" dirty="0">
                  <a:solidFill>
                    <a:schemeClr val="accent3">
                      <a:lumMod val="50000"/>
                    </a:schemeClr>
                  </a:solidFill>
                </a:rPr>
                <a:t>desired properties:</a:t>
              </a:r>
            </a:p>
            <a:p>
              <a:pPr marL="285750" indent="-285750">
                <a:buFont typeface="Arial" panose="020B0604020202020204" pitchFamily="34" charset="0"/>
                <a:buChar char="•"/>
              </a:pPr>
              <a:r>
                <a:rPr lang="sv-SE" sz="1200" dirty="0">
                  <a:solidFill>
                    <a:schemeClr val="accent3">
                      <a:lumMod val="50000"/>
                    </a:schemeClr>
                  </a:solidFill>
                </a:rPr>
                <a:t>validity</a:t>
              </a:r>
            </a:p>
            <a:p>
              <a:pPr marL="285750" indent="-285750">
                <a:buFont typeface="Arial" panose="020B0604020202020204" pitchFamily="34" charset="0"/>
                <a:buChar char="•"/>
              </a:pPr>
              <a:r>
                <a:rPr lang="sv-SE" sz="1200" dirty="0">
                  <a:solidFill>
                    <a:schemeClr val="accent3">
                      <a:lumMod val="50000"/>
                    </a:schemeClr>
                  </a:solidFill>
                </a:rPr>
                <a:t>uniqueness</a:t>
              </a:r>
            </a:p>
            <a:p>
              <a:pPr marL="285750" indent="-285750">
                <a:buFont typeface="Arial" panose="020B0604020202020204" pitchFamily="34" charset="0"/>
                <a:buChar char="•"/>
              </a:pPr>
              <a:r>
                <a:rPr lang="sv-SE" sz="1200" dirty="0">
                  <a:solidFill>
                    <a:schemeClr val="accent3">
                      <a:lumMod val="50000"/>
                    </a:schemeClr>
                  </a:solidFill>
                </a:rPr>
                <a:t>activity</a:t>
              </a:r>
            </a:p>
            <a:p>
              <a:pPr marL="285750" indent="-285750">
                <a:buFont typeface="Arial" panose="020B0604020202020204" pitchFamily="34" charset="0"/>
                <a:buChar char="•"/>
              </a:pPr>
              <a:r>
                <a:rPr lang="sv-SE" sz="1200" dirty="0">
                  <a:solidFill>
                    <a:schemeClr val="accent3">
                      <a:lumMod val="50000"/>
                    </a:schemeClr>
                  </a:solidFill>
                </a:rPr>
                <a:t>drug-likeness</a:t>
              </a:r>
            </a:p>
            <a:p>
              <a:pPr marL="285750" indent="-285750">
                <a:buFont typeface="Arial" panose="020B0604020202020204" pitchFamily="34" charset="0"/>
                <a:buChar char="•"/>
              </a:pPr>
              <a:r>
                <a:rPr lang="sv-SE" sz="1200" dirty="0">
                  <a:solidFill>
                    <a:schemeClr val="accent3">
                      <a:lumMod val="50000"/>
                    </a:schemeClr>
                  </a:solidFill>
                </a:rPr>
                <a:t>…</a:t>
              </a:r>
            </a:p>
          </p:txBody>
        </p:sp>
      </p:grpSp>
      <p:sp>
        <p:nvSpPr>
          <p:cNvPr id="23" name="Rectangle: Rounded Corners 22">
            <a:extLst>
              <a:ext uri="{FF2B5EF4-FFF2-40B4-BE49-F238E27FC236}">
                <a16:creationId xmlns:a16="http://schemas.microsoft.com/office/drawing/2014/main" id="{0F5C36C7-E288-42CA-9A2B-BF9E4E6EF4E0}"/>
              </a:ext>
            </a:extLst>
          </p:cNvPr>
          <p:cNvSpPr/>
          <p:nvPr/>
        </p:nvSpPr>
        <p:spPr bwMode="auto">
          <a:xfrm>
            <a:off x="6613139" y="4756871"/>
            <a:ext cx="1351771" cy="406750"/>
          </a:xfrm>
          <a:prstGeom prst="roundRect">
            <a:avLst/>
          </a:prstGeom>
          <a:solidFill>
            <a:srgbClr val="FFFF00">
              <a:alpha val="15000"/>
            </a:srgbClr>
          </a:solid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24" name="Rectangle: Rounded Corners 23">
            <a:extLst>
              <a:ext uri="{FF2B5EF4-FFF2-40B4-BE49-F238E27FC236}">
                <a16:creationId xmlns:a16="http://schemas.microsoft.com/office/drawing/2014/main" id="{D86A7C34-F3B2-45FD-9F3A-0F87660328C5}"/>
              </a:ext>
            </a:extLst>
          </p:cNvPr>
          <p:cNvSpPr/>
          <p:nvPr/>
        </p:nvSpPr>
        <p:spPr bwMode="auto">
          <a:xfrm>
            <a:off x="2228191" y="2843995"/>
            <a:ext cx="1351771" cy="406750"/>
          </a:xfrm>
          <a:prstGeom prst="roundRect">
            <a:avLst/>
          </a:prstGeom>
          <a:solidFill>
            <a:srgbClr val="FFFF00">
              <a:alpha val="15000"/>
            </a:srgbClr>
          </a:solid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grpSp>
        <p:nvGrpSpPr>
          <p:cNvPr id="25" name="Group 24">
            <a:extLst>
              <a:ext uri="{FF2B5EF4-FFF2-40B4-BE49-F238E27FC236}">
                <a16:creationId xmlns:a16="http://schemas.microsoft.com/office/drawing/2014/main" id="{E212874D-BD83-4D64-99DF-B55DC8E5345F}"/>
              </a:ext>
            </a:extLst>
          </p:cNvPr>
          <p:cNvGrpSpPr/>
          <p:nvPr/>
        </p:nvGrpSpPr>
        <p:grpSpPr>
          <a:xfrm>
            <a:off x="6433260" y="1367238"/>
            <a:ext cx="1921578" cy="1023987"/>
            <a:chOff x="5154614" y="4039874"/>
            <a:chExt cx="1921578" cy="1284628"/>
          </a:xfrm>
        </p:grpSpPr>
        <p:sp>
          <p:nvSpPr>
            <p:cNvPr id="26" name="Rectangle: Rounded Corners 25">
              <a:extLst>
                <a:ext uri="{FF2B5EF4-FFF2-40B4-BE49-F238E27FC236}">
                  <a16:creationId xmlns:a16="http://schemas.microsoft.com/office/drawing/2014/main" id="{B73C1E3F-9FED-4A14-8732-2AD62C5555EF}"/>
                </a:ext>
              </a:extLst>
            </p:cNvPr>
            <p:cNvSpPr/>
            <p:nvPr/>
          </p:nvSpPr>
          <p:spPr bwMode="auto">
            <a:xfrm>
              <a:off x="5154614" y="4039874"/>
              <a:ext cx="1921578" cy="1284628"/>
            </a:xfrm>
            <a:prstGeom prst="round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Times" charset="0"/>
                <a:ea typeface="Geneva" charset="0"/>
              </a:endParaRPr>
            </a:p>
          </p:txBody>
        </p:sp>
        <p:sp>
          <p:nvSpPr>
            <p:cNvPr id="27" name="Rectangle 26">
              <a:extLst>
                <a:ext uri="{FF2B5EF4-FFF2-40B4-BE49-F238E27FC236}">
                  <a16:creationId xmlns:a16="http://schemas.microsoft.com/office/drawing/2014/main" id="{A11F9C7B-1D6D-4A3E-A941-F5F18B6C4017}"/>
                </a:ext>
              </a:extLst>
            </p:cNvPr>
            <p:cNvSpPr/>
            <p:nvPr/>
          </p:nvSpPr>
          <p:spPr>
            <a:xfrm>
              <a:off x="5217122" y="4090234"/>
              <a:ext cx="1782870" cy="1042515"/>
            </a:xfrm>
            <a:prstGeom prst="rect">
              <a:avLst/>
            </a:prstGeom>
          </p:spPr>
          <p:txBody>
            <a:bodyPr wrap="square">
              <a:spAutoFit/>
            </a:bodyPr>
            <a:lstStyle/>
            <a:p>
              <a:r>
                <a:rPr lang="sv-SE" sz="1200" b="1" dirty="0">
                  <a:solidFill>
                    <a:schemeClr val="accent3">
                      <a:lumMod val="50000"/>
                    </a:schemeClr>
                  </a:solidFill>
                </a:rPr>
                <a:t>keep track of:</a:t>
              </a:r>
            </a:p>
            <a:p>
              <a:pPr marL="285750" indent="-285750">
                <a:buFont typeface="Arial" panose="020B0604020202020204" pitchFamily="34" charset="0"/>
                <a:buChar char="•"/>
              </a:pPr>
              <a:r>
                <a:rPr lang="sv-SE" sz="1200" dirty="0">
                  <a:solidFill>
                    <a:schemeClr val="accent3">
                      <a:lumMod val="50000"/>
                    </a:schemeClr>
                  </a:solidFill>
                </a:rPr>
                <a:t>current model </a:t>
              </a:r>
              <a:r>
                <a:rPr lang="sv-SE" sz="1200" dirty="0">
                  <a:solidFill>
                    <a:schemeClr val="accent3">
                      <a:lumMod val="50000"/>
                    </a:schemeClr>
                  </a:solidFill>
                  <a:latin typeface="Castellar" panose="020A0402060406010301" pitchFamily="18" charset="0"/>
                </a:rPr>
                <a:t>A</a:t>
              </a:r>
            </a:p>
            <a:p>
              <a:pPr marL="285750" indent="-285750">
                <a:buFont typeface="Arial" panose="020B0604020202020204" pitchFamily="34" charset="0"/>
                <a:buChar char="•"/>
              </a:pPr>
              <a:r>
                <a:rPr lang="sv-SE" sz="1200" dirty="0">
                  <a:solidFill>
                    <a:schemeClr val="accent3">
                      <a:lumMod val="50000"/>
                    </a:schemeClr>
                  </a:solidFill>
                </a:rPr>
                <a:t>best model so far </a:t>
              </a:r>
              <a:r>
                <a:rPr lang="sv-SE" sz="1200" dirty="0">
                  <a:solidFill>
                    <a:schemeClr val="accent3">
                      <a:lumMod val="50000"/>
                    </a:schemeClr>
                  </a:solidFill>
                  <a:latin typeface="Castellar" panose="020A0402060406010301" pitchFamily="18" charset="0"/>
                </a:rPr>
                <a:t>Ã</a:t>
              </a:r>
            </a:p>
            <a:p>
              <a:pPr marL="285750" indent="-285750">
                <a:buFont typeface="Arial" panose="020B0604020202020204" pitchFamily="34" charset="0"/>
                <a:buChar char="•"/>
              </a:pPr>
              <a:r>
                <a:rPr lang="sv-SE" sz="1200" dirty="0">
                  <a:solidFill>
                    <a:schemeClr val="accent3">
                      <a:lumMod val="50000"/>
                    </a:schemeClr>
                  </a:solidFill>
                </a:rPr>
                <a:t>prior model </a:t>
              </a:r>
              <a:r>
                <a:rPr lang="sv-SE" sz="1200" dirty="0">
                  <a:solidFill>
                    <a:schemeClr val="accent3">
                      <a:lumMod val="50000"/>
                    </a:schemeClr>
                  </a:solidFill>
                  <a:latin typeface="Castellar" panose="020A0402060406010301" pitchFamily="18" charset="0"/>
                </a:rPr>
                <a:t>P</a:t>
              </a:r>
            </a:p>
          </p:txBody>
        </p:sp>
      </p:grpSp>
      <p:pic>
        <p:nvPicPr>
          <p:cNvPr id="30" name="Picture 29" descr="A person in a blue shirt&#10;&#10;Description automatically generated">
            <a:extLst>
              <a:ext uri="{FF2B5EF4-FFF2-40B4-BE49-F238E27FC236}">
                <a16:creationId xmlns:a16="http://schemas.microsoft.com/office/drawing/2014/main" id="{FD71282E-AC32-45D1-A75C-1A7806EF32AF}"/>
              </a:ext>
            </a:extLst>
          </p:cNvPr>
          <p:cNvPicPr>
            <a:picLocks noChangeAspect="1"/>
          </p:cNvPicPr>
          <p:nvPr/>
        </p:nvPicPr>
        <p:blipFill>
          <a:blip r:embed="rId12"/>
          <a:stretch>
            <a:fillRect/>
          </a:stretch>
        </p:blipFill>
        <p:spPr>
          <a:xfrm>
            <a:off x="1030498" y="1424515"/>
            <a:ext cx="923104" cy="919856"/>
          </a:xfrm>
          <a:prstGeom prst="rect">
            <a:avLst/>
          </a:prstGeom>
        </p:spPr>
      </p:pic>
      <p:pic>
        <p:nvPicPr>
          <p:cNvPr id="31" name="Picture 30" descr="A close up of a child&#10;&#10;Description automatically generated">
            <a:extLst>
              <a:ext uri="{FF2B5EF4-FFF2-40B4-BE49-F238E27FC236}">
                <a16:creationId xmlns:a16="http://schemas.microsoft.com/office/drawing/2014/main" id="{6ED445FD-CCC2-44EC-83CC-D8E04B07891E}"/>
              </a:ext>
            </a:extLst>
          </p:cNvPr>
          <p:cNvPicPr>
            <a:picLocks noChangeAspect="1"/>
          </p:cNvPicPr>
          <p:nvPr/>
        </p:nvPicPr>
        <p:blipFill rotWithShape="1">
          <a:blip r:embed="rId13"/>
          <a:srcRect l="7179" r="10845"/>
          <a:stretch/>
        </p:blipFill>
        <p:spPr>
          <a:xfrm>
            <a:off x="2074568" y="1434918"/>
            <a:ext cx="852190" cy="919036"/>
          </a:xfrm>
          <a:prstGeom prst="rect">
            <a:avLst/>
          </a:prstGeom>
        </p:spPr>
      </p:pic>
      <p:pic>
        <p:nvPicPr>
          <p:cNvPr id="33" name="Picture 6" descr="Spotlight on Research with Simon Olsson | Chalmers">
            <a:extLst>
              <a:ext uri="{FF2B5EF4-FFF2-40B4-BE49-F238E27FC236}">
                <a16:creationId xmlns:a16="http://schemas.microsoft.com/office/drawing/2014/main" id="{2C17C3BE-6717-43D5-80BB-08153D5AB6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64504" y="1434337"/>
            <a:ext cx="778328" cy="91961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person, person, older&#10;&#10;Description automatically generated">
            <a:extLst>
              <a:ext uri="{FF2B5EF4-FFF2-40B4-BE49-F238E27FC236}">
                <a16:creationId xmlns:a16="http://schemas.microsoft.com/office/drawing/2014/main" id="{4EF5C3F2-1E0B-4C08-9DD6-A63A2594F78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94274" y="1434337"/>
            <a:ext cx="840632" cy="919617"/>
          </a:xfrm>
          <a:prstGeom prst="rect">
            <a:avLst/>
          </a:prstGeom>
        </p:spPr>
      </p:pic>
      <p:sp>
        <p:nvSpPr>
          <p:cNvPr id="35" name="Rectangle 34">
            <a:extLst>
              <a:ext uri="{FF2B5EF4-FFF2-40B4-BE49-F238E27FC236}">
                <a16:creationId xmlns:a16="http://schemas.microsoft.com/office/drawing/2014/main" id="{7E34AF09-E3DD-4A08-ABDA-6C1FC515DBD5}"/>
              </a:ext>
            </a:extLst>
          </p:cNvPr>
          <p:cNvSpPr/>
          <p:nvPr/>
        </p:nvSpPr>
        <p:spPr>
          <a:xfrm>
            <a:off x="0" y="5617404"/>
            <a:ext cx="5715000" cy="907941"/>
          </a:xfrm>
          <a:prstGeom prst="rect">
            <a:avLst/>
          </a:prstGeom>
        </p:spPr>
        <p:txBody>
          <a:bodyPr wrap="square">
            <a:spAutoFit/>
          </a:bodyPr>
          <a:lstStyle/>
          <a:p>
            <a:endParaRPr lang="sv-SE" sz="1100" dirty="0">
              <a:solidFill>
                <a:schemeClr val="tx1">
                  <a:lumMod val="65000"/>
                  <a:lumOff val="35000"/>
                </a:schemeClr>
              </a:solidFill>
            </a:endParaRPr>
          </a:p>
          <a:p>
            <a:endParaRPr lang="sv-SE" sz="1400" dirty="0">
              <a:solidFill>
                <a:schemeClr val="tx1">
                  <a:lumMod val="65000"/>
                  <a:lumOff val="35000"/>
                </a:schemeClr>
              </a:solidFill>
            </a:endParaRPr>
          </a:p>
          <a:p>
            <a:r>
              <a:rPr lang="sv-SE" sz="1400" dirty="0">
                <a:solidFill>
                  <a:schemeClr val="tx1">
                    <a:lumMod val="65000"/>
                    <a:lumOff val="35000"/>
                  </a:schemeClr>
                </a:solidFill>
              </a:rPr>
              <a:t>Romeo Atance et al. </a:t>
            </a:r>
            <a:r>
              <a:rPr lang="sv-SE" sz="1400" i="1" dirty="0">
                <a:solidFill>
                  <a:schemeClr val="tx1">
                    <a:lumMod val="65000"/>
                    <a:lumOff val="35000"/>
                  </a:schemeClr>
                </a:solidFill>
              </a:rPr>
              <a:t>ChemRxiv</a:t>
            </a:r>
            <a:r>
              <a:rPr lang="sv-SE" sz="1400" dirty="0">
                <a:solidFill>
                  <a:schemeClr val="tx1">
                    <a:lumMod val="65000"/>
                    <a:lumOff val="35000"/>
                  </a:schemeClr>
                </a:solidFill>
              </a:rPr>
              <a:t>.</a:t>
            </a:r>
            <a:r>
              <a:rPr lang="sv-SE" sz="1400" b="1" dirty="0">
                <a:solidFill>
                  <a:schemeClr val="tx1">
                    <a:lumMod val="65000"/>
                    <a:lumOff val="35000"/>
                  </a:schemeClr>
                </a:solidFill>
              </a:rPr>
              <a:t> 2021</a:t>
            </a:r>
            <a:r>
              <a:rPr lang="sv-SE" sz="1400" dirty="0">
                <a:solidFill>
                  <a:schemeClr val="tx1">
                    <a:lumMod val="65000"/>
                    <a:lumOff val="35000"/>
                  </a:schemeClr>
                </a:solidFill>
              </a:rPr>
              <a:t>. </a:t>
            </a:r>
          </a:p>
          <a:p>
            <a:r>
              <a:rPr lang="sv-SE" sz="1400" dirty="0">
                <a:solidFill>
                  <a:schemeClr val="tx1">
                    <a:lumMod val="65000"/>
                    <a:lumOff val="35000"/>
                  </a:schemeClr>
                </a:solidFill>
              </a:rPr>
              <a:t>           </a:t>
            </a:r>
            <a:r>
              <a:rPr lang="sv-SE" sz="1100" dirty="0">
                <a:solidFill>
                  <a:schemeClr val="tx1">
                    <a:lumMod val="65000"/>
                    <a:lumOff val="35000"/>
                  </a:schemeClr>
                </a:solidFill>
              </a:rPr>
              <a:t> </a:t>
            </a:r>
            <a:r>
              <a:rPr lang="sv-SE" sz="1400" dirty="0">
                <a:solidFill>
                  <a:schemeClr val="tx1">
                    <a:lumMod val="65000"/>
                    <a:lumOff val="35000"/>
                  </a:schemeClr>
                </a:solidFill>
              </a:rPr>
              <a:t>&amp; ICML RL4RealLife Workshop.</a:t>
            </a:r>
          </a:p>
        </p:txBody>
      </p:sp>
      <p:sp>
        <p:nvSpPr>
          <p:cNvPr id="36" name="Rectangle 35">
            <a:extLst>
              <a:ext uri="{FF2B5EF4-FFF2-40B4-BE49-F238E27FC236}">
                <a16:creationId xmlns:a16="http://schemas.microsoft.com/office/drawing/2014/main" id="{CB9DCD9B-7C7D-4B4C-8A36-57D8C091D0E9}"/>
              </a:ext>
            </a:extLst>
          </p:cNvPr>
          <p:cNvSpPr/>
          <p:nvPr/>
        </p:nvSpPr>
        <p:spPr>
          <a:xfrm>
            <a:off x="4935133" y="6150425"/>
            <a:ext cx="6324600" cy="369332"/>
          </a:xfrm>
          <a:prstGeom prst="rect">
            <a:avLst/>
          </a:prstGeom>
        </p:spPr>
        <p:txBody>
          <a:bodyPr wrap="square">
            <a:spAutoFit/>
          </a:bodyPr>
          <a:lstStyle/>
          <a:p>
            <a:r>
              <a:rPr lang="sv-SE" dirty="0">
                <a:solidFill>
                  <a:schemeClr val="accent6"/>
                </a:solidFill>
              </a:rPr>
              <a:t>github.com/olsson-group/RL-GraphINVENT</a:t>
            </a:r>
          </a:p>
        </p:txBody>
      </p:sp>
      <p:sp>
        <p:nvSpPr>
          <p:cNvPr id="37" name="Rectangle 36">
            <a:extLst>
              <a:ext uri="{FF2B5EF4-FFF2-40B4-BE49-F238E27FC236}">
                <a16:creationId xmlns:a16="http://schemas.microsoft.com/office/drawing/2014/main" id="{2029F9EC-C789-4F7B-8259-CD712A2ABB30}"/>
              </a:ext>
            </a:extLst>
          </p:cNvPr>
          <p:cNvSpPr/>
          <p:nvPr/>
        </p:nvSpPr>
        <p:spPr>
          <a:xfrm>
            <a:off x="865362" y="1411924"/>
            <a:ext cx="4343636" cy="101125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62231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xit" presetSubtype="32" fill="hold" nodeType="afterEffect">
                                  <p:stCondLst>
                                    <p:cond delay="50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434 0.0662 L 0.2033 0.0662 L 0.18855 0.37338 L 0.25243 0.41042 L 0.51164 0.41667 L 0.51268 0.34005 " pathEditMode="relative" rAng="0" ptsTypes="AAAAAA">
                                      <p:cBhvr>
                                        <p:cTn id="46" dur="2000" fill="hold"/>
                                        <p:tgtEl>
                                          <p:spTgt spid="13"/>
                                        </p:tgtEl>
                                        <p:attrNameLst>
                                          <p:attrName>ppt_x</p:attrName>
                                          <p:attrName>ppt_y</p:attrName>
                                        </p:attrNameLst>
                                      </p:cBhvr>
                                      <p:rCtr x="25417" y="17523"/>
                                    </p:animMotion>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20"/>
                                        </p:tgtEl>
                                      </p:cBhvr>
                                    </p:animEffect>
                                    <p:anim calcmode="lin" valueType="num">
                                      <p:cBhvr>
                                        <p:cTn id="58" dur="1000"/>
                                        <p:tgtEl>
                                          <p:spTgt spid="20"/>
                                        </p:tgtEl>
                                        <p:attrNameLst>
                                          <p:attrName>ppt_x</p:attrName>
                                        </p:attrNameLst>
                                      </p:cBhvr>
                                      <p:tavLst>
                                        <p:tav tm="0">
                                          <p:val>
                                            <p:strVal val="ppt_x"/>
                                          </p:val>
                                        </p:tav>
                                        <p:tav tm="100000">
                                          <p:val>
                                            <p:strVal val="ppt_x"/>
                                          </p:val>
                                        </p:tav>
                                      </p:tavLst>
                                    </p:anim>
                                    <p:anim calcmode="lin" valueType="num">
                                      <p:cBhvr>
                                        <p:cTn id="59" dur="1000"/>
                                        <p:tgtEl>
                                          <p:spTgt spid="20"/>
                                        </p:tgtEl>
                                        <p:attrNameLst>
                                          <p:attrName>ppt_y</p:attrName>
                                        </p:attrNameLst>
                                      </p:cBhvr>
                                      <p:tavLst>
                                        <p:tav tm="0">
                                          <p:val>
                                            <p:strVal val="ppt_y"/>
                                          </p:val>
                                        </p:tav>
                                        <p:tav tm="100000">
                                          <p:val>
                                            <p:strVal val="ppt_y+.1"/>
                                          </p:val>
                                        </p:tav>
                                      </p:tavLst>
                                    </p:anim>
                                    <p:set>
                                      <p:cBhvr>
                                        <p:cTn id="60" dur="1" fill="hold">
                                          <p:stCondLst>
                                            <p:cond delay="999"/>
                                          </p:stCondLst>
                                        </p:cTn>
                                        <p:tgtEl>
                                          <p:spTgt spid="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51268 0.34514 L 0.59219 0.26597 L 0.59688 0.12292 " pathEditMode="relative" rAng="0" ptsTypes="AAA">
                                      <p:cBhvr>
                                        <p:cTn id="64" dur="2000" fill="hold"/>
                                        <p:tgtEl>
                                          <p:spTgt spid="13"/>
                                        </p:tgtEl>
                                        <p:attrNameLst>
                                          <p:attrName>ppt_x</p:attrName>
                                          <p:attrName>ppt_y</p:attrName>
                                        </p:attrNameLst>
                                      </p:cBhvr>
                                      <p:rCtr x="4201" y="-11111"/>
                                    </p:animMotion>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1+#ppt_h/2"/>
                                          </p:val>
                                        </p:tav>
                                        <p:tav tm="100000">
                                          <p:val>
                                            <p:strVal val="#ppt_y"/>
                                          </p:val>
                                        </p:tav>
                                      </p:tavLst>
                                    </p:anim>
                                  </p:childTnLst>
                                </p:cTn>
                              </p:par>
                              <p:par>
                                <p:cTn id="71" presetID="10"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fade">
                                      <p:cBhvr>
                                        <p:cTn id="100" dur="500"/>
                                        <p:tgtEl>
                                          <p:spTgt spid="1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500"/>
                                        <p:tgtEl>
                                          <p:spTgt spid="1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500"/>
                                        <p:tgtEl>
                                          <p:spTgt spid="24"/>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9"/>
                                        </p:tgtEl>
                                      </p:cBhvr>
                                    </p:animEffect>
                                    <p:set>
                                      <p:cBhvr>
                                        <p:cTn id="111" dur="1" fill="hold">
                                          <p:stCondLst>
                                            <p:cond delay="499"/>
                                          </p:stCondLst>
                                        </p:cTn>
                                        <p:tgtEl>
                                          <p:spTgt spid="19"/>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4"/>
                                        </p:tgtEl>
                                      </p:cBhvr>
                                    </p:animEffect>
                                    <p:set>
                                      <p:cBhvr>
                                        <p:cTn id="117" dur="1" fill="hold">
                                          <p:stCondLst>
                                            <p:cond delay="499"/>
                                          </p:stCondLst>
                                        </p:cTn>
                                        <p:tgtEl>
                                          <p:spTgt spid="24"/>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 presetClass="exit" presetSubtype="4" fill="hold" nodeType="clickEffect">
                                  <p:stCondLst>
                                    <p:cond delay="0"/>
                                  </p:stCondLst>
                                  <p:childTnLst>
                                    <p:anim calcmode="lin" valueType="num">
                                      <p:cBhvr additive="base">
                                        <p:cTn id="121" dur="500"/>
                                        <p:tgtEl>
                                          <p:spTgt spid="14"/>
                                        </p:tgtEl>
                                        <p:attrNameLst>
                                          <p:attrName>ppt_x</p:attrName>
                                        </p:attrNameLst>
                                      </p:cBhvr>
                                      <p:tavLst>
                                        <p:tav tm="0">
                                          <p:val>
                                            <p:strVal val="ppt_x"/>
                                          </p:val>
                                        </p:tav>
                                        <p:tav tm="100000">
                                          <p:val>
                                            <p:strVal val="ppt_x"/>
                                          </p:val>
                                        </p:tav>
                                      </p:tavLst>
                                    </p:anim>
                                    <p:anim calcmode="lin" valueType="num">
                                      <p:cBhvr additive="base">
                                        <p:cTn id="122" dur="500"/>
                                        <p:tgtEl>
                                          <p:spTgt spid="14"/>
                                        </p:tgtEl>
                                        <p:attrNameLst>
                                          <p:attrName>ppt_y</p:attrName>
                                        </p:attrNameLst>
                                      </p:cBhvr>
                                      <p:tavLst>
                                        <p:tav tm="0">
                                          <p:val>
                                            <p:strVal val="ppt_y"/>
                                          </p:val>
                                        </p:tav>
                                        <p:tav tm="100000">
                                          <p:val>
                                            <p:strVal val="1+ppt_h/2"/>
                                          </p:val>
                                        </p:tav>
                                      </p:tavLst>
                                    </p:anim>
                                    <p:set>
                                      <p:cBhvr>
                                        <p:cTn id="123" dur="1" fill="hold">
                                          <p:stCondLst>
                                            <p:cond delay="499"/>
                                          </p:stCondLst>
                                        </p:cTn>
                                        <p:tgtEl>
                                          <p:spTgt spid="14"/>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25"/>
                                        </p:tgtEl>
                                      </p:cBhvr>
                                    </p:animEffect>
                                    <p:set>
                                      <p:cBhvr>
                                        <p:cTn id="126" dur="1" fill="hold">
                                          <p:stCondLst>
                                            <p:cond delay="499"/>
                                          </p:stCondLst>
                                        </p:cTn>
                                        <p:tgtEl>
                                          <p:spTgt spid="2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0" presetClass="path" presetSubtype="0" accel="50000" decel="50000" fill="hold" nodeType="clickEffect">
                                  <p:stCondLst>
                                    <p:cond delay="0"/>
                                  </p:stCondLst>
                                  <p:childTnLst>
                                    <p:animMotion origin="layout" path="M 0.59688 0.12292 L 0.59497 0.06736 L 0.20157 0.06736 " pathEditMode="relative" rAng="0" ptsTypes="AAA">
                                      <p:cBhvr>
                                        <p:cTn id="130" dur="2000" fill="hold"/>
                                        <p:tgtEl>
                                          <p:spTgt spid="13"/>
                                        </p:tgtEl>
                                        <p:attrNameLst>
                                          <p:attrName>ppt_x</p:attrName>
                                          <p:attrName>ppt_y</p:attrName>
                                        </p:attrNameLst>
                                      </p:cBhvr>
                                      <p:rCtr x="-19774" y="-2778"/>
                                    </p:animMotion>
                                  </p:childTnLst>
                                </p:cTn>
                              </p:par>
                            </p:childTnLst>
                          </p:cTn>
                        </p:par>
                      </p:childTnLst>
                    </p:cTn>
                  </p:par>
                  <p:par>
                    <p:cTn id="131" fill="hold">
                      <p:stCondLst>
                        <p:cond delay="indefinite"/>
                      </p:stCondLst>
                      <p:childTnLst>
                        <p:par>
                          <p:cTn id="132" fill="hold">
                            <p:stCondLst>
                              <p:cond delay="0"/>
                            </p:stCondLst>
                            <p:childTnLst>
                              <p:par>
                                <p:cTn id="133" presetID="0" presetClass="path" presetSubtype="0" accel="50000" decel="50000" fill="hold" nodeType="clickEffect">
                                  <p:stCondLst>
                                    <p:cond delay="0"/>
                                  </p:stCondLst>
                                  <p:childTnLst>
                                    <p:animMotion origin="layout" path="M 0.20348 0.07153 L 0.18907 0.3662 L 0.25868 0.42592 L 0.50816 0.42222 L 0.50816 0.3294 L 0.58993 0.26713 L 0.59671 0.06389 L 0.18716 0.06643 L 0.20625 0.36875 L 0.27188 0.42731 L 0.52709 0.41967 L 0.51754 0.33194 L 0.60139 0.25185 L 0.60625 0.07407 L 0.17587 0.07153 L 0.17952 0.36759 L 0.20539 0.40046 L 0.47674 0.4081 L 0.5224 0.4081 L 0.5224 0.3243 L 0.60816 0.26713 L 0.60139 0.05139 L 0.19289 0.05255 " pathEditMode="relative" rAng="0" ptsTypes="AAAAAAAAAAAAAAAAAAAAAAA">
                                      <p:cBhvr>
                                        <p:cTn id="134" dur="3000" fill="hold"/>
                                        <p:tgtEl>
                                          <p:spTgt spid="13"/>
                                        </p:tgtEl>
                                        <p:attrNameLst>
                                          <p:attrName>ppt_x</p:attrName>
                                          <p:attrName>ppt_y</p:attrName>
                                        </p:attrNameLst>
                                      </p:cBhvr>
                                      <p:rCtr x="18854"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8" grpId="0" animBg="1"/>
      <p:bldP spid="18" grpId="1" animBg="1"/>
      <p:bldP spid="19" grpId="0" animBg="1"/>
      <p:bldP spid="19" grpId="1" animBg="1"/>
      <p:bldP spid="23" grpId="0" animBg="1"/>
      <p:bldP spid="23" grpId="1" animBg="1"/>
      <p:bldP spid="24" grpId="0" animBg="1"/>
      <p:bldP spid="24" grpId="1" animBg="1"/>
      <p:bldP spid="3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There are a few common strategies for </a:t>
            </a:r>
            <a:r>
              <a:rPr lang="sv-SE" sz="2800" dirty="0">
                <a:solidFill>
                  <a:schemeClr val="accent5">
                    <a:lumMod val="60000"/>
                    <a:lumOff val="40000"/>
                  </a:schemeClr>
                </a:solidFill>
              </a:rPr>
              <a:t>molecular optimization</a:t>
            </a:r>
            <a:r>
              <a:rPr lang="sv-SE" sz="2800" dirty="0"/>
              <a:t>.</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ctangle 34">
            <a:extLst>
              <a:ext uri="{FF2B5EF4-FFF2-40B4-BE49-F238E27FC236}">
                <a16:creationId xmlns:a16="http://schemas.microsoft.com/office/drawing/2014/main" id="{7E34AF09-E3DD-4A08-ABDA-6C1FC515DBD5}"/>
              </a:ext>
            </a:extLst>
          </p:cNvPr>
          <p:cNvSpPr/>
          <p:nvPr/>
        </p:nvSpPr>
        <p:spPr>
          <a:xfrm>
            <a:off x="0" y="5617404"/>
            <a:ext cx="5715000" cy="907941"/>
          </a:xfrm>
          <a:prstGeom prst="rect">
            <a:avLst/>
          </a:prstGeom>
        </p:spPr>
        <p:txBody>
          <a:bodyPr wrap="square">
            <a:spAutoFit/>
          </a:bodyPr>
          <a:lstStyle/>
          <a:p>
            <a:endParaRPr lang="sv-SE" sz="1100" dirty="0">
              <a:solidFill>
                <a:schemeClr val="tx1">
                  <a:lumMod val="65000"/>
                  <a:lumOff val="35000"/>
                </a:schemeClr>
              </a:solidFill>
            </a:endParaRPr>
          </a:p>
          <a:p>
            <a:endParaRPr lang="sv-SE" sz="1400" dirty="0">
              <a:solidFill>
                <a:schemeClr val="tx1">
                  <a:lumMod val="65000"/>
                  <a:lumOff val="35000"/>
                </a:schemeClr>
              </a:solidFill>
            </a:endParaRPr>
          </a:p>
          <a:p>
            <a:r>
              <a:rPr lang="sv-SE" sz="1400" dirty="0">
                <a:solidFill>
                  <a:schemeClr val="tx1">
                    <a:lumMod val="65000"/>
                    <a:lumOff val="35000"/>
                  </a:schemeClr>
                </a:solidFill>
              </a:rPr>
              <a:t>Romeo Atance et al. </a:t>
            </a:r>
            <a:r>
              <a:rPr lang="sv-SE" sz="1400" i="1" dirty="0">
                <a:solidFill>
                  <a:schemeClr val="tx1">
                    <a:lumMod val="65000"/>
                    <a:lumOff val="35000"/>
                  </a:schemeClr>
                </a:solidFill>
              </a:rPr>
              <a:t>ChemRxiv</a:t>
            </a:r>
            <a:r>
              <a:rPr lang="sv-SE" sz="1400" dirty="0">
                <a:solidFill>
                  <a:schemeClr val="tx1">
                    <a:lumMod val="65000"/>
                    <a:lumOff val="35000"/>
                  </a:schemeClr>
                </a:solidFill>
              </a:rPr>
              <a:t>.</a:t>
            </a:r>
            <a:r>
              <a:rPr lang="sv-SE" sz="1400" b="1" dirty="0">
                <a:solidFill>
                  <a:schemeClr val="tx1">
                    <a:lumMod val="65000"/>
                    <a:lumOff val="35000"/>
                  </a:schemeClr>
                </a:solidFill>
              </a:rPr>
              <a:t> 2021</a:t>
            </a:r>
            <a:r>
              <a:rPr lang="sv-SE" sz="1400" dirty="0">
                <a:solidFill>
                  <a:schemeClr val="tx1">
                    <a:lumMod val="65000"/>
                    <a:lumOff val="35000"/>
                  </a:schemeClr>
                </a:solidFill>
              </a:rPr>
              <a:t>. </a:t>
            </a:r>
          </a:p>
          <a:p>
            <a:r>
              <a:rPr lang="sv-SE" sz="1400" dirty="0">
                <a:solidFill>
                  <a:schemeClr val="tx1">
                    <a:lumMod val="65000"/>
                    <a:lumOff val="35000"/>
                  </a:schemeClr>
                </a:solidFill>
              </a:rPr>
              <a:t>           </a:t>
            </a:r>
            <a:r>
              <a:rPr lang="sv-SE" sz="1100" dirty="0">
                <a:solidFill>
                  <a:schemeClr val="tx1">
                    <a:lumMod val="65000"/>
                    <a:lumOff val="35000"/>
                  </a:schemeClr>
                </a:solidFill>
              </a:rPr>
              <a:t> </a:t>
            </a:r>
            <a:r>
              <a:rPr lang="sv-SE" sz="1400" dirty="0">
                <a:solidFill>
                  <a:schemeClr val="tx1">
                    <a:lumMod val="65000"/>
                    <a:lumOff val="35000"/>
                  </a:schemeClr>
                </a:solidFill>
              </a:rPr>
              <a:t>&amp; ICML RL4RealLife Workshop.</a:t>
            </a:r>
          </a:p>
        </p:txBody>
      </p:sp>
      <p:sp>
        <p:nvSpPr>
          <p:cNvPr id="36" name="Rectangle 35">
            <a:extLst>
              <a:ext uri="{FF2B5EF4-FFF2-40B4-BE49-F238E27FC236}">
                <a16:creationId xmlns:a16="http://schemas.microsoft.com/office/drawing/2014/main" id="{CB9DCD9B-7C7D-4B4C-8A36-57D8C091D0E9}"/>
              </a:ext>
            </a:extLst>
          </p:cNvPr>
          <p:cNvSpPr/>
          <p:nvPr/>
        </p:nvSpPr>
        <p:spPr>
          <a:xfrm>
            <a:off x="4935133" y="6150425"/>
            <a:ext cx="6324600" cy="369332"/>
          </a:xfrm>
          <a:prstGeom prst="rect">
            <a:avLst/>
          </a:prstGeom>
        </p:spPr>
        <p:txBody>
          <a:bodyPr wrap="square">
            <a:spAutoFit/>
          </a:bodyPr>
          <a:lstStyle/>
          <a:p>
            <a:r>
              <a:rPr lang="sv-SE" dirty="0">
                <a:solidFill>
                  <a:schemeClr val="accent6"/>
                </a:solidFill>
              </a:rPr>
              <a:t>github.com/olsson-group/RL-GraphINVENT</a:t>
            </a:r>
          </a:p>
        </p:txBody>
      </p:sp>
      <p:pic>
        <p:nvPicPr>
          <p:cNvPr id="38" name="Picture 37">
            <a:extLst>
              <a:ext uri="{FF2B5EF4-FFF2-40B4-BE49-F238E27FC236}">
                <a16:creationId xmlns:a16="http://schemas.microsoft.com/office/drawing/2014/main" id="{3CA8BFE1-D263-4815-BCC9-5E77F2DEEE95}"/>
              </a:ext>
            </a:extLst>
          </p:cNvPr>
          <p:cNvPicPr>
            <a:picLocks noChangeAspect="1"/>
          </p:cNvPicPr>
          <p:nvPr/>
        </p:nvPicPr>
        <p:blipFill rotWithShape="1">
          <a:blip r:embed="rId7"/>
          <a:srcRect b="2568"/>
          <a:stretch/>
        </p:blipFill>
        <p:spPr>
          <a:xfrm>
            <a:off x="6111244" y="3719349"/>
            <a:ext cx="2861629" cy="2199934"/>
          </a:xfrm>
          <a:prstGeom prst="rect">
            <a:avLst/>
          </a:prstGeom>
        </p:spPr>
      </p:pic>
      <p:pic>
        <p:nvPicPr>
          <p:cNvPr id="39" name="Picture 38">
            <a:extLst>
              <a:ext uri="{FF2B5EF4-FFF2-40B4-BE49-F238E27FC236}">
                <a16:creationId xmlns:a16="http://schemas.microsoft.com/office/drawing/2014/main" id="{E245BE72-2E77-48A0-80F9-EF93FA03D5FF}"/>
              </a:ext>
            </a:extLst>
          </p:cNvPr>
          <p:cNvPicPr>
            <a:picLocks noChangeAspect="1"/>
          </p:cNvPicPr>
          <p:nvPr/>
        </p:nvPicPr>
        <p:blipFill rotWithShape="1">
          <a:blip r:embed="rId8"/>
          <a:srcRect b="2807"/>
          <a:stretch/>
        </p:blipFill>
        <p:spPr>
          <a:xfrm>
            <a:off x="6081527" y="1371938"/>
            <a:ext cx="2906675" cy="2230318"/>
          </a:xfrm>
          <a:prstGeom prst="rect">
            <a:avLst/>
          </a:prstGeom>
        </p:spPr>
      </p:pic>
      <p:pic>
        <p:nvPicPr>
          <p:cNvPr id="40" name="Picture 39">
            <a:extLst>
              <a:ext uri="{FF2B5EF4-FFF2-40B4-BE49-F238E27FC236}">
                <a16:creationId xmlns:a16="http://schemas.microsoft.com/office/drawing/2014/main" id="{CBFB8C6D-15AC-41EE-B1E0-C0BF9D01F2B1}"/>
              </a:ext>
            </a:extLst>
          </p:cNvPr>
          <p:cNvPicPr>
            <a:picLocks noChangeAspect="1"/>
          </p:cNvPicPr>
          <p:nvPr/>
        </p:nvPicPr>
        <p:blipFill rotWithShape="1">
          <a:blip r:embed="rId9"/>
          <a:srcRect t="1" b="1564"/>
          <a:stretch/>
        </p:blipFill>
        <p:spPr>
          <a:xfrm>
            <a:off x="138124" y="3719166"/>
            <a:ext cx="2904910" cy="2196523"/>
          </a:xfrm>
          <a:prstGeom prst="rect">
            <a:avLst/>
          </a:prstGeom>
        </p:spPr>
      </p:pic>
      <p:pic>
        <p:nvPicPr>
          <p:cNvPr id="43" name="Picture 42">
            <a:extLst>
              <a:ext uri="{FF2B5EF4-FFF2-40B4-BE49-F238E27FC236}">
                <a16:creationId xmlns:a16="http://schemas.microsoft.com/office/drawing/2014/main" id="{B513D5F2-607C-4C69-BFB9-953D7C9E73F2}"/>
              </a:ext>
            </a:extLst>
          </p:cNvPr>
          <p:cNvPicPr>
            <a:picLocks noChangeAspect="1"/>
          </p:cNvPicPr>
          <p:nvPr/>
        </p:nvPicPr>
        <p:blipFill>
          <a:blip r:embed="rId10"/>
          <a:stretch>
            <a:fillRect/>
          </a:stretch>
        </p:blipFill>
        <p:spPr>
          <a:xfrm>
            <a:off x="3086005" y="3685804"/>
            <a:ext cx="2915247" cy="2233060"/>
          </a:xfrm>
          <a:prstGeom prst="rect">
            <a:avLst/>
          </a:prstGeom>
        </p:spPr>
      </p:pic>
      <p:sp>
        <p:nvSpPr>
          <p:cNvPr id="45" name="Rectangle 44">
            <a:extLst>
              <a:ext uri="{FF2B5EF4-FFF2-40B4-BE49-F238E27FC236}">
                <a16:creationId xmlns:a16="http://schemas.microsoft.com/office/drawing/2014/main" id="{A64962F0-C496-4D39-A62B-5E74B1B5DA50}"/>
              </a:ext>
            </a:extLst>
          </p:cNvPr>
          <p:cNvSpPr/>
          <p:nvPr/>
        </p:nvSpPr>
        <p:spPr>
          <a:xfrm>
            <a:off x="322335" y="2398123"/>
            <a:ext cx="4148470" cy="1200329"/>
          </a:xfrm>
          <a:prstGeom prst="rect">
            <a:avLst/>
          </a:prstGeom>
        </p:spPr>
        <p:txBody>
          <a:bodyPr wrap="square">
            <a:spAutoFit/>
          </a:bodyPr>
          <a:lstStyle/>
          <a:p>
            <a:r>
              <a:rPr lang="en-US" dirty="0">
                <a:solidFill>
                  <a:schemeClr val="accent6"/>
                </a:solidFill>
              </a:rPr>
              <a:t>Three tasks:</a:t>
            </a:r>
          </a:p>
          <a:p>
            <a:pPr marL="285750" indent="-285750">
              <a:buFont typeface="Arial" panose="020B0604020202020204" pitchFamily="34" charset="0"/>
              <a:buChar char="•"/>
            </a:pPr>
            <a:r>
              <a:rPr lang="en-US" dirty="0">
                <a:solidFill>
                  <a:srgbClr val="165C8B"/>
                </a:solidFill>
              </a:rPr>
              <a:t>Generate DRD2 actives</a:t>
            </a:r>
          </a:p>
          <a:p>
            <a:pPr marL="285750" indent="-285750">
              <a:buFont typeface="Arial" panose="020B0604020202020204" pitchFamily="34" charset="0"/>
              <a:buChar char="•"/>
            </a:pPr>
            <a:r>
              <a:rPr lang="en-US" dirty="0">
                <a:solidFill>
                  <a:srgbClr val="1CB000"/>
                </a:solidFill>
              </a:rPr>
              <a:t>Increase molecule size</a:t>
            </a:r>
            <a:endParaRPr lang="sv-SE" dirty="0">
              <a:solidFill>
                <a:srgbClr val="1CB000"/>
              </a:solidFill>
            </a:endParaRPr>
          </a:p>
          <a:p>
            <a:pPr marL="285750" indent="-285750">
              <a:buFont typeface="Arial" panose="020B0604020202020204" pitchFamily="34" charset="0"/>
              <a:buChar char="•"/>
            </a:pPr>
            <a:r>
              <a:rPr lang="en-US" dirty="0">
                <a:solidFill>
                  <a:srgbClr val="38EBD6"/>
                </a:solidFill>
              </a:rPr>
              <a:t>Decrease molecule size</a:t>
            </a:r>
          </a:p>
        </p:txBody>
      </p:sp>
      <p:pic>
        <p:nvPicPr>
          <p:cNvPr id="18" name="Picture 17" descr="A person in a blue shirt&#10;&#10;Description automatically generated">
            <a:extLst>
              <a:ext uri="{FF2B5EF4-FFF2-40B4-BE49-F238E27FC236}">
                <a16:creationId xmlns:a16="http://schemas.microsoft.com/office/drawing/2014/main" id="{137FA849-504A-42B7-9F13-453EF60803FA}"/>
              </a:ext>
            </a:extLst>
          </p:cNvPr>
          <p:cNvPicPr>
            <a:picLocks noChangeAspect="1"/>
          </p:cNvPicPr>
          <p:nvPr/>
        </p:nvPicPr>
        <p:blipFill>
          <a:blip r:embed="rId11"/>
          <a:stretch>
            <a:fillRect/>
          </a:stretch>
        </p:blipFill>
        <p:spPr>
          <a:xfrm>
            <a:off x="1030498" y="1424515"/>
            <a:ext cx="923104" cy="919856"/>
          </a:xfrm>
          <a:prstGeom prst="rect">
            <a:avLst/>
          </a:prstGeom>
        </p:spPr>
      </p:pic>
      <p:pic>
        <p:nvPicPr>
          <p:cNvPr id="19" name="Picture 18" descr="A close up of a child&#10;&#10;Description automatically generated">
            <a:extLst>
              <a:ext uri="{FF2B5EF4-FFF2-40B4-BE49-F238E27FC236}">
                <a16:creationId xmlns:a16="http://schemas.microsoft.com/office/drawing/2014/main" id="{CE202CD7-E276-40EE-A39A-FEDF9E4984D9}"/>
              </a:ext>
            </a:extLst>
          </p:cNvPr>
          <p:cNvPicPr>
            <a:picLocks noChangeAspect="1"/>
          </p:cNvPicPr>
          <p:nvPr/>
        </p:nvPicPr>
        <p:blipFill rotWithShape="1">
          <a:blip r:embed="rId12"/>
          <a:srcRect l="7179" r="10845"/>
          <a:stretch/>
        </p:blipFill>
        <p:spPr>
          <a:xfrm>
            <a:off x="2074568" y="1434918"/>
            <a:ext cx="852190" cy="919036"/>
          </a:xfrm>
          <a:prstGeom prst="rect">
            <a:avLst/>
          </a:prstGeom>
        </p:spPr>
      </p:pic>
      <p:pic>
        <p:nvPicPr>
          <p:cNvPr id="20" name="Picture 6" descr="Spotlight on Research with Simon Olsson | Chalmers">
            <a:extLst>
              <a:ext uri="{FF2B5EF4-FFF2-40B4-BE49-F238E27FC236}">
                <a16:creationId xmlns:a16="http://schemas.microsoft.com/office/drawing/2014/main" id="{CCF5C6E5-9E97-4735-9B43-A5FD61A9DC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64504" y="1434337"/>
            <a:ext cx="778328" cy="9196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icture containing person, person, older&#10;&#10;Description automatically generated">
            <a:extLst>
              <a:ext uri="{FF2B5EF4-FFF2-40B4-BE49-F238E27FC236}">
                <a16:creationId xmlns:a16="http://schemas.microsoft.com/office/drawing/2014/main" id="{3A650566-15BF-4861-8154-519FF601F21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94274" y="1434337"/>
            <a:ext cx="840632" cy="919617"/>
          </a:xfrm>
          <a:prstGeom prst="rect">
            <a:avLst/>
          </a:prstGeom>
        </p:spPr>
      </p:pic>
      <p:sp>
        <p:nvSpPr>
          <p:cNvPr id="22" name="Rectangle 21">
            <a:extLst>
              <a:ext uri="{FF2B5EF4-FFF2-40B4-BE49-F238E27FC236}">
                <a16:creationId xmlns:a16="http://schemas.microsoft.com/office/drawing/2014/main" id="{C13E7E75-BF93-443A-8B14-95F2C01B9770}"/>
              </a:ext>
            </a:extLst>
          </p:cNvPr>
          <p:cNvSpPr/>
          <p:nvPr/>
        </p:nvSpPr>
        <p:spPr>
          <a:xfrm>
            <a:off x="865362" y="1411924"/>
            <a:ext cx="4343636" cy="101125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89764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4ECA54-3399-4EB9-A4BE-403E9BEA0DFF}"/>
              </a:ext>
            </a:extLst>
          </p:cNvPr>
          <p:cNvSpPr txBox="1">
            <a:spLocks/>
          </p:cNvSpPr>
          <p:nvPr/>
        </p:nvSpPr>
        <p:spPr>
          <a:xfrm>
            <a:off x="1023940" y="533400"/>
            <a:ext cx="7107237" cy="1239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0" i="0" u="none" strike="noStrike" kern="1200" cap="none" spc="0" normalizeH="0" baseline="0" noProof="0" dirty="0">
                <a:ln>
                  <a:noFill/>
                </a:ln>
                <a:solidFill>
                  <a:prstClr val="black"/>
                </a:solidFill>
                <a:effectLst/>
                <a:uLnTx/>
                <a:uFillTx/>
                <a:latin typeface="Calibri Light" panose="020F0302020204030204"/>
                <a:ea typeface="+mj-ea"/>
                <a:cs typeface="+mj-cs"/>
              </a:rPr>
              <a:t>About me: </a:t>
            </a:r>
            <a:r>
              <a:rPr kumimoji="0" lang="sv-SE" sz="3200" b="0" i="0" u="none" strike="noStrike" kern="1200" cap="none" spc="0" normalizeH="0" baseline="0" noProof="0" dirty="0">
                <a:ln>
                  <a:noFill/>
                </a:ln>
                <a:solidFill>
                  <a:srgbClr val="B74919">
                    <a:lumMod val="60000"/>
                    <a:lumOff val="40000"/>
                  </a:srgbClr>
                </a:solidFill>
                <a:effectLst/>
                <a:uLnTx/>
                <a:uFillTx/>
                <a:latin typeface="Calibri Light" panose="020F0302020204030204"/>
                <a:ea typeface="+mj-ea"/>
                <a:cs typeface="+mj-cs"/>
              </a:rPr>
              <a:t>Dr. Rocío Mercado</a:t>
            </a:r>
            <a:endParaRPr kumimoji="0" lang="sv-SE"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4" name="Picture 3">
            <a:extLst>
              <a:ext uri="{FF2B5EF4-FFF2-40B4-BE49-F238E27FC236}">
                <a16:creationId xmlns:a16="http://schemas.microsoft.com/office/drawing/2014/main" id="{70DE7220-F5BF-4221-BAB8-72972401285B}"/>
              </a:ext>
            </a:extLst>
          </p:cNvPr>
          <p:cNvPicPr>
            <a:picLocks noChangeAspect="1"/>
          </p:cNvPicPr>
          <p:nvPr/>
        </p:nvPicPr>
        <p:blipFill rotWithShape="1">
          <a:blip r:embed="rId2">
            <a:extLst>
              <a:ext uri="{28A0092B-C50C-407E-A947-70E740481C1C}">
                <a14:useLocalDpi xmlns:a14="http://schemas.microsoft.com/office/drawing/2010/main" val="0"/>
              </a:ext>
            </a:extLst>
          </a:blip>
          <a:srcRect t="6451" b="17051"/>
          <a:stretch/>
        </p:blipFill>
        <p:spPr>
          <a:xfrm>
            <a:off x="7455179" y="332237"/>
            <a:ext cx="1351995" cy="1551208"/>
          </a:xfrm>
          <a:prstGeom prst="rect">
            <a:avLst/>
          </a:prstGeom>
        </p:spPr>
      </p:pic>
      <p:graphicFrame>
        <p:nvGraphicFramePr>
          <p:cNvPr id="15" name="Content Placeholder 3">
            <a:extLst>
              <a:ext uri="{FF2B5EF4-FFF2-40B4-BE49-F238E27FC236}">
                <a16:creationId xmlns:a16="http://schemas.microsoft.com/office/drawing/2014/main" id="{6FB7DBAB-56A3-4C18-AA50-9E7A090C1D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tangle 17">
            <a:extLst>
              <a:ext uri="{FF2B5EF4-FFF2-40B4-BE49-F238E27FC236}">
                <a16:creationId xmlns:a16="http://schemas.microsoft.com/office/drawing/2014/main" id="{AC03A1ED-CB7D-4B23-8338-96F5F67DD5E1}"/>
              </a:ext>
            </a:extLst>
          </p:cNvPr>
          <p:cNvSpPr/>
          <p:nvPr/>
        </p:nvSpPr>
        <p:spPr>
          <a:xfrm>
            <a:off x="413886" y="6429676"/>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Content Placeholder 4">
            <a:extLst>
              <a:ext uri="{FF2B5EF4-FFF2-40B4-BE49-F238E27FC236}">
                <a16:creationId xmlns:a16="http://schemas.microsoft.com/office/drawing/2014/main" id="{4804EC21-CD76-468E-A191-52F77AE970AB}"/>
              </a:ext>
            </a:extLst>
          </p:cNvPr>
          <p:cNvSpPr>
            <a:spLocks noGrp="1"/>
          </p:cNvSpPr>
          <p:nvPr>
            <p:ph idx="1"/>
          </p:nvPr>
        </p:nvSpPr>
        <p:spPr>
          <a:xfrm>
            <a:off x="628650" y="1669312"/>
            <a:ext cx="7886700" cy="4507651"/>
          </a:xfrm>
        </p:spPr>
        <p:txBody>
          <a:bodyPr/>
          <a:lstStyle/>
          <a:p>
            <a:pPr marL="0" indent="0">
              <a:buNone/>
            </a:pPr>
            <a:r>
              <a:rPr lang="en-US" dirty="0">
                <a:solidFill>
                  <a:schemeClr val="accent5">
                    <a:lumMod val="60000"/>
                    <a:lumOff val="40000"/>
                  </a:schemeClr>
                </a:solidFill>
              </a:rPr>
              <a:t>Research interests:</a:t>
            </a:r>
            <a:endParaRPr lang="sv-SE" dirty="0">
              <a:solidFill>
                <a:schemeClr val="accent5">
                  <a:lumMod val="60000"/>
                  <a:lumOff val="40000"/>
                </a:schemeClr>
              </a:solidFill>
            </a:endParaRPr>
          </a:p>
        </p:txBody>
      </p:sp>
      <p:graphicFrame>
        <p:nvGraphicFramePr>
          <p:cNvPr id="6" name="Diagram 5">
            <a:extLst>
              <a:ext uri="{FF2B5EF4-FFF2-40B4-BE49-F238E27FC236}">
                <a16:creationId xmlns:a16="http://schemas.microsoft.com/office/drawing/2014/main" id="{1D7D2DFE-8DA4-4D12-B073-051497982CA3}"/>
              </a:ext>
            </a:extLst>
          </p:cNvPr>
          <p:cNvGraphicFramePr/>
          <p:nvPr>
            <p:extLst>
              <p:ext uri="{D42A27DB-BD31-4B8C-83A1-F6EECF244321}">
                <p14:modId xmlns:p14="http://schemas.microsoft.com/office/powerpoint/2010/main" val="4124493637"/>
              </p:ext>
            </p:extLst>
          </p:nvPr>
        </p:nvGraphicFramePr>
        <p:xfrm>
          <a:off x="1524000" y="2255469"/>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04845485"/>
      </p:ext>
    </p:extLst>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fontScale="90000"/>
          </a:bodyPr>
          <a:lstStyle/>
          <a:p>
            <a:r>
              <a:rPr lang="sv-SE" sz="2800" dirty="0"/>
              <a:t>Deep molecular generative models consist of </a:t>
            </a:r>
            <a:r>
              <a:rPr lang="sv-SE" sz="2800" dirty="0">
                <a:solidFill>
                  <a:schemeClr val="accent5">
                    <a:lumMod val="60000"/>
                    <a:lumOff val="40000"/>
                  </a:schemeClr>
                </a:solidFill>
              </a:rPr>
              <a:t>multiple components</a:t>
            </a:r>
            <a:r>
              <a:rPr lang="sv-SE" sz="2800" dirty="0"/>
              <a:t>, leading to significant variation.</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8" name="Diagram 7">
            <a:extLst>
              <a:ext uri="{FF2B5EF4-FFF2-40B4-BE49-F238E27FC236}">
                <a16:creationId xmlns:a16="http://schemas.microsoft.com/office/drawing/2014/main" id="{1363B930-C5BA-4238-B73B-8F9B75F6CB60}"/>
              </a:ext>
            </a:extLst>
          </p:cNvPr>
          <p:cNvGraphicFramePr/>
          <p:nvPr>
            <p:extLst/>
          </p:nvPr>
        </p:nvGraphicFramePr>
        <p:xfrm>
          <a:off x="540061" y="1382232"/>
          <a:ext cx="8063876" cy="49228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37271496"/>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p:txBody>
          <a:bodyPr>
            <a:normAutofit/>
          </a:bodyPr>
          <a:lstStyle/>
          <a:p>
            <a:r>
              <a:rPr lang="sv-SE" sz="2800" dirty="0"/>
              <a:t>In molecular optimization, we want to balance </a:t>
            </a:r>
            <a:r>
              <a:rPr lang="sv-SE" sz="2800" dirty="0">
                <a:solidFill>
                  <a:schemeClr val="accent5">
                    <a:lumMod val="60000"/>
                    <a:lumOff val="40000"/>
                  </a:schemeClr>
                </a:solidFill>
              </a:rPr>
              <a:t>exploration</a:t>
            </a:r>
            <a:r>
              <a:rPr lang="sv-SE" sz="2800" dirty="0"/>
              <a:t> vs </a:t>
            </a:r>
            <a:r>
              <a:rPr lang="sv-SE" sz="2800" dirty="0">
                <a:solidFill>
                  <a:schemeClr val="accent5">
                    <a:lumMod val="60000"/>
                    <a:lumOff val="40000"/>
                  </a:schemeClr>
                </a:solidFill>
              </a:rPr>
              <a:t>exploitation</a:t>
            </a:r>
            <a:r>
              <a:rPr lang="sv-SE" sz="2800" dirty="0"/>
              <a:t>.</a:t>
            </a:r>
          </a:p>
        </p:txBody>
      </p:sp>
      <p:graphicFrame>
        <p:nvGraphicFramePr>
          <p:cNvPr id="4" name="Content Placeholder 3">
            <a:extLst>
              <a:ext uri="{FF2B5EF4-FFF2-40B4-BE49-F238E27FC236}">
                <a16:creationId xmlns:a16="http://schemas.microsoft.com/office/drawing/2014/main" id="{3280423B-29FC-4ADF-8494-3B3F0E4C9555}"/>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EB234943-6012-46A0-977F-3260BF3D2920}"/>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146" name="Picture 2" descr="Fig. 7">
            <a:extLst>
              <a:ext uri="{FF2B5EF4-FFF2-40B4-BE49-F238E27FC236}">
                <a16:creationId xmlns:a16="http://schemas.microsoft.com/office/drawing/2014/main" id="{A712B35A-7D67-442B-8219-1EBF847925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5804" y="1537906"/>
            <a:ext cx="5252390" cy="45307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562C98-3903-42B1-8B7C-9397B2D73B4E}"/>
              </a:ext>
            </a:extLst>
          </p:cNvPr>
          <p:cNvSpPr/>
          <p:nvPr/>
        </p:nvSpPr>
        <p:spPr>
          <a:xfrm>
            <a:off x="5691883" y="6020239"/>
            <a:ext cx="5334000" cy="477054"/>
          </a:xfrm>
          <a:prstGeom prst="rect">
            <a:avLst/>
          </a:prstGeom>
        </p:spPr>
        <p:txBody>
          <a:bodyPr wrap="square">
            <a:spAutoFit/>
          </a:bodyPr>
          <a:lstStyle/>
          <a:p>
            <a:r>
              <a:rPr lang="en-US" sz="1100" dirty="0">
                <a:solidFill>
                  <a:schemeClr val="tx1">
                    <a:lumMod val="65000"/>
                    <a:lumOff val="35000"/>
                  </a:schemeClr>
                </a:solidFill>
              </a:rPr>
              <a:t>Figure from</a:t>
            </a:r>
            <a:endParaRPr lang="sv-SE" sz="1100" dirty="0">
              <a:solidFill>
                <a:schemeClr val="tx1">
                  <a:lumMod val="65000"/>
                  <a:lumOff val="35000"/>
                </a:schemeClr>
              </a:solidFill>
            </a:endParaRPr>
          </a:p>
          <a:p>
            <a:r>
              <a:rPr lang="sv-SE" sz="1400" dirty="0">
                <a:solidFill>
                  <a:schemeClr val="tx1">
                    <a:lumMod val="65000"/>
                    <a:lumOff val="35000"/>
                  </a:schemeClr>
                </a:solidFill>
              </a:rPr>
              <a:t>Olivecrona et al. </a:t>
            </a:r>
            <a:r>
              <a:rPr lang="en-US" sz="1400" i="1" dirty="0">
                <a:solidFill>
                  <a:schemeClr val="tx1">
                    <a:lumMod val="65000"/>
                    <a:lumOff val="35000"/>
                  </a:schemeClr>
                </a:solidFill>
              </a:rPr>
              <a:t>J. </a:t>
            </a:r>
            <a:r>
              <a:rPr lang="en-US" sz="1400" i="1" dirty="0" err="1">
                <a:solidFill>
                  <a:schemeClr val="tx1">
                    <a:lumMod val="65000"/>
                    <a:lumOff val="35000"/>
                  </a:schemeClr>
                </a:solidFill>
              </a:rPr>
              <a:t>Cheminform</a:t>
            </a:r>
            <a:r>
              <a:rPr lang="en-US" sz="1400" i="1" dirty="0">
                <a:solidFill>
                  <a:schemeClr val="tx1">
                    <a:lumMod val="65000"/>
                    <a:lumOff val="35000"/>
                  </a:schemeClr>
                </a:solidFill>
              </a:rPr>
              <a:t>.</a:t>
            </a:r>
            <a:r>
              <a:rPr lang="en-US" sz="1400" dirty="0">
                <a:solidFill>
                  <a:schemeClr val="tx1">
                    <a:lumMod val="65000"/>
                    <a:lumOff val="35000"/>
                  </a:schemeClr>
                </a:solidFill>
              </a:rPr>
              <a:t>, </a:t>
            </a:r>
            <a:r>
              <a:rPr lang="en-US" sz="1400" b="1" dirty="0">
                <a:solidFill>
                  <a:schemeClr val="tx1">
                    <a:lumMod val="65000"/>
                    <a:lumOff val="35000"/>
                  </a:schemeClr>
                </a:solidFill>
              </a:rPr>
              <a:t>2017</a:t>
            </a:r>
            <a:r>
              <a:rPr lang="en-US" sz="1400" dirty="0">
                <a:solidFill>
                  <a:schemeClr val="tx1">
                    <a:lumMod val="65000"/>
                    <a:lumOff val="35000"/>
                  </a:schemeClr>
                </a:solidFill>
              </a:rPr>
              <a:t>, </a:t>
            </a:r>
            <a:r>
              <a:rPr lang="en-US" sz="1400" i="1" dirty="0">
                <a:solidFill>
                  <a:schemeClr val="tx1">
                    <a:lumMod val="65000"/>
                    <a:lumOff val="35000"/>
                  </a:schemeClr>
                </a:solidFill>
              </a:rPr>
              <a:t>9</a:t>
            </a:r>
            <a:r>
              <a:rPr lang="en-US" sz="1400" dirty="0">
                <a:solidFill>
                  <a:schemeClr val="tx1">
                    <a:lumMod val="65000"/>
                    <a:lumOff val="35000"/>
                  </a:schemeClr>
                </a:solidFill>
              </a:rPr>
              <a:t>, 48.</a:t>
            </a:r>
            <a:endParaRPr lang="sv-SE" sz="1400" dirty="0">
              <a:solidFill>
                <a:schemeClr val="tx1">
                  <a:lumMod val="65000"/>
                  <a:lumOff val="35000"/>
                </a:schemeClr>
              </a:solidFill>
            </a:endParaRPr>
          </a:p>
        </p:txBody>
      </p:sp>
      <p:sp>
        <p:nvSpPr>
          <p:cNvPr id="7" name="Rectangle 6">
            <a:extLst>
              <a:ext uri="{FF2B5EF4-FFF2-40B4-BE49-F238E27FC236}">
                <a16:creationId xmlns:a16="http://schemas.microsoft.com/office/drawing/2014/main" id="{B562990F-B631-4765-A178-DCC0C7032363}"/>
              </a:ext>
            </a:extLst>
          </p:cNvPr>
          <p:cNvSpPr/>
          <p:nvPr/>
        </p:nvSpPr>
        <p:spPr>
          <a:xfrm>
            <a:off x="173389" y="5788606"/>
            <a:ext cx="1772415" cy="646331"/>
          </a:xfrm>
          <a:prstGeom prst="rect">
            <a:avLst/>
          </a:prstGeom>
        </p:spPr>
        <p:txBody>
          <a:bodyPr wrap="square">
            <a:spAutoFit/>
          </a:bodyPr>
          <a:lstStyle/>
          <a:p>
            <a:r>
              <a:rPr lang="sv-SE" dirty="0">
                <a:solidFill>
                  <a:schemeClr val="accent6"/>
                </a:solidFill>
              </a:rPr>
              <a:t>Example:</a:t>
            </a:r>
          </a:p>
          <a:p>
            <a:r>
              <a:rPr lang="en-US" dirty="0"/>
              <a:t>REINVENT</a:t>
            </a:r>
            <a:endParaRPr lang="sv-SE" dirty="0"/>
          </a:p>
        </p:txBody>
      </p:sp>
    </p:spTree>
    <p:extLst>
      <p:ext uri="{BB962C8B-B14F-4D97-AF65-F5344CB8AC3E}">
        <p14:creationId xmlns:p14="http://schemas.microsoft.com/office/powerpoint/2010/main" val="3374671239"/>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6C6C-95C9-4FF6-A141-3189B3E29922}"/>
              </a:ext>
            </a:extLst>
          </p:cNvPr>
          <p:cNvSpPr>
            <a:spLocks noGrp="1"/>
          </p:cNvSpPr>
          <p:nvPr>
            <p:ph type="title"/>
          </p:nvPr>
        </p:nvSpPr>
        <p:spPr/>
        <p:txBody>
          <a:bodyPr/>
          <a:lstStyle/>
          <a:p>
            <a:r>
              <a:rPr lang="en-US" dirty="0">
                <a:solidFill>
                  <a:schemeClr val="accent5">
                    <a:lumMod val="60000"/>
                    <a:lumOff val="40000"/>
                  </a:schemeClr>
                </a:solidFill>
              </a:rPr>
              <a:t>Benchmarks</a:t>
            </a:r>
            <a:endParaRPr lang="sv-SE" dirty="0"/>
          </a:p>
        </p:txBody>
      </p:sp>
      <p:graphicFrame>
        <p:nvGraphicFramePr>
          <p:cNvPr id="3" name="Content Placeholder 3">
            <a:extLst>
              <a:ext uri="{FF2B5EF4-FFF2-40B4-BE49-F238E27FC236}">
                <a16:creationId xmlns:a16="http://schemas.microsoft.com/office/drawing/2014/main" id="{6D0CF27C-9AC4-4206-89DF-52E126E8A813}"/>
              </a:ext>
            </a:extLst>
          </p:cNvPr>
          <p:cNvGraphicFramePr>
            <a:graphicFrameLocks/>
          </p:cNvGraphicFramePr>
          <p:nvPr>
            <p:extLst>
              <p:ext uri="{D42A27DB-BD31-4B8C-83A1-F6EECF244321}">
                <p14:modId xmlns:p14="http://schemas.microsoft.com/office/powerpoint/2010/main" val="280349703"/>
              </p:ext>
            </p:extLst>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0364A352-0E15-4967-9DE3-98423772B41F}"/>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93291295"/>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t>How do we </a:t>
            </a:r>
            <a:r>
              <a:rPr lang="sv-SE" sz="2800" dirty="0">
                <a:solidFill>
                  <a:schemeClr val="accent5">
                    <a:lumMod val="60000"/>
                    <a:lumOff val="40000"/>
                  </a:schemeClr>
                </a:solidFill>
              </a:rPr>
              <a:t>evaluate and compare </a:t>
            </a:r>
            <a:r>
              <a:rPr lang="sv-SE" sz="2800" dirty="0"/>
              <a:t>molecular generative models?</a:t>
            </a:r>
          </a:p>
        </p:txBody>
      </p:sp>
      <p:graphicFrame>
        <p:nvGraphicFramePr>
          <p:cNvPr id="6" name="Content Placeholder 3">
            <a:extLst>
              <a:ext uri="{FF2B5EF4-FFF2-40B4-BE49-F238E27FC236}">
                <a16:creationId xmlns:a16="http://schemas.microsoft.com/office/drawing/2014/main" id="{98482269-EC67-486E-92E9-D3D9F318855F}"/>
              </a:ext>
            </a:extLst>
          </p:cNvPr>
          <p:cNvGraphicFramePr>
            <a:graphicFrameLocks/>
          </p:cNvGraphicFramePr>
          <p:nvPr>
            <p:extLst>
              <p:ext uri="{D42A27DB-BD31-4B8C-83A1-F6EECF244321}">
                <p14:modId xmlns:p14="http://schemas.microsoft.com/office/powerpoint/2010/main" val="1315860205"/>
              </p:ext>
            </p:extLst>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55BFAD52-00FB-472D-9D0F-83AC7A15B606}"/>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8" name="Diagram 7">
            <a:extLst>
              <a:ext uri="{FF2B5EF4-FFF2-40B4-BE49-F238E27FC236}">
                <a16:creationId xmlns:a16="http://schemas.microsoft.com/office/drawing/2014/main" id="{7A75567B-C8FF-47D6-8192-A086D440F449}"/>
              </a:ext>
            </a:extLst>
          </p:cNvPr>
          <p:cNvGraphicFramePr/>
          <p:nvPr>
            <p:extLst>
              <p:ext uri="{D42A27DB-BD31-4B8C-83A1-F6EECF244321}">
                <p14:modId xmlns:p14="http://schemas.microsoft.com/office/powerpoint/2010/main" val="3697241232"/>
              </p:ext>
            </p:extLst>
          </p:nvPr>
        </p:nvGraphicFramePr>
        <p:xfrm>
          <a:off x="1310145" y="2815413"/>
          <a:ext cx="6523708" cy="30458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Content Placeholder 4">
            <a:extLst>
              <a:ext uri="{FF2B5EF4-FFF2-40B4-BE49-F238E27FC236}">
                <a16:creationId xmlns:a16="http://schemas.microsoft.com/office/drawing/2014/main" id="{7049D1A5-00AF-43FF-AFB6-713D262C9CE8}"/>
              </a:ext>
            </a:extLst>
          </p:cNvPr>
          <p:cNvSpPr>
            <a:spLocks noGrp="1"/>
          </p:cNvSpPr>
          <p:nvPr>
            <p:ph idx="1"/>
          </p:nvPr>
        </p:nvSpPr>
        <p:spPr>
          <a:xfrm>
            <a:off x="628650" y="1866721"/>
            <a:ext cx="7886700" cy="4351338"/>
          </a:xfrm>
        </p:spPr>
        <p:txBody>
          <a:bodyPr/>
          <a:lstStyle/>
          <a:p>
            <a:pPr marL="0" indent="0">
              <a:buNone/>
            </a:pPr>
            <a:r>
              <a:rPr lang="en-US" dirty="0">
                <a:latin typeface="+mj-lt"/>
              </a:rPr>
              <a:t>A</a:t>
            </a:r>
            <a:r>
              <a:rPr lang="sv-SE" dirty="0">
                <a:latin typeface="+mj-lt"/>
              </a:rPr>
              <a:t> few different benchmarks and metrics:</a:t>
            </a:r>
          </a:p>
        </p:txBody>
      </p:sp>
    </p:spTree>
    <p:extLst>
      <p:ext uri="{BB962C8B-B14F-4D97-AF65-F5344CB8AC3E}">
        <p14:creationId xmlns:p14="http://schemas.microsoft.com/office/powerpoint/2010/main" val="4870515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solidFill>
                  <a:schemeClr val="accent5">
                    <a:lumMod val="60000"/>
                    <a:lumOff val="40000"/>
                  </a:schemeClr>
                </a:solidFill>
              </a:rPr>
              <a:t>MOSES</a:t>
            </a:r>
            <a:r>
              <a:rPr lang="sv-SE" sz="2800" dirty="0"/>
              <a:t> (Molecular Sets) looks at distribution-based metrics for evaluating models.</a:t>
            </a:r>
          </a:p>
        </p:txBody>
      </p:sp>
      <p:pic>
        <p:nvPicPr>
          <p:cNvPr id="2050" name="Picture 2" descr="pipeline">
            <a:extLst>
              <a:ext uri="{FF2B5EF4-FFF2-40B4-BE49-F238E27FC236}">
                <a16:creationId xmlns:a16="http://schemas.microsoft.com/office/drawing/2014/main" id="{047F5028-DC6B-4A9B-B826-C52258175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704" y="2341112"/>
            <a:ext cx="8554592" cy="217577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542F2FF-5CA1-4E2C-9252-8BE33173E872}"/>
              </a:ext>
            </a:extLst>
          </p:cNvPr>
          <p:cNvSpPr/>
          <p:nvPr/>
        </p:nvSpPr>
        <p:spPr>
          <a:xfrm>
            <a:off x="5810139" y="6139546"/>
            <a:ext cx="3333861" cy="369332"/>
          </a:xfrm>
          <a:prstGeom prst="rect">
            <a:avLst/>
          </a:prstGeom>
        </p:spPr>
        <p:txBody>
          <a:bodyPr wrap="none">
            <a:spAutoFit/>
          </a:bodyPr>
          <a:lstStyle/>
          <a:p>
            <a:r>
              <a:rPr lang="sv-SE" dirty="0">
                <a:solidFill>
                  <a:schemeClr val="accent6"/>
                </a:solidFill>
              </a:rPr>
              <a:t>github.com/molecularsets/moses</a:t>
            </a:r>
          </a:p>
        </p:txBody>
      </p:sp>
      <p:graphicFrame>
        <p:nvGraphicFramePr>
          <p:cNvPr id="6" name="Content Placeholder 3">
            <a:extLst>
              <a:ext uri="{FF2B5EF4-FFF2-40B4-BE49-F238E27FC236}">
                <a16:creationId xmlns:a16="http://schemas.microsoft.com/office/drawing/2014/main" id="{98482269-EC67-486E-92E9-D3D9F318855F}"/>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55BFAD52-00FB-472D-9D0F-83AC7A15B606}"/>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a:extLst>
              <a:ext uri="{FF2B5EF4-FFF2-40B4-BE49-F238E27FC236}">
                <a16:creationId xmlns:a16="http://schemas.microsoft.com/office/drawing/2014/main" id="{89042C9A-B0B9-4232-9DFE-C8B5A971E2A3}"/>
              </a:ext>
            </a:extLst>
          </p:cNvPr>
          <p:cNvSpPr/>
          <p:nvPr/>
        </p:nvSpPr>
        <p:spPr>
          <a:xfrm>
            <a:off x="59234" y="6203117"/>
            <a:ext cx="5334000" cy="307777"/>
          </a:xfrm>
          <a:prstGeom prst="rect">
            <a:avLst/>
          </a:prstGeom>
        </p:spPr>
        <p:txBody>
          <a:bodyPr wrap="square">
            <a:spAutoFit/>
          </a:bodyPr>
          <a:lstStyle/>
          <a:p>
            <a:r>
              <a:rPr lang="sv-SE" sz="1400" dirty="0">
                <a:solidFill>
                  <a:schemeClr val="tx1">
                    <a:lumMod val="65000"/>
                    <a:lumOff val="35000"/>
                  </a:schemeClr>
                </a:solidFill>
              </a:rPr>
              <a:t>Polykovskiy et al. </a:t>
            </a:r>
            <a:r>
              <a:rPr lang="en-US" sz="1400" i="1" dirty="0">
                <a:solidFill>
                  <a:schemeClr val="tx1">
                    <a:lumMod val="65000"/>
                    <a:lumOff val="35000"/>
                  </a:schemeClr>
                </a:solidFill>
              </a:rPr>
              <a:t>arXiv:1811.12823</a:t>
            </a:r>
            <a:r>
              <a:rPr lang="en-US" sz="1400" dirty="0">
                <a:solidFill>
                  <a:schemeClr val="tx1">
                    <a:lumMod val="65000"/>
                    <a:lumOff val="35000"/>
                  </a:schemeClr>
                </a:solidFill>
              </a:rPr>
              <a:t>, </a:t>
            </a:r>
            <a:r>
              <a:rPr lang="en-US" sz="1400" b="1" dirty="0">
                <a:solidFill>
                  <a:schemeClr val="tx1">
                    <a:lumMod val="65000"/>
                    <a:lumOff val="35000"/>
                  </a:schemeClr>
                </a:solidFill>
              </a:rPr>
              <a:t>2020</a:t>
            </a:r>
            <a:r>
              <a:rPr lang="en-US" sz="1400" dirty="0">
                <a:solidFill>
                  <a:schemeClr val="tx1">
                    <a:lumMod val="65000"/>
                    <a:lumOff val="35000"/>
                  </a:schemeClr>
                </a:solidFill>
              </a:rPr>
              <a:t>.</a:t>
            </a:r>
            <a:endParaRPr lang="sv-SE" sz="1400" dirty="0">
              <a:solidFill>
                <a:schemeClr val="tx1">
                  <a:lumMod val="65000"/>
                  <a:lumOff val="35000"/>
                </a:schemeClr>
              </a:solidFill>
            </a:endParaRPr>
          </a:p>
        </p:txBody>
      </p:sp>
    </p:spTree>
    <p:extLst>
      <p:ext uri="{BB962C8B-B14F-4D97-AF65-F5344CB8AC3E}">
        <p14:creationId xmlns:p14="http://schemas.microsoft.com/office/powerpoint/2010/main" val="1561893867"/>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solidFill>
                  <a:schemeClr val="accent5">
                    <a:lumMod val="60000"/>
                    <a:lumOff val="40000"/>
                  </a:schemeClr>
                </a:solidFill>
              </a:rPr>
              <a:t>GuacaMol</a:t>
            </a:r>
            <a:r>
              <a:rPr lang="sv-SE" sz="2800" dirty="0"/>
              <a:t> looks at distribution-based and goal-directed evaluation metrics.</a:t>
            </a:r>
          </a:p>
        </p:txBody>
      </p:sp>
      <p:graphicFrame>
        <p:nvGraphicFramePr>
          <p:cNvPr id="6" name="Content Placeholder 3">
            <a:extLst>
              <a:ext uri="{FF2B5EF4-FFF2-40B4-BE49-F238E27FC236}">
                <a16:creationId xmlns:a16="http://schemas.microsoft.com/office/drawing/2014/main" id="{98482269-EC67-486E-92E9-D3D9F318855F}"/>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55BFAD52-00FB-472D-9D0F-83AC7A15B606}"/>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a:extLst>
              <a:ext uri="{FF2B5EF4-FFF2-40B4-BE49-F238E27FC236}">
                <a16:creationId xmlns:a16="http://schemas.microsoft.com/office/drawing/2014/main" id="{89042C9A-B0B9-4232-9DFE-C8B5A971E2A3}"/>
              </a:ext>
            </a:extLst>
          </p:cNvPr>
          <p:cNvSpPr/>
          <p:nvPr/>
        </p:nvSpPr>
        <p:spPr>
          <a:xfrm>
            <a:off x="59234" y="6203117"/>
            <a:ext cx="5334000" cy="307777"/>
          </a:xfrm>
          <a:prstGeom prst="rect">
            <a:avLst/>
          </a:prstGeom>
        </p:spPr>
        <p:txBody>
          <a:bodyPr wrap="square">
            <a:spAutoFit/>
          </a:bodyPr>
          <a:lstStyle/>
          <a:p>
            <a:r>
              <a:rPr lang="sv-SE" sz="1400" dirty="0">
                <a:solidFill>
                  <a:schemeClr val="tx1">
                    <a:lumMod val="65000"/>
                    <a:lumOff val="35000"/>
                  </a:schemeClr>
                </a:solidFill>
              </a:rPr>
              <a:t>Brown et al. </a:t>
            </a:r>
            <a:r>
              <a:rPr lang="en-US" sz="1400" i="1" dirty="0">
                <a:solidFill>
                  <a:schemeClr val="tx1">
                    <a:lumMod val="65000"/>
                    <a:lumOff val="35000"/>
                  </a:schemeClr>
                </a:solidFill>
              </a:rPr>
              <a:t>arXiv:1811.09621</a:t>
            </a:r>
            <a:r>
              <a:rPr lang="en-US" sz="1400" dirty="0">
                <a:solidFill>
                  <a:schemeClr val="tx1">
                    <a:lumMod val="65000"/>
                    <a:lumOff val="35000"/>
                  </a:schemeClr>
                </a:solidFill>
              </a:rPr>
              <a:t>, </a:t>
            </a:r>
            <a:r>
              <a:rPr lang="en-US" sz="1400" b="1" dirty="0">
                <a:solidFill>
                  <a:schemeClr val="tx1">
                    <a:lumMod val="65000"/>
                    <a:lumOff val="35000"/>
                  </a:schemeClr>
                </a:solidFill>
              </a:rPr>
              <a:t>2019</a:t>
            </a:r>
            <a:r>
              <a:rPr lang="en-US" sz="1400" dirty="0">
                <a:solidFill>
                  <a:schemeClr val="tx1">
                    <a:lumMod val="65000"/>
                    <a:lumOff val="35000"/>
                  </a:schemeClr>
                </a:solidFill>
              </a:rPr>
              <a:t>.</a:t>
            </a:r>
            <a:endParaRPr lang="sv-SE" sz="1400" dirty="0">
              <a:solidFill>
                <a:schemeClr val="tx1">
                  <a:lumMod val="65000"/>
                  <a:lumOff val="35000"/>
                </a:schemeClr>
              </a:solidFill>
            </a:endParaRPr>
          </a:p>
        </p:txBody>
      </p:sp>
      <p:pic>
        <p:nvPicPr>
          <p:cNvPr id="7170" name="Picture 2" descr="https://uploads-ssl.webflow.com/5ea8878070f2a3bb67022c7f/5ecf7bc0fd9cb2c6bd1ec9e1_Guacamol_Icon.jpg">
            <a:extLst>
              <a:ext uri="{FF2B5EF4-FFF2-40B4-BE49-F238E27FC236}">
                <a16:creationId xmlns:a16="http://schemas.microsoft.com/office/drawing/2014/main" id="{95236421-01F9-4633-9E06-47263835DF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9847" y="4956766"/>
            <a:ext cx="1234919" cy="12398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C78CEC-2B21-44A7-B827-EA9609FC7176}"/>
              </a:ext>
            </a:extLst>
          </p:cNvPr>
          <p:cNvPicPr>
            <a:picLocks noChangeAspect="1"/>
          </p:cNvPicPr>
          <p:nvPr/>
        </p:nvPicPr>
        <p:blipFill>
          <a:blip r:embed="rId8"/>
          <a:stretch>
            <a:fillRect/>
          </a:stretch>
        </p:blipFill>
        <p:spPr>
          <a:xfrm>
            <a:off x="0" y="2176681"/>
            <a:ext cx="9144000" cy="2504638"/>
          </a:xfrm>
          <a:prstGeom prst="rect">
            <a:avLst/>
          </a:prstGeom>
        </p:spPr>
      </p:pic>
      <p:sp>
        <p:nvSpPr>
          <p:cNvPr id="11" name="Rectangle 10">
            <a:extLst>
              <a:ext uri="{FF2B5EF4-FFF2-40B4-BE49-F238E27FC236}">
                <a16:creationId xmlns:a16="http://schemas.microsoft.com/office/drawing/2014/main" id="{93D90E18-5955-441F-9DEE-5F17ABD5B5D2}"/>
              </a:ext>
            </a:extLst>
          </p:cNvPr>
          <p:cNvSpPr/>
          <p:nvPr/>
        </p:nvSpPr>
        <p:spPr>
          <a:xfrm>
            <a:off x="5543010" y="6139546"/>
            <a:ext cx="3584251" cy="369332"/>
          </a:xfrm>
          <a:prstGeom prst="rect">
            <a:avLst/>
          </a:prstGeom>
        </p:spPr>
        <p:txBody>
          <a:bodyPr wrap="none">
            <a:spAutoFit/>
          </a:bodyPr>
          <a:lstStyle/>
          <a:p>
            <a:r>
              <a:rPr lang="sv-SE" dirty="0">
                <a:solidFill>
                  <a:schemeClr val="accent6"/>
                </a:solidFill>
              </a:rPr>
              <a:t>github.com/benevolentAI/guacamol</a:t>
            </a:r>
          </a:p>
        </p:txBody>
      </p:sp>
    </p:spTree>
    <p:extLst>
      <p:ext uri="{BB962C8B-B14F-4D97-AF65-F5344CB8AC3E}">
        <p14:creationId xmlns:p14="http://schemas.microsoft.com/office/powerpoint/2010/main" val="4264004328"/>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2800" dirty="0"/>
              <a:t>It can also be informative to quantify the </a:t>
            </a:r>
            <a:r>
              <a:rPr lang="sv-SE" sz="2800" dirty="0">
                <a:solidFill>
                  <a:schemeClr val="accent5">
                    <a:lumMod val="60000"/>
                    <a:lumOff val="40000"/>
                  </a:schemeClr>
                </a:solidFill>
              </a:rPr>
              <a:t>chemical space coverage</a:t>
            </a:r>
            <a:r>
              <a:rPr lang="sv-SE" sz="2800" dirty="0"/>
              <a:t> of a generative model.</a:t>
            </a:r>
          </a:p>
        </p:txBody>
      </p:sp>
      <p:sp>
        <p:nvSpPr>
          <p:cNvPr id="9" name="Freeform: Shape 8">
            <a:extLst>
              <a:ext uri="{FF2B5EF4-FFF2-40B4-BE49-F238E27FC236}">
                <a16:creationId xmlns:a16="http://schemas.microsoft.com/office/drawing/2014/main" id="{38E87D3E-EB20-4EEE-989C-C60DA788D8CA}"/>
              </a:ext>
            </a:extLst>
          </p:cNvPr>
          <p:cNvSpPr/>
          <p:nvPr/>
        </p:nvSpPr>
        <p:spPr>
          <a:xfrm>
            <a:off x="3597616" y="2006765"/>
            <a:ext cx="2470825" cy="2471000"/>
          </a:xfrm>
          <a:custGeom>
            <a:avLst/>
            <a:gdLst>
              <a:gd name="connsiteX0" fmla="*/ 0 w 2470825"/>
              <a:gd name="connsiteY0" fmla="*/ 1235500 h 2471000"/>
              <a:gd name="connsiteX1" fmla="*/ 1235413 w 2470825"/>
              <a:gd name="connsiteY1" fmla="*/ 0 h 2471000"/>
              <a:gd name="connsiteX2" fmla="*/ 2470826 w 2470825"/>
              <a:gd name="connsiteY2" fmla="*/ 1235500 h 2471000"/>
              <a:gd name="connsiteX3" fmla="*/ 1235413 w 2470825"/>
              <a:gd name="connsiteY3" fmla="*/ 2471000 h 2471000"/>
              <a:gd name="connsiteX4" fmla="*/ 0 w 2470825"/>
              <a:gd name="connsiteY4" fmla="*/ 1235500 h 247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825" h="2471000">
                <a:moveTo>
                  <a:pt x="0" y="1235500"/>
                </a:moveTo>
                <a:cubicBezTo>
                  <a:pt x="0" y="553152"/>
                  <a:pt x="553113" y="0"/>
                  <a:pt x="1235413" y="0"/>
                </a:cubicBezTo>
                <a:cubicBezTo>
                  <a:pt x="1917713" y="0"/>
                  <a:pt x="2470826" y="553152"/>
                  <a:pt x="2470826" y="1235500"/>
                </a:cubicBezTo>
                <a:cubicBezTo>
                  <a:pt x="2470826" y="1917848"/>
                  <a:pt x="1917713" y="2471000"/>
                  <a:pt x="1235413" y="2471000"/>
                </a:cubicBezTo>
                <a:cubicBezTo>
                  <a:pt x="553113" y="2471000"/>
                  <a:pt x="0" y="1917848"/>
                  <a:pt x="0" y="1235500"/>
                </a:cubicBezTo>
                <a:close/>
              </a:path>
            </a:pathLst>
          </a:custGeom>
        </p:spPr>
        <p:style>
          <a:lnRef idx="2">
            <a:schemeClr val="lt1">
              <a:hueOff val="0"/>
              <a:satOff val="0"/>
              <a:lumOff val="0"/>
              <a:alphaOff val="0"/>
            </a:schemeClr>
          </a:lnRef>
          <a:fillRef idx="1">
            <a:schemeClr val="accent6">
              <a:shade val="80000"/>
              <a:alpha val="50000"/>
              <a:hueOff val="0"/>
              <a:satOff val="0"/>
              <a:lumOff val="0"/>
              <a:alphaOff val="0"/>
            </a:schemeClr>
          </a:fillRef>
          <a:effectRef idx="0">
            <a:schemeClr val="accent6">
              <a:shade val="80000"/>
              <a:alpha val="50000"/>
              <a:hueOff val="0"/>
              <a:satOff val="0"/>
              <a:lumOff val="0"/>
              <a:alphaOff val="0"/>
            </a:schemeClr>
          </a:effectRef>
          <a:fontRef idx="minor">
            <a:schemeClr val="tx1"/>
          </a:fontRef>
        </p:style>
        <p:txBody>
          <a:bodyPr spcFirstLastPara="0" vert="horz" wrap="square" lIns="438044" tIns="438070" rIns="438044" bIns="438070" numCol="1" spcCol="1270" anchor="ctr" anchorCtr="0">
            <a:noAutofit/>
          </a:bodyPr>
          <a:lstStyle/>
          <a:p>
            <a:pPr marL="0" lvl="0" indent="0" algn="ctr" defTabSz="889000">
              <a:lnSpc>
                <a:spcPct val="90000"/>
              </a:lnSpc>
              <a:spcBef>
                <a:spcPct val="0"/>
              </a:spcBef>
              <a:spcAft>
                <a:spcPct val="35000"/>
              </a:spcAft>
              <a:buNone/>
            </a:pPr>
            <a:r>
              <a:rPr lang="sv-SE" sz="2000" b="1" kern="1200" dirty="0"/>
              <a:t>GDB-13</a:t>
            </a:r>
          </a:p>
        </p:txBody>
      </p:sp>
      <p:sp>
        <p:nvSpPr>
          <p:cNvPr id="10" name="Freeform: Shape 9">
            <a:extLst>
              <a:ext uri="{FF2B5EF4-FFF2-40B4-BE49-F238E27FC236}">
                <a16:creationId xmlns:a16="http://schemas.microsoft.com/office/drawing/2014/main" id="{67FAD20B-4E9B-4EDD-A7F8-110CC0F161E2}"/>
              </a:ext>
            </a:extLst>
          </p:cNvPr>
          <p:cNvSpPr/>
          <p:nvPr/>
        </p:nvSpPr>
        <p:spPr>
          <a:xfrm>
            <a:off x="4934386" y="3336590"/>
            <a:ext cx="2470825" cy="2471000"/>
          </a:xfrm>
          <a:custGeom>
            <a:avLst/>
            <a:gdLst>
              <a:gd name="connsiteX0" fmla="*/ 0 w 2470825"/>
              <a:gd name="connsiteY0" fmla="*/ 1235500 h 2471000"/>
              <a:gd name="connsiteX1" fmla="*/ 1235413 w 2470825"/>
              <a:gd name="connsiteY1" fmla="*/ 0 h 2471000"/>
              <a:gd name="connsiteX2" fmla="*/ 2470826 w 2470825"/>
              <a:gd name="connsiteY2" fmla="*/ 1235500 h 2471000"/>
              <a:gd name="connsiteX3" fmla="*/ 1235413 w 2470825"/>
              <a:gd name="connsiteY3" fmla="*/ 2471000 h 2471000"/>
              <a:gd name="connsiteX4" fmla="*/ 0 w 2470825"/>
              <a:gd name="connsiteY4" fmla="*/ 1235500 h 247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825" h="2471000">
                <a:moveTo>
                  <a:pt x="0" y="1235500"/>
                </a:moveTo>
                <a:cubicBezTo>
                  <a:pt x="0" y="553152"/>
                  <a:pt x="553113" y="0"/>
                  <a:pt x="1235413" y="0"/>
                </a:cubicBezTo>
                <a:cubicBezTo>
                  <a:pt x="1917713" y="0"/>
                  <a:pt x="2470826" y="553152"/>
                  <a:pt x="2470826" y="1235500"/>
                </a:cubicBezTo>
                <a:cubicBezTo>
                  <a:pt x="2470826" y="1917848"/>
                  <a:pt x="1917713" y="2471000"/>
                  <a:pt x="1235413" y="2471000"/>
                </a:cubicBezTo>
                <a:cubicBezTo>
                  <a:pt x="553113" y="2471000"/>
                  <a:pt x="0" y="1917848"/>
                  <a:pt x="0" y="1235500"/>
                </a:cubicBezTo>
                <a:close/>
              </a:path>
            </a:pathLst>
          </a:custGeom>
        </p:spPr>
        <p:style>
          <a:lnRef idx="2">
            <a:schemeClr val="lt1">
              <a:hueOff val="0"/>
              <a:satOff val="0"/>
              <a:lumOff val="0"/>
              <a:alphaOff val="0"/>
            </a:schemeClr>
          </a:lnRef>
          <a:fillRef idx="1">
            <a:schemeClr val="accent6">
              <a:shade val="80000"/>
              <a:alpha val="50000"/>
              <a:hueOff val="0"/>
              <a:satOff val="-35856"/>
              <a:lumOff val="45667"/>
              <a:alphaOff val="0"/>
            </a:schemeClr>
          </a:fillRef>
          <a:effectRef idx="0">
            <a:schemeClr val="accent6">
              <a:shade val="80000"/>
              <a:alpha val="50000"/>
              <a:hueOff val="0"/>
              <a:satOff val="-35856"/>
              <a:lumOff val="45667"/>
              <a:alphaOff val="0"/>
            </a:schemeClr>
          </a:effectRef>
          <a:fontRef idx="minor">
            <a:schemeClr val="tx1"/>
          </a:fontRef>
        </p:style>
        <p:txBody>
          <a:bodyPr spcFirstLastPara="0" vert="horz" wrap="square" lIns="438044" tIns="438070" rIns="438044" bIns="438070" numCol="1" spcCol="1270" anchor="ctr" anchorCtr="0">
            <a:noAutofit/>
          </a:bodyPr>
          <a:lstStyle/>
          <a:p>
            <a:pPr marL="0" lvl="0" indent="0" algn="ctr" defTabSz="889000">
              <a:lnSpc>
                <a:spcPct val="90000"/>
              </a:lnSpc>
              <a:spcBef>
                <a:spcPct val="0"/>
              </a:spcBef>
              <a:spcAft>
                <a:spcPct val="35000"/>
              </a:spcAft>
              <a:buNone/>
            </a:pPr>
            <a:r>
              <a:rPr lang="sv-SE" sz="2000" kern="1200" dirty="0"/>
              <a:t>generative model</a:t>
            </a:r>
          </a:p>
        </p:txBody>
      </p:sp>
      <p:sp>
        <p:nvSpPr>
          <p:cNvPr id="11" name="Oval 10">
            <a:extLst>
              <a:ext uri="{FF2B5EF4-FFF2-40B4-BE49-F238E27FC236}">
                <a16:creationId xmlns:a16="http://schemas.microsoft.com/office/drawing/2014/main" id="{ED8AE7A0-E671-4C52-B267-C39E0E601C86}"/>
              </a:ext>
            </a:extLst>
          </p:cNvPr>
          <p:cNvSpPr/>
          <p:nvPr/>
        </p:nvSpPr>
        <p:spPr bwMode="auto">
          <a:xfrm>
            <a:off x="5680518" y="3611796"/>
            <a:ext cx="73152" cy="762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12" name="Freeform: Shape 11">
            <a:extLst>
              <a:ext uri="{FF2B5EF4-FFF2-40B4-BE49-F238E27FC236}">
                <a16:creationId xmlns:a16="http://schemas.microsoft.com/office/drawing/2014/main" id="{EFEA0C75-49EE-4BFC-9735-3144D897DEDF}"/>
              </a:ext>
            </a:extLst>
          </p:cNvPr>
          <p:cNvSpPr/>
          <p:nvPr/>
        </p:nvSpPr>
        <p:spPr bwMode="auto">
          <a:xfrm rot="19852342">
            <a:off x="5672787" y="3298490"/>
            <a:ext cx="994025" cy="76200"/>
          </a:xfrm>
          <a:custGeom>
            <a:avLst/>
            <a:gdLst>
              <a:gd name="connsiteX0" fmla="*/ 0 w 678095"/>
              <a:gd name="connsiteY0" fmla="*/ 51580 h 51580"/>
              <a:gd name="connsiteX1" fmla="*/ 318499 w 678095"/>
              <a:gd name="connsiteY1" fmla="*/ 10483 h 51580"/>
              <a:gd name="connsiteX2" fmla="*/ 678095 w 678095"/>
              <a:gd name="connsiteY2" fmla="*/ 209 h 51580"/>
            </a:gdLst>
            <a:ahLst/>
            <a:cxnLst>
              <a:cxn ang="0">
                <a:pos x="connsiteX0" y="connsiteY0"/>
              </a:cxn>
              <a:cxn ang="0">
                <a:pos x="connsiteX1" y="connsiteY1"/>
              </a:cxn>
              <a:cxn ang="0">
                <a:pos x="connsiteX2" y="connsiteY2"/>
              </a:cxn>
            </a:cxnLst>
            <a:rect l="l" t="t" r="r" b="b"/>
            <a:pathLst>
              <a:path w="678095" h="51580">
                <a:moveTo>
                  <a:pt x="0" y="51580"/>
                </a:moveTo>
                <a:cubicBezTo>
                  <a:pt x="106166" y="37881"/>
                  <a:pt x="211963" y="20928"/>
                  <a:pt x="318499" y="10483"/>
                </a:cubicBezTo>
                <a:cubicBezTo>
                  <a:pt x="449459" y="-2356"/>
                  <a:pt x="549657" y="209"/>
                  <a:pt x="678095" y="209"/>
                </a:cubicBezTo>
              </a:path>
            </a:pathLst>
          </a:custGeom>
          <a:noFill/>
          <a:ln w="9525" cap="flat" cmpd="sng" algn="ctr">
            <a:solidFill>
              <a:schemeClr val="tx1"/>
            </a:solidFill>
            <a:prstDash val="sysDash"/>
            <a:round/>
            <a:headEnd type="stealth"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13" name="Rectangle 12">
            <a:extLst>
              <a:ext uri="{FF2B5EF4-FFF2-40B4-BE49-F238E27FC236}">
                <a16:creationId xmlns:a16="http://schemas.microsoft.com/office/drawing/2014/main" id="{E1AD5C7C-13F7-4440-955E-1D0829FFD7AA}"/>
              </a:ext>
            </a:extLst>
          </p:cNvPr>
          <p:cNvSpPr/>
          <p:nvPr/>
        </p:nvSpPr>
        <p:spPr>
          <a:xfrm>
            <a:off x="6529456" y="2815907"/>
            <a:ext cx="1120307" cy="338554"/>
          </a:xfrm>
          <a:prstGeom prst="rect">
            <a:avLst/>
          </a:prstGeom>
        </p:spPr>
        <p:txBody>
          <a:bodyPr wrap="none">
            <a:spAutoFit/>
          </a:bodyPr>
          <a:lstStyle/>
          <a:p>
            <a:r>
              <a:rPr lang="sv-SE" sz="1600" dirty="0">
                <a:solidFill>
                  <a:schemeClr val="tx2"/>
                </a:solidFill>
              </a:rPr>
              <a:t>training set</a:t>
            </a:r>
          </a:p>
        </p:txBody>
      </p:sp>
      <p:sp>
        <p:nvSpPr>
          <p:cNvPr id="14" name="Freeform: Shape 13">
            <a:extLst>
              <a:ext uri="{FF2B5EF4-FFF2-40B4-BE49-F238E27FC236}">
                <a16:creationId xmlns:a16="http://schemas.microsoft.com/office/drawing/2014/main" id="{2DF16240-7307-4D6F-80E6-0ADBB12B4B5E}"/>
              </a:ext>
            </a:extLst>
          </p:cNvPr>
          <p:cNvSpPr/>
          <p:nvPr/>
        </p:nvSpPr>
        <p:spPr bwMode="auto">
          <a:xfrm rot="19852342">
            <a:off x="5815406" y="3096806"/>
            <a:ext cx="1153419" cy="129501"/>
          </a:xfrm>
          <a:custGeom>
            <a:avLst/>
            <a:gdLst>
              <a:gd name="connsiteX0" fmla="*/ 0 w 678095"/>
              <a:gd name="connsiteY0" fmla="*/ 51580 h 51580"/>
              <a:gd name="connsiteX1" fmla="*/ 318499 w 678095"/>
              <a:gd name="connsiteY1" fmla="*/ 10483 h 51580"/>
              <a:gd name="connsiteX2" fmla="*/ 678095 w 678095"/>
              <a:gd name="connsiteY2" fmla="*/ 209 h 51580"/>
            </a:gdLst>
            <a:ahLst/>
            <a:cxnLst>
              <a:cxn ang="0">
                <a:pos x="connsiteX0" y="connsiteY0"/>
              </a:cxn>
              <a:cxn ang="0">
                <a:pos x="connsiteX1" y="connsiteY1"/>
              </a:cxn>
              <a:cxn ang="0">
                <a:pos x="connsiteX2" y="connsiteY2"/>
              </a:cxn>
            </a:cxnLst>
            <a:rect l="l" t="t" r="r" b="b"/>
            <a:pathLst>
              <a:path w="678095" h="51580">
                <a:moveTo>
                  <a:pt x="0" y="51580"/>
                </a:moveTo>
                <a:cubicBezTo>
                  <a:pt x="106166" y="37881"/>
                  <a:pt x="211963" y="20928"/>
                  <a:pt x="318499" y="10483"/>
                </a:cubicBezTo>
                <a:cubicBezTo>
                  <a:pt x="449459" y="-2356"/>
                  <a:pt x="549657" y="209"/>
                  <a:pt x="678095" y="209"/>
                </a:cubicBezTo>
              </a:path>
            </a:pathLst>
          </a:custGeom>
          <a:noFill/>
          <a:ln w="9525" cap="flat" cmpd="sng" algn="ctr">
            <a:solidFill>
              <a:schemeClr val="tx1"/>
            </a:solidFill>
            <a:prstDash val="sysDash"/>
            <a:round/>
            <a:headEnd type="stealth"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15" name="Rectangle 14">
            <a:extLst>
              <a:ext uri="{FF2B5EF4-FFF2-40B4-BE49-F238E27FC236}">
                <a16:creationId xmlns:a16="http://schemas.microsoft.com/office/drawing/2014/main" id="{BC02B3E6-D2BF-4521-9F53-7AFB7ACB2925}"/>
              </a:ext>
            </a:extLst>
          </p:cNvPr>
          <p:cNvSpPr/>
          <p:nvPr/>
        </p:nvSpPr>
        <p:spPr>
          <a:xfrm>
            <a:off x="6763811" y="2557289"/>
            <a:ext cx="2281394" cy="584775"/>
          </a:xfrm>
          <a:prstGeom prst="rect">
            <a:avLst/>
          </a:prstGeom>
        </p:spPr>
        <p:txBody>
          <a:bodyPr wrap="none">
            <a:spAutoFit/>
          </a:bodyPr>
          <a:lstStyle/>
          <a:p>
            <a:pPr algn="ctr"/>
            <a:r>
              <a:rPr lang="sv-SE" sz="1600" dirty="0">
                <a:solidFill>
                  <a:schemeClr val="tx2"/>
                </a:solidFill>
              </a:rPr>
              <a:t>chemical space coverage </a:t>
            </a:r>
          </a:p>
          <a:p>
            <a:pPr algn="ctr"/>
            <a:r>
              <a:rPr lang="sv-SE" sz="1600" dirty="0">
                <a:solidFill>
                  <a:schemeClr val="tx2"/>
                </a:solidFill>
              </a:rPr>
              <a:t>(↑ better)</a:t>
            </a:r>
          </a:p>
        </p:txBody>
      </p:sp>
      <p:graphicFrame>
        <p:nvGraphicFramePr>
          <p:cNvPr id="16" name="Content Placeholder 3">
            <a:extLst>
              <a:ext uri="{FF2B5EF4-FFF2-40B4-BE49-F238E27FC236}">
                <a16:creationId xmlns:a16="http://schemas.microsoft.com/office/drawing/2014/main" id="{D2853942-E1A3-41A0-918C-36C19C289522}"/>
              </a:ext>
            </a:extLst>
          </p:cNvPr>
          <p:cNvGraphicFramePr>
            <a:graphicFrameLocks/>
          </p:cNvGraphicFramePr>
          <p:nvPr>
            <p:extLst>
              <p:ext uri="{D42A27DB-BD31-4B8C-83A1-F6EECF244321}">
                <p14:modId xmlns:p14="http://schemas.microsoft.com/office/powerpoint/2010/main" val="422949492"/>
              </p:ext>
            </p:extLst>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Rectangle 16">
            <a:extLst>
              <a:ext uri="{FF2B5EF4-FFF2-40B4-BE49-F238E27FC236}">
                <a16:creationId xmlns:a16="http://schemas.microsoft.com/office/drawing/2014/main" id="{18705BF4-BA09-470A-B93A-65443DDEB891}"/>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a:extLst>
              <a:ext uri="{FF2B5EF4-FFF2-40B4-BE49-F238E27FC236}">
                <a16:creationId xmlns:a16="http://schemas.microsoft.com/office/drawing/2014/main" id="{3CC03C6D-3240-400E-B4F7-602E6E1D0A3B}"/>
              </a:ext>
            </a:extLst>
          </p:cNvPr>
          <p:cNvSpPr/>
          <p:nvPr/>
        </p:nvSpPr>
        <p:spPr>
          <a:xfrm>
            <a:off x="98795" y="5990032"/>
            <a:ext cx="5334000" cy="523220"/>
          </a:xfrm>
          <a:prstGeom prst="rect">
            <a:avLst/>
          </a:prstGeom>
        </p:spPr>
        <p:txBody>
          <a:bodyPr wrap="square">
            <a:spAutoFit/>
          </a:bodyPr>
          <a:lstStyle/>
          <a:p>
            <a:r>
              <a:rPr lang="fr-FR" sz="1400" dirty="0" err="1">
                <a:solidFill>
                  <a:schemeClr val="tx1">
                    <a:lumMod val="65000"/>
                    <a:lumOff val="35000"/>
                  </a:schemeClr>
                </a:solidFill>
              </a:rPr>
              <a:t>Arús-Pous</a:t>
            </a:r>
            <a:r>
              <a:rPr lang="fr-FR" sz="1400" dirty="0">
                <a:solidFill>
                  <a:schemeClr val="tx1">
                    <a:lumMod val="65000"/>
                    <a:lumOff val="35000"/>
                  </a:schemeClr>
                </a:solidFill>
              </a:rPr>
              <a:t> et al. </a:t>
            </a:r>
            <a:r>
              <a:rPr lang="fr-FR" sz="1400" i="1" dirty="0">
                <a:solidFill>
                  <a:schemeClr val="tx1">
                    <a:lumMod val="65000"/>
                    <a:lumOff val="35000"/>
                  </a:schemeClr>
                </a:solidFill>
              </a:rPr>
              <a:t>J </a:t>
            </a:r>
            <a:r>
              <a:rPr lang="fr-FR" sz="1400" i="1" dirty="0" err="1">
                <a:solidFill>
                  <a:schemeClr val="tx1">
                    <a:lumMod val="65000"/>
                    <a:lumOff val="35000"/>
                  </a:schemeClr>
                </a:solidFill>
              </a:rPr>
              <a:t>Cheminform</a:t>
            </a:r>
            <a:r>
              <a:rPr lang="fr-FR" sz="1400" i="1" dirty="0">
                <a:solidFill>
                  <a:schemeClr val="tx1">
                    <a:lumMod val="65000"/>
                    <a:lumOff val="35000"/>
                  </a:schemeClr>
                </a:solidFill>
              </a:rPr>
              <a:t>.</a:t>
            </a:r>
            <a:r>
              <a:rPr lang="fr-FR" sz="1400" dirty="0">
                <a:solidFill>
                  <a:schemeClr val="tx1">
                    <a:lumMod val="65000"/>
                    <a:lumOff val="35000"/>
                  </a:schemeClr>
                </a:solidFill>
              </a:rPr>
              <a:t>, </a:t>
            </a:r>
            <a:r>
              <a:rPr lang="fr-FR" sz="1400" b="1" dirty="0">
                <a:solidFill>
                  <a:schemeClr val="tx1">
                    <a:lumMod val="65000"/>
                    <a:lumOff val="35000"/>
                  </a:schemeClr>
                </a:solidFill>
              </a:rPr>
              <a:t>2019</a:t>
            </a:r>
            <a:r>
              <a:rPr lang="fr-FR" sz="1400" dirty="0">
                <a:solidFill>
                  <a:schemeClr val="tx1">
                    <a:lumMod val="65000"/>
                    <a:lumOff val="35000"/>
                  </a:schemeClr>
                </a:solidFill>
              </a:rPr>
              <a:t>, 11:20.</a:t>
            </a:r>
          </a:p>
          <a:p>
            <a:r>
              <a:rPr lang="sv-SE" sz="1400" dirty="0">
                <a:solidFill>
                  <a:schemeClr val="tx1">
                    <a:lumMod val="65000"/>
                    <a:lumOff val="35000"/>
                  </a:schemeClr>
                </a:solidFill>
              </a:rPr>
              <a:t>Zhang et al. </a:t>
            </a:r>
            <a:r>
              <a:rPr lang="sv-SE" sz="1400" i="1" dirty="0">
                <a:solidFill>
                  <a:schemeClr val="tx1">
                    <a:lumMod val="65000"/>
                    <a:lumOff val="35000"/>
                  </a:schemeClr>
                </a:solidFill>
              </a:rPr>
              <a:t>JCIM</a:t>
            </a:r>
            <a:r>
              <a:rPr lang="sv-SE" sz="1400" dirty="0">
                <a:solidFill>
                  <a:schemeClr val="tx1">
                    <a:lumMod val="65000"/>
                    <a:lumOff val="35000"/>
                  </a:schemeClr>
                </a:solidFill>
              </a:rPr>
              <a:t>. </a:t>
            </a:r>
            <a:r>
              <a:rPr lang="sv-SE" sz="1400" b="1" dirty="0">
                <a:solidFill>
                  <a:schemeClr val="tx1">
                    <a:lumMod val="65000"/>
                    <a:lumOff val="35000"/>
                  </a:schemeClr>
                </a:solidFill>
              </a:rPr>
              <a:t>2021</a:t>
            </a:r>
            <a:r>
              <a:rPr lang="sv-SE" sz="1400" dirty="0">
                <a:solidFill>
                  <a:schemeClr val="tx1">
                    <a:lumMod val="65000"/>
                    <a:lumOff val="35000"/>
                  </a:schemeClr>
                </a:solidFill>
              </a:rPr>
              <a:t>, </a:t>
            </a:r>
            <a:r>
              <a:rPr lang="sv-SE" sz="1400" i="1" dirty="0">
                <a:solidFill>
                  <a:schemeClr val="tx1">
                    <a:lumMod val="65000"/>
                    <a:lumOff val="35000"/>
                  </a:schemeClr>
                </a:solidFill>
              </a:rPr>
              <a:t>61</a:t>
            </a:r>
            <a:r>
              <a:rPr lang="sv-SE" sz="1400" dirty="0">
                <a:solidFill>
                  <a:schemeClr val="tx1">
                    <a:lumMod val="65000"/>
                    <a:lumOff val="35000"/>
                  </a:schemeClr>
                </a:solidFill>
              </a:rPr>
              <a:t>, 6, 2572–2581.</a:t>
            </a: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DFD9DD1-F148-4685-8C84-456DB535AC24}"/>
                  </a:ext>
                </a:extLst>
              </p:cNvPr>
              <p:cNvSpPr/>
              <p:nvPr/>
            </p:nvSpPr>
            <p:spPr>
              <a:xfrm>
                <a:off x="525402" y="2152113"/>
                <a:ext cx="4572000" cy="2018886"/>
              </a:xfrm>
              <a:prstGeom prst="rect">
                <a:avLst/>
              </a:prstGeom>
            </p:spPr>
            <p:txBody>
              <a:bodyPr>
                <a:spAutoFit/>
              </a:bodyPr>
              <a:lstStyle/>
              <a:p>
                <a:r>
                  <a:rPr lang="sv-SE" sz="1800" dirty="0">
                    <a:solidFill>
                      <a:schemeClr val="tx1"/>
                    </a:solidFill>
                    <a:latin typeface="+mn-lt"/>
                  </a:rPr>
                  <a:t>Upper bound:</a:t>
                </a:r>
                <a:br>
                  <a:rPr lang="sv-SE" sz="1800" b="1" dirty="0">
                    <a:solidFill>
                      <a:schemeClr val="tx1"/>
                    </a:solidFill>
                    <a:latin typeface="+mn-lt"/>
                  </a:rPr>
                </a:br>
                <a:r>
                  <a:rPr lang="sv-SE" sz="1800" b="1" dirty="0">
                    <a:solidFill>
                      <a:schemeClr val="tx1"/>
                    </a:solidFill>
                    <a:latin typeface="+mn-lt"/>
                  </a:rPr>
                  <a:t>    coverage = </a:t>
                </a:r>
                <a:r>
                  <a:rPr lang="sv-SE" sz="1800" dirty="0">
                    <a:solidFill>
                      <a:schemeClr val="tx1"/>
                    </a:solidFill>
                    <a:latin typeface="+mn-lt"/>
                  </a:rPr>
                  <a:t>1 - (1 - </a:t>
                </a:r>
                <a:r>
                  <a:rPr lang="sv-SE" sz="1800" i="1" dirty="0">
                    <a:solidFill>
                      <a:schemeClr val="tx1"/>
                    </a:solidFill>
                    <a:latin typeface="+mn-lt"/>
                  </a:rPr>
                  <a:t>p</a:t>
                </a:r>
                <a:r>
                  <a:rPr lang="sv-SE" sz="1800" dirty="0">
                    <a:solidFill>
                      <a:schemeClr val="tx1"/>
                    </a:solidFill>
                    <a:latin typeface="+mn-lt"/>
                  </a:rPr>
                  <a:t>)</a:t>
                </a:r>
                <a:r>
                  <a:rPr lang="sv-SE" sz="1800" i="1" baseline="30000" dirty="0">
                    <a:solidFill>
                      <a:schemeClr val="tx1"/>
                    </a:solidFill>
                    <a:latin typeface="+mn-lt"/>
                  </a:rPr>
                  <a:t>n</a:t>
                </a:r>
                <a:r>
                  <a:rPr lang="sv-SE" sz="1200" i="1" baseline="30000" dirty="0">
                    <a:solidFill>
                      <a:schemeClr val="tx1"/>
                    </a:solidFill>
                    <a:latin typeface="+mn-lt"/>
                  </a:rPr>
                  <a:t>samples</a:t>
                </a:r>
                <a:endParaRPr lang="sv-SE" sz="1200" baseline="30000" dirty="0">
                  <a:solidFill>
                    <a:schemeClr val="tx1"/>
                  </a:solidFill>
                  <a:latin typeface="+mn-lt"/>
                </a:endParaRPr>
              </a:p>
              <a:p>
                <a:endParaRPr lang="sv-SE" sz="1400" i="1" dirty="0">
                  <a:solidFill>
                    <a:schemeClr val="tx1"/>
                  </a:solidFill>
                  <a:latin typeface="+mn-lt"/>
                </a:endParaRPr>
              </a:p>
              <a:p>
                <a:r>
                  <a:rPr lang="sv-SE" sz="1400" i="1" dirty="0">
                    <a:solidFill>
                      <a:schemeClr val="tx1"/>
                    </a:solidFill>
                    <a:latin typeface="+mn-lt"/>
                  </a:rPr>
                  <a:t>     p</a:t>
                </a:r>
                <a:r>
                  <a:rPr lang="sv-SE" sz="1400" dirty="0">
                    <a:solidFill>
                      <a:schemeClr val="tx1"/>
                    </a:solidFill>
                    <a:latin typeface="+mn-lt"/>
                  </a:rPr>
                  <a:t> = </a:t>
                </a:r>
                <a14:m>
                  <m:oMath xmlns:m="http://schemas.openxmlformats.org/officeDocument/2006/math">
                    <m:f>
                      <m:fPr>
                        <m:ctrlPr>
                          <a:rPr lang="sv-SE" sz="1400" i="1" smtClean="0">
                            <a:solidFill>
                              <a:schemeClr val="tx1"/>
                            </a:solidFill>
                            <a:latin typeface="Cambria Math" panose="02040503050406030204" pitchFamily="18" charset="0"/>
                          </a:rPr>
                        </m:ctrlPr>
                      </m:fPr>
                      <m:num>
                        <m:r>
                          <a:rPr lang="sv-SE" sz="1400" b="0" i="1" smtClean="0">
                            <a:solidFill>
                              <a:schemeClr val="tx1"/>
                            </a:solidFill>
                            <a:latin typeface="Cambria Math" panose="02040503050406030204" pitchFamily="18" charset="0"/>
                          </a:rPr>
                          <m:t>1</m:t>
                        </m:r>
                      </m:num>
                      <m:den>
                        <m:r>
                          <a:rPr lang="sv-SE" sz="1400" b="0" i="1" smtClean="0">
                            <a:solidFill>
                              <a:schemeClr val="tx1"/>
                            </a:solidFill>
                            <a:latin typeface="Cambria Math" panose="02040503050406030204" pitchFamily="18" charset="0"/>
                          </a:rPr>
                          <m:t>𝑛</m:t>
                        </m:r>
                        <m:r>
                          <a:rPr lang="sv-SE" sz="1400" b="0" i="1" smtClean="0">
                            <a:solidFill>
                              <a:schemeClr val="tx1"/>
                            </a:solidFill>
                            <a:latin typeface="Cambria Math" panose="02040503050406030204" pitchFamily="18" charset="0"/>
                          </a:rPr>
                          <m:t> </m:t>
                        </m:r>
                        <m:r>
                          <a:rPr lang="sv-SE" sz="1400" b="0" i="1" smtClean="0">
                            <a:solidFill>
                              <a:schemeClr val="tx1"/>
                            </a:solidFill>
                            <a:latin typeface="Cambria Math" panose="02040503050406030204" pitchFamily="18" charset="0"/>
                          </a:rPr>
                          <m:t>𝑚𝑜𝑙𝑠</m:t>
                        </m:r>
                        <m:r>
                          <a:rPr lang="sv-SE" sz="1400" b="0" i="1" smtClean="0">
                            <a:solidFill>
                              <a:schemeClr val="tx1"/>
                            </a:solidFill>
                            <a:latin typeface="Cambria Math" panose="02040503050406030204" pitchFamily="18" charset="0"/>
                          </a:rPr>
                          <m:t> </m:t>
                        </m:r>
                        <m:r>
                          <a:rPr lang="sv-SE" sz="1400" b="0" i="1" smtClean="0">
                            <a:solidFill>
                              <a:schemeClr val="tx1"/>
                            </a:solidFill>
                            <a:latin typeface="Cambria Math" panose="02040503050406030204" pitchFamily="18" charset="0"/>
                          </a:rPr>
                          <m:t>𝑖𝑛</m:t>
                        </m:r>
                        <m:r>
                          <a:rPr lang="sv-SE" sz="1400" b="0" i="1" smtClean="0">
                            <a:solidFill>
                              <a:schemeClr val="tx1"/>
                            </a:solidFill>
                            <a:latin typeface="Cambria Math" panose="02040503050406030204" pitchFamily="18" charset="0"/>
                          </a:rPr>
                          <m:t> </m:t>
                        </m:r>
                        <m:r>
                          <a:rPr lang="sv-SE" sz="1400" b="0" i="1" smtClean="0">
                            <a:solidFill>
                              <a:schemeClr val="tx1"/>
                            </a:solidFill>
                            <a:latin typeface="Cambria Math" panose="02040503050406030204" pitchFamily="18" charset="0"/>
                          </a:rPr>
                          <m:t>𝐺𝐷𝐵</m:t>
                        </m:r>
                        <m:r>
                          <a:rPr lang="sv-SE" sz="1400" b="0" i="1" smtClean="0">
                            <a:solidFill>
                              <a:schemeClr val="tx1"/>
                            </a:solidFill>
                            <a:latin typeface="Cambria Math" panose="02040503050406030204" pitchFamily="18" charset="0"/>
                          </a:rPr>
                          <m:t>−13</m:t>
                        </m:r>
                      </m:den>
                    </m:f>
                  </m:oMath>
                </a14:m>
                <a:r>
                  <a:rPr lang="sv-SE" sz="1400" dirty="0">
                    <a:solidFill>
                      <a:schemeClr val="tx1"/>
                    </a:solidFill>
                    <a:latin typeface="+mn-lt"/>
                  </a:rPr>
                  <a:t> = </a:t>
                </a:r>
                <a:r>
                  <a:rPr lang="sv-SE" sz="1400" dirty="0">
                    <a:solidFill>
                      <a:schemeClr val="tx1"/>
                    </a:solidFill>
                  </a:rPr>
                  <a:t>1.02∙10</a:t>
                </a:r>
                <a:r>
                  <a:rPr lang="sv-SE" sz="1400" baseline="30000" dirty="0">
                    <a:solidFill>
                      <a:schemeClr val="tx1"/>
                    </a:solidFill>
                  </a:rPr>
                  <a:t>-9</a:t>
                </a:r>
                <a:br>
                  <a:rPr lang="sv-SE" sz="1400" baseline="30000" dirty="0">
                    <a:solidFill>
                      <a:schemeClr val="tx1"/>
                    </a:solidFill>
                  </a:rPr>
                </a:br>
                <a:endParaRPr lang="sv-SE" sz="1400" dirty="0">
                  <a:solidFill>
                    <a:schemeClr val="tx1"/>
                  </a:solidFill>
                </a:endParaRPr>
              </a:p>
              <a:p>
                <a:r>
                  <a:rPr lang="sv-SE" sz="1400" i="1" dirty="0">
                    <a:solidFill>
                      <a:schemeClr val="tx1"/>
                    </a:solidFill>
                    <a:latin typeface="+mn-lt"/>
                  </a:rPr>
                  <a:t>     n</a:t>
                </a:r>
                <a:r>
                  <a:rPr lang="sv-SE" sz="1400" i="1" baseline="-25000" dirty="0">
                    <a:solidFill>
                      <a:schemeClr val="tx1"/>
                    </a:solidFill>
                    <a:latin typeface="+mn-lt"/>
                  </a:rPr>
                  <a:t>samples</a:t>
                </a:r>
                <a:r>
                  <a:rPr lang="sv-SE" sz="1400" dirty="0">
                    <a:solidFill>
                      <a:schemeClr val="tx1"/>
                    </a:solidFill>
                    <a:latin typeface="+mn-lt"/>
                  </a:rPr>
                  <a:t> = </a:t>
                </a:r>
                <a:r>
                  <a:rPr lang="sv-SE" sz="1400" dirty="0">
                    <a:solidFill>
                      <a:schemeClr val="tx1"/>
                    </a:solidFill>
                  </a:rPr>
                  <a:t>10</a:t>
                </a:r>
                <a:r>
                  <a:rPr lang="sv-SE" sz="1400" baseline="30000" dirty="0">
                    <a:solidFill>
                      <a:schemeClr val="tx1"/>
                    </a:solidFill>
                  </a:rPr>
                  <a:t>9</a:t>
                </a:r>
              </a:p>
              <a:p>
                <a:endParaRPr lang="sv-SE" sz="1400" baseline="30000" dirty="0">
                  <a:solidFill>
                    <a:schemeClr val="tx1"/>
                  </a:solidFill>
                </a:endParaRPr>
              </a:p>
              <a:p>
                <a:r>
                  <a:rPr lang="sv-SE" sz="1800" dirty="0">
                    <a:solidFill>
                      <a:schemeClr val="tx1"/>
                    </a:solidFill>
                    <a:latin typeface="Avenir Next LT Pro" panose="020B0504020202020204" pitchFamily="34" charset="0"/>
                  </a:rPr>
                  <a:t>    → </a:t>
                </a:r>
                <a:r>
                  <a:rPr lang="sv-SE" sz="1800" dirty="0">
                    <a:solidFill>
                      <a:schemeClr val="tx1"/>
                    </a:solidFill>
                    <a:latin typeface="+mn-lt"/>
                  </a:rPr>
                  <a:t>~64%</a:t>
                </a:r>
              </a:p>
            </p:txBody>
          </p:sp>
        </mc:Choice>
        <mc:Fallback xmlns="">
          <p:sp>
            <p:nvSpPr>
              <p:cNvPr id="19" name="Rectangle 18">
                <a:extLst>
                  <a:ext uri="{FF2B5EF4-FFF2-40B4-BE49-F238E27FC236}">
                    <a16:creationId xmlns:a16="http://schemas.microsoft.com/office/drawing/2014/main" id="{6DFD9DD1-F148-4685-8C84-456DB535AC24}"/>
                  </a:ext>
                </a:extLst>
              </p:cNvPr>
              <p:cNvSpPr>
                <a:spLocks noRot="1" noChangeAspect="1" noMove="1" noResize="1" noEditPoints="1" noAdjustHandles="1" noChangeArrowheads="1" noChangeShapeType="1" noTextEdit="1"/>
              </p:cNvSpPr>
              <p:nvPr/>
            </p:nvSpPr>
            <p:spPr>
              <a:xfrm>
                <a:off x="525402" y="2152113"/>
                <a:ext cx="4572000" cy="2018886"/>
              </a:xfrm>
              <a:prstGeom prst="rect">
                <a:avLst/>
              </a:prstGeom>
              <a:blipFill>
                <a:blip r:embed="rId7"/>
                <a:stretch>
                  <a:fillRect l="-1067" t="-1511" b="-3927"/>
                </a:stretch>
              </a:blipFill>
            </p:spPr>
            <p:txBody>
              <a:bodyPr/>
              <a:lstStyle/>
              <a:p>
                <a:r>
                  <a:rPr lang="sv-SE">
                    <a:noFill/>
                  </a:rPr>
                  <a:t> </a:t>
                </a:r>
              </a:p>
            </p:txBody>
          </p:sp>
        </mc:Fallback>
      </mc:AlternateContent>
      <p:sp>
        <p:nvSpPr>
          <p:cNvPr id="20" name="Rectangle 19">
            <a:extLst>
              <a:ext uri="{FF2B5EF4-FFF2-40B4-BE49-F238E27FC236}">
                <a16:creationId xmlns:a16="http://schemas.microsoft.com/office/drawing/2014/main" id="{492F83B2-18C7-40C7-A321-2354EE85304E}"/>
              </a:ext>
            </a:extLst>
          </p:cNvPr>
          <p:cNvSpPr/>
          <p:nvPr/>
        </p:nvSpPr>
        <p:spPr>
          <a:xfrm>
            <a:off x="495518" y="4204235"/>
            <a:ext cx="4572000" cy="1200329"/>
          </a:xfrm>
          <a:prstGeom prst="rect">
            <a:avLst/>
          </a:prstGeom>
        </p:spPr>
        <p:txBody>
          <a:bodyPr>
            <a:spAutoFit/>
          </a:bodyPr>
          <a:lstStyle/>
          <a:p>
            <a:r>
              <a:rPr lang="sv-SE" sz="1800" b="1" dirty="0">
                <a:latin typeface="+mn-lt"/>
              </a:rPr>
              <a:t>GDB-13</a:t>
            </a:r>
            <a:br>
              <a:rPr lang="sv-SE" sz="1800" b="1" dirty="0">
                <a:latin typeface="+mn-lt"/>
              </a:rPr>
            </a:br>
            <a:r>
              <a:rPr lang="sv-SE" sz="1800" dirty="0">
                <a:latin typeface="+mn-lt"/>
              </a:rPr>
              <a:t>small organic molecules, ≤13 </a:t>
            </a:r>
            <a:r>
              <a:rPr lang="sv-SE" sz="1800" dirty="0"/>
              <a:t>HAs</a:t>
            </a:r>
            <a:br>
              <a:rPr lang="sv-SE" sz="1800" dirty="0">
                <a:latin typeface="+mn-lt"/>
              </a:rPr>
            </a:br>
            <a:r>
              <a:rPr lang="sv-SE" sz="1800" dirty="0">
                <a:latin typeface="+mn-lt"/>
              </a:rPr>
              <a:t>975 million molecules</a:t>
            </a:r>
            <a:br>
              <a:rPr lang="sv-SE" sz="1800" dirty="0">
                <a:latin typeface="+mn-lt"/>
              </a:rPr>
            </a:br>
            <a:r>
              <a:rPr lang="sv-SE" sz="1800" dirty="0">
                <a:latin typeface="+mn-lt"/>
              </a:rPr>
              <a:t>{C, N, O, S, Cl}</a:t>
            </a:r>
          </a:p>
        </p:txBody>
      </p:sp>
      <p:sp>
        <p:nvSpPr>
          <p:cNvPr id="21" name="Rectangle 20">
            <a:extLst>
              <a:ext uri="{FF2B5EF4-FFF2-40B4-BE49-F238E27FC236}">
                <a16:creationId xmlns:a16="http://schemas.microsoft.com/office/drawing/2014/main" id="{E1BCFB0C-26D7-4B1E-8243-CEE4471764B9}"/>
              </a:ext>
            </a:extLst>
          </p:cNvPr>
          <p:cNvSpPr/>
          <p:nvPr/>
        </p:nvSpPr>
        <p:spPr>
          <a:xfrm>
            <a:off x="3488186" y="6139546"/>
            <a:ext cx="5709896" cy="369332"/>
          </a:xfrm>
          <a:prstGeom prst="rect">
            <a:avLst/>
          </a:prstGeom>
        </p:spPr>
        <p:txBody>
          <a:bodyPr wrap="none">
            <a:spAutoFit/>
          </a:bodyPr>
          <a:lstStyle/>
          <a:p>
            <a:r>
              <a:rPr lang="sv-SE" dirty="0">
                <a:solidFill>
                  <a:schemeClr val="accent6"/>
                </a:solidFill>
              </a:rPr>
              <a:t>github.com/jeah-z/Generative_Models_benchmark_gdb13</a:t>
            </a:r>
          </a:p>
        </p:txBody>
      </p:sp>
    </p:spTree>
    <p:extLst>
      <p:ext uri="{BB962C8B-B14F-4D97-AF65-F5344CB8AC3E}">
        <p14:creationId xmlns:p14="http://schemas.microsoft.com/office/powerpoint/2010/main" val="31476431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1"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500"/>
                            </p:stCondLst>
                            <p:childTnLst>
                              <p:par>
                                <p:cTn id="17" presetID="1" presetClass="entr" presetSubtype="0" fill="hold" grpId="1" nodeType="afterEffect">
                                  <p:stCondLst>
                                    <p:cond delay="50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1000"/>
                            </p:stCondLst>
                            <p:childTnLst>
                              <p:par>
                                <p:cTn id="24" presetID="1" presetClass="exit" presetSubtype="0" fill="hold" grpId="1" nodeType="afterEffect">
                                  <p:stCondLst>
                                    <p:cond delay="2000"/>
                                  </p:stCondLst>
                                  <p:childTnLst>
                                    <p:set>
                                      <p:cBhvr>
                                        <p:cTn id="25" dur="1" fill="hold">
                                          <p:stCondLst>
                                            <p:cond delay="0"/>
                                          </p:stCondLst>
                                        </p:cTn>
                                        <p:tgtEl>
                                          <p:spTgt spid="12"/>
                                        </p:tgtEl>
                                        <p:attrNameLst>
                                          <p:attrName>style.visibility</p:attrName>
                                        </p:attrNameLst>
                                      </p:cBhvr>
                                      <p:to>
                                        <p:strVal val="hidden"/>
                                      </p:to>
                                    </p:set>
                                  </p:childTnLst>
                                </p:cTn>
                              </p:par>
                              <p:par>
                                <p:cTn id="26" presetID="1" presetClass="exit" presetSubtype="0" fill="hold" grpId="1" nodeType="withEffect">
                                  <p:stCondLst>
                                    <p:cond delay="2000"/>
                                  </p:stCondLst>
                                  <p:childTnLst>
                                    <p:set>
                                      <p:cBhvr>
                                        <p:cTn id="27" dur="1" fill="hold">
                                          <p:stCondLst>
                                            <p:cond delay="0"/>
                                          </p:stCondLst>
                                        </p:cTn>
                                        <p:tgtEl>
                                          <p:spTgt spid="13"/>
                                        </p:tgtEl>
                                        <p:attrNameLst>
                                          <p:attrName>style.visibility</p:attrName>
                                        </p:attrNameLst>
                                      </p:cBhvr>
                                      <p:to>
                                        <p:strVal val="hidden"/>
                                      </p:to>
                                    </p:set>
                                  </p:childTnLst>
                                </p:cTn>
                              </p:par>
                              <p:par>
                                <p:cTn id="28" presetID="53" presetClass="exit" presetSubtype="32" fill="hold" grpId="0" nodeType="withEffect">
                                  <p:stCondLst>
                                    <p:cond delay="2000"/>
                                  </p:stCondLst>
                                  <p:childTnLst>
                                    <p:anim calcmode="lin" valueType="num">
                                      <p:cBhvr>
                                        <p:cTn id="29" dur="500"/>
                                        <p:tgtEl>
                                          <p:spTgt spid="11"/>
                                        </p:tgtEl>
                                        <p:attrNameLst>
                                          <p:attrName>ppt_w</p:attrName>
                                        </p:attrNameLst>
                                      </p:cBhvr>
                                      <p:tavLst>
                                        <p:tav tm="0">
                                          <p:val>
                                            <p:strVal val="ppt_w"/>
                                          </p:val>
                                        </p:tav>
                                        <p:tav tm="100000">
                                          <p:val>
                                            <p:fltVal val="0"/>
                                          </p:val>
                                        </p:tav>
                                      </p:tavLst>
                                    </p:anim>
                                    <p:anim calcmode="lin" valueType="num">
                                      <p:cBhvr>
                                        <p:cTn id="30" dur="500"/>
                                        <p:tgtEl>
                                          <p:spTgt spid="11"/>
                                        </p:tgtEl>
                                        <p:attrNameLst>
                                          <p:attrName>ppt_h</p:attrName>
                                        </p:attrNameLst>
                                      </p:cBhvr>
                                      <p:tavLst>
                                        <p:tav tm="0">
                                          <p:val>
                                            <p:strVal val="ppt_h"/>
                                          </p:val>
                                        </p:tav>
                                        <p:tav tm="100000">
                                          <p:val>
                                            <p:fltVal val="0"/>
                                          </p:val>
                                        </p:tav>
                                      </p:tavLst>
                                    </p:anim>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3500"/>
                            </p:stCondLst>
                            <p:childTnLst>
                              <p:par>
                                <p:cTn id="34" presetID="1" presetClass="entr" presetSubtype="0" fill="hold" grpId="0" nodeType="afterEffect">
                                  <p:stCondLst>
                                    <p:cond delay="100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grpId="0" nodeType="withEffect">
                                  <p:stCondLst>
                                    <p:cond delay="1000"/>
                                  </p:stCondLst>
                                  <p:childTnLst>
                                    <p:set>
                                      <p:cBhvr>
                                        <p:cTn id="37" dur="1" fill="hold">
                                          <p:stCondLst>
                                            <p:cond delay="0"/>
                                          </p:stCondLst>
                                        </p:cTn>
                                        <p:tgtEl>
                                          <p:spTgt spid="15"/>
                                        </p:tgtEl>
                                        <p:attrNameLst>
                                          <p:attrName>style.visibility</p:attrName>
                                        </p:attrNameLst>
                                      </p:cBhvr>
                                      <p:to>
                                        <p:strVal val="visible"/>
                                      </p:to>
                                    </p:set>
                                  </p:childTnLst>
                                </p:cTn>
                              </p:par>
                              <p:par>
                                <p:cTn id="38" presetID="0" presetClass="path" presetSubtype="0" accel="50000" decel="50000" fill="hold" grpId="0" nodeType="withEffect">
                                  <p:stCondLst>
                                    <p:cond delay="1000"/>
                                  </p:stCondLst>
                                  <p:childTnLst>
                                    <p:animMotion origin="layout" path="M -2.77778E-6 3.33333E-6 L -0.03212 -0.03357 " pathEditMode="relative" rAng="0" ptsTypes="AA">
                                      <p:cBhvr>
                                        <p:cTn id="39" dur="2000" fill="hold"/>
                                        <p:tgtEl>
                                          <p:spTgt spid="10"/>
                                        </p:tgtEl>
                                        <p:attrNameLst>
                                          <p:attrName>ppt_x</p:attrName>
                                          <p:attrName>ppt_y</p:attrName>
                                        </p:attrNameLst>
                                      </p:cBhvr>
                                      <p:rCtr x="-1615" y="-1690"/>
                                    </p:animMotion>
                                  </p:childTnLst>
                                </p:cTn>
                              </p:par>
                              <p:par>
                                <p:cTn id="40" presetID="0" presetClass="path" presetSubtype="0" accel="50000" decel="50000" fill="hold" grpId="0" nodeType="withEffect">
                                  <p:stCondLst>
                                    <p:cond delay="1000"/>
                                  </p:stCondLst>
                                  <p:childTnLst>
                                    <p:animMotion origin="layout" path="M -2.22222E-6 4.81481E-6 L 0.03542 0.04212 " pathEditMode="relative" rAng="0" ptsTypes="AA">
                                      <p:cBhvr>
                                        <p:cTn id="41" dur="2000" fill="hold"/>
                                        <p:tgtEl>
                                          <p:spTgt spid="9"/>
                                        </p:tgtEl>
                                        <p:attrNameLst>
                                          <p:attrName>ppt_x</p:attrName>
                                          <p:attrName>ppt_y</p:attrName>
                                        </p:attrNameLst>
                                      </p:cBhvr>
                                      <p:rCtr x="1771" y="2106"/>
                                    </p:animMotion>
                                  </p:childTnLst>
                                </p:cTn>
                              </p:par>
                            </p:childTnLst>
                          </p:cTn>
                        </p:par>
                        <p:par>
                          <p:cTn id="42" fill="hold">
                            <p:stCondLst>
                              <p:cond delay="6500"/>
                            </p:stCondLst>
                            <p:childTnLst>
                              <p:par>
                                <p:cTn id="43" presetID="10" presetClass="entr" presetSubtype="0" fill="hold" nodeType="after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fade">
                                      <p:cBhvr>
                                        <p:cTn id="45" dur="500"/>
                                        <p:tgtEl>
                                          <p:spTgt spid="19">
                                            <p:txEl>
                                              <p:pRg st="0" end="0"/>
                                            </p:txEl>
                                          </p:spTgt>
                                        </p:tgtEl>
                                      </p:cBhvr>
                                    </p:animEffect>
                                  </p:childTnLst>
                                </p:cTn>
                              </p:par>
                            </p:childTnLst>
                          </p:cTn>
                        </p:par>
                        <p:par>
                          <p:cTn id="46" fill="hold">
                            <p:stCondLst>
                              <p:cond delay="7000"/>
                            </p:stCondLst>
                            <p:childTnLst>
                              <p:par>
                                <p:cTn id="47" presetID="10" presetClass="entr" presetSubtype="0" fill="hold" nodeType="afterEffect">
                                  <p:stCondLst>
                                    <p:cond delay="0"/>
                                  </p:stCondLst>
                                  <p:childTnLst>
                                    <p:set>
                                      <p:cBhvr>
                                        <p:cTn id="48" dur="1" fill="hold">
                                          <p:stCondLst>
                                            <p:cond delay="0"/>
                                          </p:stCondLst>
                                        </p:cTn>
                                        <p:tgtEl>
                                          <p:spTgt spid="19">
                                            <p:txEl>
                                              <p:pRg st="2" end="2"/>
                                            </p:txEl>
                                          </p:spTgt>
                                        </p:tgtEl>
                                        <p:attrNameLst>
                                          <p:attrName>style.visibility</p:attrName>
                                        </p:attrNameLst>
                                      </p:cBhvr>
                                      <p:to>
                                        <p:strVal val="visible"/>
                                      </p:to>
                                    </p:set>
                                    <p:animEffect transition="in" filter="fade">
                                      <p:cBhvr>
                                        <p:cTn id="49" dur="500"/>
                                        <p:tgtEl>
                                          <p:spTgt spid="19">
                                            <p:txEl>
                                              <p:pRg st="2" end="2"/>
                                            </p:txEl>
                                          </p:spTgt>
                                        </p:tgtEl>
                                      </p:cBhvr>
                                    </p:animEffect>
                                  </p:childTnLst>
                                </p:cTn>
                              </p:par>
                            </p:childTnLst>
                          </p:cTn>
                        </p:par>
                        <p:par>
                          <p:cTn id="50" fill="hold">
                            <p:stCondLst>
                              <p:cond delay="7500"/>
                            </p:stCondLst>
                            <p:childTnLst>
                              <p:par>
                                <p:cTn id="51" presetID="10" presetClass="entr" presetSubtype="0" fill="hold" nodeType="afterEffect">
                                  <p:stCondLst>
                                    <p:cond delay="0"/>
                                  </p:stCondLst>
                                  <p:childTnLst>
                                    <p:set>
                                      <p:cBhvr>
                                        <p:cTn id="52" dur="1" fill="hold">
                                          <p:stCondLst>
                                            <p:cond delay="0"/>
                                          </p:stCondLst>
                                        </p:cTn>
                                        <p:tgtEl>
                                          <p:spTgt spid="19">
                                            <p:txEl>
                                              <p:pRg st="3" end="3"/>
                                            </p:txEl>
                                          </p:spTgt>
                                        </p:tgtEl>
                                        <p:attrNameLst>
                                          <p:attrName>style.visibility</p:attrName>
                                        </p:attrNameLst>
                                      </p:cBhvr>
                                      <p:to>
                                        <p:strVal val="visible"/>
                                      </p:to>
                                    </p:set>
                                    <p:animEffect transition="in" filter="fade">
                                      <p:cBhvr>
                                        <p:cTn id="53" dur="500"/>
                                        <p:tgtEl>
                                          <p:spTgt spid="19">
                                            <p:txEl>
                                              <p:pRg st="3" end="3"/>
                                            </p:txEl>
                                          </p:spTgt>
                                        </p:tgtEl>
                                      </p:cBhvr>
                                    </p:animEffect>
                                  </p:childTnLst>
                                </p:cTn>
                              </p:par>
                            </p:childTnLst>
                          </p:cTn>
                        </p:par>
                        <p:par>
                          <p:cTn id="54" fill="hold">
                            <p:stCondLst>
                              <p:cond delay="8000"/>
                            </p:stCondLst>
                            <p:childTnLst>
                              <p:par>
                                <p:cTn id="55" presetID="10" presetClass="entr" presetSubtype="0" fill="hold" nodeType="afterEffect">
                                  <p:stCondLst>
                                    <p:cond delay="0"/>
                                  </p:stCondLst>
                                  <p:childTnLst>
                                    <p:set>
                                      <p:cBhvr>
                                        <p:cTn id="56" dur="1" fill="hold">
                                          <p:stCondLst>
                                            <p:cond delay="0"/>
                                          </p:stCondLst>
                                        </p:cTn>
                                        <p:tgtEl>
                                          <p:spTgt spid="19">
                                            <p:txEl>
                                              <p:pRg st="5" end="5"/>
                                            </p:txEl>
                                          </p:spTgt>
                                        </p:tgtEl>
                                        <p:attrNameLst>
                                          <p:attrName>style.visibility</p:attrName>
                                        </p:attrNameLst>
                                      </p:cBhvr>
                                      <p:to>
                                        <p:strVal val="visible"/>
                                      </p:to>
                                    </p:set>
                                    <p:animEffect transition="in" filter="fade">
                                      <p:cBhvr>
                                        <p:cTn id="57"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13" grpId="1"/>
      <p:bldP spid="14" grpId="0" animBg="1"/>
      <p:bldP spid="15" grpId="0"/>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tdcommons.ai/img/tdc_at_glance.png">
            <a:extLst>
              <a:ext uri="{FF2B5EF4-FFF2-40B4-BE49-F238E27FC236}">
                <a16:creationId xmlns:a16="http://schemas.microsoft.com/office/drawing/2014/main" id="{DFDA6541-4606-47DF-B6CB-A308A4F4D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9143" y="1498677"/>
            <a:ext cx="6405711" cy="49362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fontScale="90000"/>
          </a:bodyPr>
          <a:lstStyle/>
          <a:p>
            <a:r>
              <a:rPr lang="sv-SE" sz="2800" dirty="0"/>
              <a:t>The </a:t>
            </a:r>
            <a:r>
              <a:rPr lang="sv-SE" sz="2800" dirty="0">
                <a:solidFill>
                  <a:schemeClr val="accent5">
                    <a:lumMod val="60000"/>
                    <a:lumOff val="40000"/>
                  </a:schemeClr>
                </a:solidFill>
              </a:rPr>
              <a:t>Therapeutics Data Commons (TDC)</a:t>
            </a:r>
            <a:r>
              <a:rPr lang="sv-SE" sz="2800" dirty="0"/>
              <a:t> has nice implementations of many of these benchmarks under one framework.</a:t>
            </a:r>
          </a:p>
        </p:txBody>
      </p:sp>
      <p:sp>
        <p:nvSpPr>
          <p:cNvPr id="17" name="Rectangle 16">
            <a:extLst>
              <a:ext uri="{FF2B5EF4-FFF2-40B4-BE49-F238E27FC236}">
                <a16:creationId xmlns:a16="http://schemas.microsoft.com/office/drawing/2014/main" id="{2542F2FF-5CA1-4E2C-9252-8BE33173E872}"/>
              </a:ext>
            </a:extLst>
          </p:cNvPr>
          <p:cNvSpPr/>
          <p:nvPr/>
        </p:nvSpPr>
        <p:spPr>
          <a:xfrm>
            <a:off x="7567018" y="6139546"/>
            <a:ext cx="1521891" cy="369332"/>
          </a:xfrm>
          <a:prstGeom prst="rect">
            <a:avLst/>
          </a:prstGeom>
        </p:spPr>
        <p:txBody>
          <a:bodyPr wrap="none">
            <a:spAutoFit/>
          </a:bodyPr>
          <a:lstStyle/>
          <a:p>
            <a:r>
              <a:rPr lang="sv-SE" dirty="0">
                <a:solidFill>
                  <a:schemeClr val="accent6"/>
                </a:solidFill>
              </a:rPr>
              <a:t>tdcommons.ai</a:t>
            </a:r>
          </a:p>
        </p:txBody>
      </p:sp>
      <p:graphicFrame>
        <p:nvGraphicFramePr>
          <p:cNvPr id="6" name="Content Placeholder 3">
            <a:extLst>
              <a:ext uri="{FF2B5EF4-FFF2-40B4-BE49-F238E27FC236}">
                <a16:creationId xmlns:a16="http://schemas.microsoft.com/office/drawing/2014/main" id="{98482269-EC67-486E-92E9-D3D9F318855F}"/>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55BFAD52-00FB-472D-9D0F-83AC7A15B606}"/>
              </a:ext>
            </a:extLst>
          </p:cNvPr>
          <p:cNvSpPr/>
          <p:nvPr/>
        </p:nvSpPr>
        <p:spPr>
          <a:xfrm>
            <a:off x="409073" y="643493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a:extLst>
              <a:ext uri="{FF2B5EF4-FFF2-40B4-BE49-F238E27FC236}">
                <a16:creationId xmlns:a16="http://schemas.microsoft.com/office/drawing/2014/main" id="{89042C9A-B0B9-4232-9DFE-C8B5A971E2A3}"/>
              </a:ext>
            </a:extLst>
          </p:cNvPr>
          <p:cNvSpPr/>
          <p:nvPr/>
        </p:nvSpPr>
        <p:spPr>
          <a:xfrm>
            <a:off x="59234" y="6203117"/>
            <a:ext cx="5334000" cy="307777"/>
          </a:xfrm>
          <a:prstGeom prst="rect">
            <a:avLst/>
          </a:prstGeom>
        </p:spPr>
        <p:txBody>
          <a:bodyPr wrap="square">
            <a:spAutoFit/>
          </a:bodyPr>
          <a:lstStyle/>
          <a:p>
            <a:r>
              <a:rPr lang="en-US" sz="1400" dirty="0">
                <a:solidFill>
                  <a:schemeClr val="tx1">
                    <a:lumMod val="65000"/>
                    <a:lumOff val="35000"/>
                  </a:schemeClr>
                </a:solidFill>
              </a:rPr>
              <a:t>Huang et al. </a:t>
            </a:r>
            <a:r>
              <a:rPr lang="en-US" sz="1400" i="1" dirty="0">
                <a:solidFill>
                  <a:schemeClr val="tx1">
                    <a:lumMod val="65000"/>
                    <a:lumOff val="35000"/>
                  </a:schemeClr>
                </a:solidFill>
              </a:rPr>
              <a:t>Proc. NeurIPS</a:t>
            </a:r>
            <a:r>
              <a:rPr lang="en-US" sz="1400" dirty="0">
                <a:solidFill>
                  <a:schemeClr val="tx1">
                    <a:lumMod val="65000"/>
                    <a:lumOff val="35000"/>
                  </a:schemeClr>
                </a:solidFill>
              </a:rPr>
              <a:t>, </a:t>
            </a:r>
            <a:r>
              <a:rPr lang="en-US" sz="1400" b="1" dirty="0">
                <a:solidFill>
                  <a:schemeClr val="tx1">
                    <a:lumMod val="65000"/>
                    <a:lumOff val="35000"/>
                  </a:schemeClr>
                </a:solidFill>
              </a:rPr>
              <a:t>2021</a:t>
            </a:r>
            <a:r>
              <a:rPr lang="en-US" sz="1400" dirty="0">
                <a:solidFill>
                  <a:schemeClr val="tx1">
                    <a:lumMod val="65000"/>
                    <a:lumOff val="35000"/>
                  </a:schemeClr>
                </a:solidFill>
              </a:rPr>
              <a:t>.</a:t>
            </a:r>
            <a:endParaRPr lang="sv-SE" sz="1400" dirty="0">
              <a:solidFill>
                <a:schemeClr val="tx1">
                  <a:lumMod val="65000"/>
                  <a:lumOff val="35000"/>
                </a:schemeClr>
              </a:solidFill>
            </a:endParaRPr>
          </a:p>
        </p:txBody>
      </p:sp>
    </p:spTree>
    <p:extLst>
      <p:ext uri="{BB962C8B-B14F-4D97-AF65-F5344CB8AC3E}">
        <p14:creationId xmlns:p14="http://schemas.microsoft.com/office/powerpoint/2010/main" val="1436240038"/>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6C6C-95C9-4FF6-A141-3189B3E29922}"/>
              </a:ext>
            </a:extLst>
          </p:cNvPr>
          <p:cNvSpPr>
            <a:spLocks noGrp="1"/>
          </p:cNvSpPr>
          <p:nvPr>
            <p:ph type="title"/>
          </p:nvPr>
        </p:nvSpPr>
        <p:spPr/>
        <p:txBody>
          <a:bodyPr/>
          <a:lstStyle/>
          <a:p>
            <a:r>
              <a:rPr lang="en-US" dirty="0">
                <a:solidFill>
                  <a:schemeClr val="accent5">
                    <a:lumMod val="60000"/>
                    <a:lumOff val="40000"/>
                  </a:schemeClr>
                </a:solidFill>
              </a:rPr>
              <a:t>Outlook</a:t>
            </a:r>
            <a:endParaRPr lang="sv-SE" dirty="0"/>
          </a:p>
        </p:txBody>
      </p:sp>
      <p:graphicFrame>
        <p:nvGraphicFramePr>
          <p:cNvPr id="4" name="Content Placeholder 3">
            <a:extLst>
              <a:ext uri="{FF2B5EF4-FFF2-40B4-BE49-F238E27FC236}">
                <a16:creationId xmlns:a16="http://schemas.microsoft.com/office/drawing/2014/main" id="{2C146419-FFFE-4B50-927B-6965274AD24D}"/>
              </a:ext>
            </a:extLst>
          </p:cNvPr>
          <p:cNvGraphicFramePr>
            <a:graphicFrameLocks/>
          </p:cNvGraphicFramePr>
          <p:nvPr>
            <p:extLst>
              <p:ext uri="{D42A27DB-BD31-4B8C-83A1-F6EECF244321}">
                <p14:modId xmlns:p14="http://schemas.microsoft.com/office/powerpoint/2010/main" val="2721341248"/>
              </p:ext>
            </p:extLst>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A2394BCC-B966-4DC2-8A45-C5E3DF90EA69}"/>
              </a:ext>
            </a:extLst>
          </p:cNvPr>
          <p:cNvSpPr/>
          <p:nvPr/>
        </p:nvSpPr>
        <p:spPr>
          <a:xfrm>
            <a:off x="409073" y="639424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54309055"/>
      </p:ext>
    </p:extLst>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F8A3E-CA33-466F-8750-C888DBB70375}"/>
              </a:ext>
            </a:extLst>
          </p:cNvPr>
          <p:cNvSpPr>
            <a:spLocks noGrp="1"/>
          </p:cNvSpPr>
          <p:nvPr>
            <p:ph type="title"/>
          </p:nvPr>
        </p:nvSpPr>
        <p:spPr/>
        <p:txBody>
          <a:bodyPr>
            <a:normAutofit/>
          </a:bodyPr>
          <a:lstStyle/>
          <a:p>
            <a:r>
              <a:rPr lang="sv-SE" sz="2800" dirty="0"/>
              <a:t>Molecular generative models are a promising way of  </a:t>
            </a:r>
            <a:r>
              <a:rPr lang="sv-SE" sz="2800" dirty="0">
                <a:solidFill>
                  <a:schemeClr val="accent5">
                    <a:lumMod val="60000"/>
                    <a:lumOff val="40000"/>
                  </a:schemeClr>
                </a:solidFill>
              </a:rPr>
              <a:t>designing molecules</a:t>
            </a:r>
            <a:r>
              <a:rPr lang="sv-SE" sz="2800" dirty="0"/>
              <a:t>.</a:t>
            </a:r>
          </a:p>
        </p:txBody>
      </p:sp>
      <p:sp>
        <p:nvSpPr>
          <p:cNvPr id="3" name="Content Placeholder 2">
            <a:extLst>
              <a:ext uri="{FF2B5EF4-FFF2-40B4-BE49-F238E27FC236}">
                <a16:creationId xmlns:a16="http://schemas.microsoft.com/office/drawing/2014/main" id="{D32D2491-CCE4-41AC-AE9D-D1A42934574B}"/>
              </a:ext>
            </a:extLst>
          </p:cNvPr>
          <p:cNvSpPr>
            <a:spLocks noGrp="1"/>
          </p:cNvSpPr>
          <p:nvPr>
            <p:ph idx="1"/>
          </p:nvPr>
        </p:nvSpPr>
        <p:spPr/>
        <p:txBody>
          <a:bodyPr>
            <a:normAutofit lnSpcReduction="10000"/>
          </a:bodyPr>
          <a:lstStyle/>
          <a:p>
            <a:r>
              <a:rPr lang="en-US" dirty="0">
                <a:latin typeface="+mj-lt"/>
              </a:rPr>
              <a:t>Can leverage large amounts of data</a:t>
            </a:r>
          </a:p>
          <a:p>
            <a:r>
              <a:rPr lang="en-US" dirty="0">
                <a:latin typeface="+mj-lt"/>
              </a:rPr>
              <a:t>A variety of architectures/representations to choose from, each with benefits &amp; deficiencies</a:t>
            </a:r>
          </a:p>
          <a:p>
            <a:r>
              <a:rPr lang="en-US" dirty="0">
                <a:latin typeface="+mj-lt"/>
              </a:rPr>
              <a:t>Can optimize over a high-dimensional landscape</a:t>
            </a:r>
          </a:p>
          <a:p>
            <a:pPr lvl="1"/>
            <a:r>
              <a:rPr lang="en-US" dirty="0">
                <a:latin typeface="+mj-lt"/>
              </a:rPr>
              <a:t>Multi-objective optimization</a:t>
            </a:r>
          </a:p>
          <a:p>
            <a:r>
              <a:rPr lang="en-US" dirty="0">
                <a:latin typeface="+mj-lt"/>
              </a:rPr>
              <a:t>Can assign error-prone decisions to computer</a:t>
            </a:r>
          </a:p>
          <a:p>
            <a:pPr lvl="1"/>
            <a:r>
              <a:rPr lang="en-US" dirty="0">
                <a:latin typeface="+mj-lt"/>
              </a:rPr>
              <a:t>Error and uncertainty quantification</a:t>
            </a:r>
          </a:p>
          <a:p>
            <a:r>
              <a:rPr lang="en-US" dirty="0">
                <a:latin typeface="+mj-lt"/>
              </a:rPr>
              <a:t>Quick to train </a:t>
            </a:r>
          </a:p>
          <a:p>
            <a:pPr lvl="1"/>
            <a:r>
              <a:rPr lang="en-US" dirty="0">
                <a:latin typeface="+mj-lt"/>
              </a:rPr>
              <a:t>&lt;1 week in most cases, versus 3-7 years for PhD in chemistry + years of experience in industry</a:t>
            </a:r>
            <a:endParaRPr lang="sv-SE" dirty="0">
              <a:latin typeface="+mj-lt"/>
            </a:endParaRPr>
          </a:p>
        </p:txBody>
      </p:sp>
      <p:graphicFrame>
        <p:nvGraphicFramePr>
          <p:cNvPr id="4" name="Content Placeholder 3">
            <a:extLst>
              <a:ext uri="{FF2B5EF4-FFF2-40B4-BE49-F238E27FC236}">
                <a16:creationId xmlns:a16="http://schemas.microsoft.com/office/drawing/2014/main" id="{789F2A9E-0F53-4309-A268-4E250DBD389B}"/>
              </a:ext>
            </a:extLst>
          </p:cNvPr>
          <p:cNvGraphicFramePr>
            <a:graphicFrameLocks/>
          </p:cNvGraphicFramePr>
          <p:nvPr>
            <p:extLst>
              <p:ext uri="{D42A27DB-BD31-4B8C-83A1-F6EECF244321}">
                <p14:modId xmlns:p14="http://schemas.microsoft.com/office/powerpoint/2010/main" val="2457103833"/>
              </p:ext>
            </p:extLst>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CAD21977-4FDB-4878-8648-06DE63C046CC}"/>
              </a:ext>
            </a:extLst>
          </p:cNvPr>
          <p:cNvSpPr/>
          <p:nvPr/>
        </p:nvSpPr>
        <p:spPr>
          <a:xfrm>
            <a:off x="409073" y="639424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989889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4ECA54-3399-4EB9-A4BE-403E9BEA0DFF}"/>
              </a:ext>
            </a:extLst>
          </p:cNvPr>
          <p:cNvSpPr txBox="1">
            <a:spLocks/>
          </p:cNvSpPr>
          <p:nvPr/>
        </p:nvSpPr>
        <p:spPr>
          <a:xfrm>
            <a:off x="1023940" y="533400"/>
            <a:ext cx="7107237" cy="1239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dirty="0"/>
              <a:t>The </a:t>
            </a:r>
            <a:r>
              <a:rPr lang="sv-SE" sz="2800" dirty="0">
                <a:solidFill>
                  <a:schemeClr val="accent5">
                    <a:lumMod val="60000"/>
                    <a:lumOff val="40000"/>
                  </a:schemeClr>
                </a:solidFill>
              </a:rPr>
              <a:t>goals</a:t>
            </a:r>
            <a:r>
              <a:rPr lang="sv-SE" sz="2800" dirty="0"/>
              <a:t> of this lecture are to teach you:</a:t>
            </a:r>
          </a:p>
        </p:txBody>
      </p:sp>
      <p:graphicFrame>
        <p:nvGraphicFramePr>
          <p:cNvPr id="19" name="Content Placeholder 3">
            <a:extLst>
              <a:ext uri="{FF2B5EF4-FFF2-40B4-BE49-F238E27FC236}">
                <a16:creationId xmlns:a16="http://schemas.microsoft.com/office/drawing/2014/main" id="{5CC52245-213B-4510-8B76-B700243FE92A}"/>
              </a:ext>
            </a:extLst>
          </p:cNvPr>
          <p:cNvGraphicFramePr>
            <a:graphicFrameLocks/>
          </p:cNvGraphicFramePr>
          <p:nvPr>
            <p:extLst>
              <p:ext uri="{D42A27DB-BD31-4B8C-83A1-F6EECF244321}">
                <p14:modId xmlns:p14="http://schemas.microsoft.com/office/powerpoint/2010/main" val="473938434"/>
              </p:ext>
            </p:extLst>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ectangle 19">
            <a:extLst>
              <a:ext uri="{FF2B5EF4-FFF2-40B4-BE49-F238E27FC236}">
                <a16:creationId xmlns:a16="http://schemas.microsoft.com/office/drawing/2014/main" id="{52F4CDBD-7A0B-4E5C-9752-1911ECC01BFB}"/>
              </a:ext>
            </a:extLst>
          </p:cNvPr>
          <p:cNvSpPr/>
          <p:nvPr/>
        </p:nvSpPr>
        <p:spPr>
          <a:xfrm>
            <a:off x="413886" y="6429676"/>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Content Placeholder 20">
            <a:extLst>
              <a:ext uri="{FF2B5EF4-FFF2-40B4-BE49-F238E27FC236}">
                <a16:creationId xmlns:a16="http://schemas.microsoft.com/office/drawing/2014/main" id="{D7EAC5E0-91E8-4E22-AAC0-08877F6F5BBB}"/>
              </a:ext>
            </a:extLst>
          </p:cNvPr>
          <p:cNvSpPr>
            <a:spLocks noGrp="1"/>
          </p:cNvSpPr>
          <p:nvPr>
            <p:ph idx="1"/>
          </p:nvPr>
        </p:nvSpPr>
        <p:spPr/>
        <p:txBody>
          <a:bodyPr/>
          <a:lstStyle/>
          <a:p>
            <a:r>
              <a:rPr lang="en-US" dirty="0">
                <a:latin typeface="+mj-lt"/>
              </a:rPr>
              <a:t>What are molecular generative models?</a:t>
            </a:r>
          </a:p>
          <a:p>
            <a:r>
              <a:rPr lang="en-US" dirty="0">
                <a:latin typeface="+mj-lt"/>
              </a:rPr>
              <a:t>What types of models can we use for molecular design?</a:t>
            </a:r>
          </a:p>
          <a:p>
            <a:r>
              <a:rPr lang="en-US" dirty="0">
                <a:latin typeface="+mj-lt"/>
              </a:rPr>
              <a:t>How do we </a:t>
            </a:r>
            <a:r>
              <a:rPr lang="en-US" dirty="0">
                <a:solidFill>
                  <a:schemeClr val="accent5">
                    <a:lumMod val="60000"/>
                    <a:lumOff val="40000"/>
                  </a:schemeClr>
                </a:solidFill>
                <a:latin typeface="+mj-lt"/>
              </a:rPr>
              <a:t>evaluate</a:t>
            </a:r>
            <a:r>
              <a:rPr lang="en-US" dirty="0">
                <a:latin typeface="+mj-lt"/>
              </a:rPr>
              <a:t> a molecular generative model?</a:t>
            </a:r>
          </a:p>
          <a:p>
            <a:r>
              <a:rPr lang="en-US" dirty="0">
                <a:latin typeface="+mj-lt"/>
              </a:rPr>
              <a:t>What are the {</a:t>
            </a:r>
            <a:r>
              <a:rPr lang="en-US" dirty="0" err="1">
                <a:solidFill>
                  <a:schemeClr val="accent5">
                    <a:lumMod val="60000"/>
                    <a:lumOff val="40000"/>
                  </a:schemeClr>
                </a:solidFill>
                <a:latin typeface="+mj-lt"/>
              </a:rPr>
              <a:t>strengths</a:t>
            </a:r>
            <a:r>
              <a:rPr lang="en-US" dirty="0" err="1">
                <a:latin typeface="+mj-lt"/>
              </a:rPr>
              <a:t>|</a:t>
            </a:r>
            <a:r>
              <a:rPr lang="en-US" dirty="0" err="1">
                <a:solidFill>
                  <a:schemeClr val="accent5">
                    <a:lumMod val="60000"/>
                    <a:lumOff val="40000"/>
                  </a:schemeClr>
                </a:solidFill>
                <a:latin typeface="+mj-lt"/>
              </a:rPr>
              <a:t>weaknesses</a:t>
            </a:r>
            <a:r>
              <a:rPr lang="en-US" dirty="0">
                <a:latin typeface="+mj-lt"/>
              </a:rPr>
              <a:t>} of current molecular generative models?</a:t>
            </a:r>
            <a:endParaRPr lang="sv-SE" dirty="0">
              <a:latin typeface="+mj-lt"/>
            </a:endParaRPr>
          </a:p>
        </p:txBody>
      </p:sp>
    </p:spTree>
    <p:extLst>
      <p:ext uri="{BB962C8B-B14F-4D97-AF65-F5344CB8AC3E}">
        <p14:creationId xmlns:p14="http://schemas.microsoft.com/office/powerpoint/2010/main" val="40425526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F8A3E-CA33-466F-8750-C888DBB70375}"/>
              </a:ext>
            </a:extLst>
          </p:cNvPr>
          <p:cNvSpPr>
            <a:spLocks noGrp="1"/>
          </p:cNvSpPr>
          <p:nvPr>
            <p:ph type="title"/>
          </p:nvPr>
        </p:nvSpPr>
        <p:spPr/>
        <p:txBody>
          <a:bodyPr>
            <a:normAutofit/>
          </a:bodyPr>
          <a:lstStyle/>
          <a:p>
            <a:r>
              <a:rPr lang="sv-SE" sz="2800" dirty="0"/>
              <a:t>Nonetheless, many </a:t>
            </a:r>
            <a:r>
              <a:rPr lang="sv-SE" sz="2800" dirty="0">
                <a:solidFill>
                  <a:schemeClr val="accent5">
                    <a:lumMod val="60000"/>
                    <a:lumOff val="40000"/>
                  </a:schemeClr>
                </a:solidFill>
              </a:rPr>
              <a:t>challenges</a:t>
            </a:r>
            <a:r>
              <a:rPr lang="sv-SE" sz="2800" dirty="0"/>
              <a:t> and </a:t>
            </a:r>
            <a:r>
              <a:rPr lang="sv-SE" sz="2800" dirty="0">
                <a:solidFill>
                  <a:schemeClr val="accent5">
                    <a:lumMod val="60000"/>
                    <a:lumOff val="40000"/>
                  </a:schemeClr>
                </a:solidFill>
              </a:rPr>
              <a:t>opportunities</a:t>
            </a:r>
            <a:r>
              <a:rPr lang="sv-SE" sz="2800" dirty="0"/>
              <a:t> for development remain in the field of molecular generation.</a:t>
            </a:r>
          </a:p>
        </p:txBody>
      </p:sp>
      <p:sp>
        <p:nvSpPr>
          <p:cNvPr id="3" name="Content Placeholder 2">
            <a:extLst>
              <a:ext uri="{FF2B5EF4-FFF2-40B4-BE49-F238E27FC236}">
                <a16:creationId xmlns:a16="http://schemas.microsoft.com/office/drawing/2014/main" id="{D32D2491-CCE4-41AC-AE9D-D1A42934574B}"/>
              </a:ext>
            </a:extLst>
          </p:cNvPr>
          <p:cNvSpPr>
            <a:spLocks noGrp="1"/>
          </p:cNvSpPr>
          <p:nvPr>
            <p:ph idx="1"/>
          </p:nvPr>
        </p:nvSpPr>
        <p:spPr/>
        <p:txBody>
          <a:bodyPr>
            <a:normAutofit/>
          </a:bodyPr>
          <a:lstStyle/>
          <a:p>
            <a:r>
              <a:rPr lang="en-US" dirty="0">
                <a:latin typeface="+mj-lt"/>
              </a:rPr>
              <a:t>Molecular size limitations</a:t>
            </a:r>
          </a:p>
          <a:p>
            <a:r>
              <a:rPr lang="en-US" dirty="0">
                <a:latin typeface="+mj-lt"/>
              </a:rPr>
              <a:t>Large disk space and memory requirements</a:t>
            </a:r>
          </a:p>
          <a:p>
            <a:r>
              <a:rPr lang="en-US" dirty="0">
                <a:latin typeface="+mj-lt"/>
              </a:rPr>
              <a:t>Lack of synthesizability constraints</a:t>
            </a:r>
          </a:p>
          <a:p>
            <a:r>
              <a:rPr lang="en-US" dirty="0">
                <a:latin typeface="+mj-lt"/>
              </a:rPr>
              <a:t>Lack of 3D information</a:t>
            </a:r>
          </a:p>
          <a:p>
            <a:r>
              <a:rPr lang="en-US" dirty="0">
                <a:latin typeface="+mj-lt"/>
              </a:rPr>
              <a:t>(For drug discovery) Handling protein information</a:t>
            </a:r>
          </a:p>
          <a:p>
            <a:r>
              <a:rPr lang="en-US" dirty="0">
                <a:latin typeface="+mj-lt"/>
              </a:rPr>
              <a:t>Downstream properties can be optimized earlier on</a:t>
            </a:r>
            <a:endParaRPr lang="sv-SE" dirty="0">
              <a:latin typeface="+mj-lt"/>
            </a:endParaRPr>
          </a:p>
        </p:txBody>
      </p:sp>
      <p:graphicFrame>
        <p:nvGraphicFramePr>
          <p:cNvPr id="4" name="Content Placeholder 3">
            <a:extLst>
              <a:ext uri="{FF2B5EF4-FFF2-40B4-BE49-F238E27FC236}">
                <a16:creationId xmlns:a16="http://schemas.microsoft.com/office/drawing/2014/main" id="{9C7A5AD9-12C4-413C-AE76-1847C1FF3ECD}"/>
              </a:ext>
            </a:extLst>
          </p:cNvPr>
          <p:cNvGraphicFramePr>
            <a:graphicFrameLocks/>
          </p:cNvGraphicFramePr>
          <p:nvPr>
            <p:extLst>
              <p:ext uri="{D42A27DB-BD31-4B8C-83A1-F6EECF244321}">
                <p14:modId xmlns:p14="http://schemas.microsoft.com/office/powerpoint/2010/main" val="2100984471"/>
              </p:ext>
            </p:extLst>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A45E65CF-C909-4CDC-9C91-39B3D9291EE8}"/>
              </a:ext>
            </a:extLst>
          </p:cNvPr>
          <p:cNvSpPr/>
          <p:nvPr/>
        </p:nvSpPr>
        <p:spPr>
          <a:xfrm>
            <a:off x="409073" y="6394247"/>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920898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533400"/>
            <a:ext cx="7107237" cy="1239838"/>
          </a:xfrm>
        </p:spPr>
        <p:txBody>
          <a:bodyPr/>
          <a:lstStyle/>
          <a:p>
            <a:r>
              <a:rPr lang="sv-SE" dirty="0"/>
              <a:t>Acknowledgments</a:t>
            </a:r>
          </a:p>
        </p:txBody>
      </p:sp>
      <p:sp>
        <p:nvSpPr>
          <p:cNvPr id="3" name="Content Placeholder 2">
            <a:extLst>
              <a:ext uri="{FF2B5EF4-FFF2-40B4-BE49-F238E27FC236}">
                <a16:creationId xmlns:a16="http://schemas.microsoft.com/office/drawing/2014/main" id="{831C53A1-55BB-42A4-B662-0A0D0441B9DF}"/>
              </a:ext>
            </a:extLst>
          </p:cNvPr>
          <p:cNvSpPr>
            <a:spLocks noGrp="1"/>
          </p:cNvSpPr>
          <p:nvPr>
            <p:ph idx="1"/>
          </p:nvPr>
        </p:nvSpPr>
        <p:spPr>
          <a:xfrm>
            <a:off x="974349" y="1718467"/>
            <a:ext cx="3586207" cy="4381743"/>
          </a:xfrm>
        </p:spPr>
        <p:txBody>
          <a:bodyPr>
            <a:noAutofit/>
          </a:bodyPr>
          <a:lstStyle/>
          <a:p>
            <a:pPr marL="0" indent="0">
              <a:buNone/>
            </a:pPr>
            <a:r>
              <a:rPr lang="sv-SE" sz="2000" b="1" dirty="0"/>
              <a:t>Molecular AI past and present, especially</a:t>
            </a:r>
            <a:r>
              <a:rPr lang="sv-SE" sz="2000" dirty="0"/>
              <a:t>:</a:t>
            </a:r>
            <a:br>
              <a:rPr lang="sv-SE" sz="2000" dirty="0"/>
            </a:br>
            <a:r>
              <a:rPr lang="sv-SE" sz="2000" dirty="0"/>
              <a:t>Sara Romeo Atance</a:t>
            </a:r>
            <a:br>
              <a:rPr lang="sv-SE" sz="2000" dirty="0"/>
            </a:br>
            <a:r>
              <a:rPr lang="sv-SE" sz="2000" dirty="0"/>
              <a:t>Juan Viguera Diez</a:t>
            </a:r>
            <a:br>
              <a:rPr lang="sv-SE" sz="2000" dirty="0"/>
            </a:br>
            <a:r>
              <a:rPr lang="sv-SE" sz="2000" dirty="0"/>
              <a:t>Julio Ponte Hernández</a:t>
            </a:r>
            <a:br>
              <a:rPr lang="sv-SE" sz="2000" dirty="0"/>
            </a:br>
            <a:r>
              <a:rPr lang="sv-SE" sz="2000" dirty="0"/>
              <a:t>Tobias Rastemo</a:t>
            </a:r>
            <a:br>
              <a:rPr lang="sv-SE" sz="2000" dirty="0"/>
            </a:br>
            <a:r>
              <a:rPr lang="sv-SE" sz="2000" dirty="0"/>
              <a:t>Edvard Lindelöf</a:t>
            </a:r>
            <a:br>
              <a:rPr lang="sv-SE" sz="2000" dirty="0"/>
            </a:br>
            <a:r>
              <a:rPr lang="sv-SE" sz="2000" dirty="0"/>
              <a:t>Dr. Atanas Patronov</a:t>
            </a:r>
            <a:br>
              <a:rPr lang="sv-SE" sz="2000" dirty="0"/>
            </a:br>
            <a:r>
              <a:rPr lang="sv-SE" sz="2000" dirty="0"/>
              <a:t>Dr. Samuel Genheden</a:t>
            </a:r>
            <a:br>
              <a:rPr lang="sv-SE" sz="2000" dirty="0"/>
            </a:br>
            <a:r>
              <a:rPr lang="sv-SE" sz="2000" dirty="0"/>
              <a:t>Dr. Esben J. Bjerrum</a:t>
            </a:r>
            <a:br>
              <a:rPr lang="sv-SE" sz="2000" dirty="0"/>
            </a:br>
            <a:r>
              <a:rPr lang="sv-SE" sz="2000" dirty="0"/>
              <a:t>Dr. Ola Engkvist</a:t>
            </a:r>
            <a:br>
              <a:rPr lang="sv-SE" sz="2000" dirty="0"/>
            </a:br>
            <a:r>
              <a:rPr lang="sv-SE" sz="2000" dirty="0"/>
              <a:t>Prof. Hongming Chen</a:t>
            </a:r>
          </a:p>
          <a:p>
            <a:pPr marL="0" indent="0">
              <a:buNone/>
            </a:pPr>
            <a:r>
              <a:rPr lang="sv-SE" sz="2000" b="1" dirty="0"/>
              <a:t>Chalmers</a:t>
            </a:r>
            <a:r>
              <a:rPr lang="sv-SE" sz="2000" dirty="0"/>
              <a:t>:</a:t>
            </a:r>
            <a:br>
              <a:rPr lang="sv-SE" sz="2000" dirty="0"/>
            </a:br>
            <a:r>
              <a:rPr lang="sv-SE" sz="2000" dirty="0"/>
              <a:t>Prof. Simon Olsson</a:t>
            </a:r>
          </a:p>
          <a:p>
            <a:pPr marL="0" indent="0">
              <a:buNone/>
            </a:pPr>
            <a:r>
              <a:rPr lang="sv-SE" sz="2000" b="1" dirty="0"/>
              <a:t>JKU Linz</a:t>
            </a:r>
            <a:r>
              <a:rPr lang="sv-SE" sz="2000" dirty="0"/>
              <a:t>:</a:t>
            </a:r>
            <a:br>
              <a:rPr lang="sv-SE" sz="2000" dirty="0"/>
            </a:br>
            <a:r>
              <a:rPr lang="sv-SE" sz="2000" dirty="0"/>
              <a:t>Prof. Günter Klambauer</a:t>
            </a:r>
          </a:p>
        </p:txBody>
      </p:sp>
      <p:pic>
        <p:nvPicPr>
          <p:cNvPr id="5124" name="Picture 4">
            <a:extLst>
              <a:ext uri="{FF2B5EF4-FFF2-40B4-BE49-F238E27FC236}">
                <a16:creationId xmlns:a16="http://schemas.microsoft.com/office/drawing/2014/main" id="{C68FB906-EB90-4F66-9325-9B4A8EAB7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475" y="1679419"/>
            <a:ext cx="2906001" cy="7870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1F1827E-25AE-4A3A-8195-DF36CA759330}"/>
              </a:ext>
            </a:extLst>
          </p:cNvPr>
          <p:cNvSpPr/>
          <p:nvPr/>
        </p:nvSpPr>
        <p:spPr>
          <a:xfrm>
            <a:off x="4482125" y="5669501"/>
            <a:ext cx="4572000" cy="400110"/>
          </a:xfrm>
          <a:prstGeom prst="rect">
            <a:avLst/>
          </a:prstGeom>
        </p:spPr>
        <p:txBody>
          <a:bodyPr>
            <a:spAutoFit/>
          </a:bodyPr>
          <a:lstStyle/>
          <a:p>
            <a:r>
              <a:rPr lang="sv-SE" sz="2000" b="1" dirty="0">
                <a:solidFill>
                  <a:schemeClr val="accent1"/>
                </a:solidFill>
              </a:rPr>
              <a:t>Thank you for your attention!</a:t>
            </a:r>
          </a:p>
        </p:txBody>
      </p:sp>
      <p:pic>
        <p:nvPicPr>
          <p:cNvPr id="10" name="Picture 2">
            <a:extLst>
              <a:ext uri="{FF2B5EF4-FFF2-40B4-BE49-F238E27FC236}">
                <a16:creationId xmlns:a16="http://schemas.microsoft.com/office/drawing/2014/main" id="{576A7F7E-AA82-41B2-AA08-074831557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475" y="2770121"/>
            <a:ext cx="1257300" cy="15223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8DC0FC7-6236-4D0B-B134-3285E0399D56}"/>
              </a:ext>
            </a:extLst>
          </p:cNvPr>
          <p:cNvSpPr/>
          <p:nvPr/>
        </p:nvSpPr>
        <p:spPr>
          <a:xfrm>
            <a:off x="4482125" y="4965731"/>
            <a:ext cx="4572000" cy="400110"/>
          </a:xfrm>
          <a:prstGeom prst="rect">
            <a:avLst/>
          </a:prstGeom>
        </p:spPr>
        <p:txBody>
          <a:bodyPr>
            <a:spAutoFit/>
          </a:bodyPr>
          <a:lstStyle/>
          <a:p>
            <a:r>
              <a:rPr lang="sv-SE" sz="2000" b="1" dirty="0"/>
              <a:t>Coley Group</a:t>
            </a:r>
            <a:endParaRPr lang="sv-SE" sz="2000" dirty="0"/>
          </a:p>
        </p:txBody>
      </p:sp>
      <p:pic>
        <p:nvPicPr>
          <p:cNvPr id="12" name="Picture 4" descr="MIT Logo - LogoDix">
            <a:extLst>
              <a:ext uri="{FF2B5EF4-FFF2-40B4-BE49-F238E27FC236}">
                <a16:creationId xmlns:a16="http://schemas.microsoft.com/office/drawing/2014/main" id="{FB22CCF1-29D0-4583-83B3-5D65AC4A4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475" y="4827134"/>
            <a:ext cx="2284404" cy="7028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3D49A80-75EE-406C-B92A-B281764AAA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2140" y="2824654"/>
            <a:ext cx="1499445" cy="7151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DB125E0-E4A7-479B-A0CE-B2274C0A9020}"/>
              </a:ext>
            </a:extLst>
          </p:cNvPr>
          <p:cNvSpPr/>
          <p:nvPr/>
        </p:nvSpPr>
        <p:spPr>
          <a:xfrm>
            <a:off x="7133508" y="91201"/>
            <a:ext cx="1973104" cy="923330"/>
          </a:xfrm>
          <a:prstGeom prst="rect">
            <a:avLst/>
          </a:prstGeom>
        </p:spPr>
        <p:txBody>
          <a:bodyPr wrap="none">
            <a:spAutoFit/>
          </a:bodyPr>
          <a:lstStyle/>
          <a:p>
            <a:r>
              <a:rPr lang="sv-SE" dirty="0">
                <a:solidFill>
                  <a:schemeClr val="accent4">
                    <a:lumMod val="75000"/>
                  </a:schemeClr>
                </a:solidFill>
              </a:rPr>
              <a:t>@rociomer3</a:t>
            </a:r>
          </a:p>
          <a:p>
            <a:r>
              <a:rPr lang="sv-SE" dirty="0">
                <a:solidFill>
                  <a:schemeClr val="accent4">
                    <a:lumMod val="75000"/>
                  </a:schemeClr>
                </a:solidFill>
              </a:rPr>
              <a:t>rociomer@mit.edu</a:t>
            </a:r>
            <a:br>
              <a:rPr lang="sv-SE" dirty="0">
                <a:solidFill>
                  <a:schemeClr val="accent4">
                    <a:lumMod val="75000"/>
                  </a:schemeClr>
                </a:solidFill>
              </a:rPr>
            </a:br>
            <a:r>
              <a:rPr lang="sv-SE" dirty="0">
                <a:solidFill>
                  <a:schemeClr val="accent4">
                    <a:lumMod val="75000"/>
                  </a:schemeClr>
                </a:solidFill>
              </a:rPr>
              <a:t>rociomer.github.io</a:t>
            </a:r>
          </a:p>
        </p:txBody>
      </p:sp>
      <p:sp>
        <p:nvSpPr>
          <p:cNvPr id="15" name="Rectangle 14">
            <a:extLst>
              <a:ext uri="{FF2B5EF4-FFF2-40B4-BE49-F238E27FC236}">
                <a16:creationId xmlns:a16="http://schemas.microsoft.com/office/drawing/2014/main" id="{244209E3-2B01-4115-AE9C-890BC618C37E}"/>
              </a:ext>
            </a:extLst>
          </p:cNvPr>
          <p:cNvSpPr/>
          <p:nvPr/>
        </p:nvSpPr>
        <p:spPr>
          <a:xfrm>
            <a:off x="4312206" y="99396"/>
            <a:ext cx="3291253" cy="338554"/>
          </a:xfrm>
          <a:prstGeom prst="rect">
            <a:avLst/>
          </a:prstGeom>
        </p:spPr>
        <p:txBody>
          <a:bodyPr wrap="square">
            <a:spAutoFit/>
          </a:bodyPr>
          <a:lstStyle/>
          <a:p>
            <a:pPr algn="ctr"/>
            <a:r>
              <a:rPr lang="sv-SE" sz="1600" b="1" dirty="0">
                <a:solidFill>
                  <a:schemeClr val="accent5">
                    <a:lumMod val="60000"/>
                    <a:lumOff val="40000"/>
                  </a:schemeClr>
                </a:solidFill>
              </a:rPr>
              <a:t>contact info</a:t>
            </a:r>
            <a:endParaRPr lang="sv-SE" sz="1600" b="1" baseline="-25000" dirty="0">
              <a:solidFill>
                <a:schemeClr val="accent5">
                  <a:lumMod val="60000"/>
                  <a:lumOff val="40000"/>
                </a:schemeClr>
              </a:solidFill>
            </a:endParaRPr>
          </a:p>
        </p:txBody>
      </p:sp>
      <p:sp>
        <p:nvSpPr>
          <p:cNvPr id="17" name="Arrow: Right 16">
            <a:extLst>
              <a:ext uri="{FF2B5EF4-FFF2-40B4-BE49-F238E27FC236}">
                <a16:creationId xmlns:a16="http://schemas.microsoft.com/office/drawing/2014/main" id="{87BA6A0C-3AE3-4A38-A798-80C1749935E1}"/>
              </a:ext>
            </a:extLst>
          </p:cNvPr>
          <p:cNvSpPr/>
          <p:nvPr/>
        </p:nvSpPr>
        <p:spPr>
          <a:xfrm>
            <a:off x="6572886" y="198532"/>
            <a:ext cx="192741" cy="161364"/>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122" name="Picture 2" descr="https://ai-dd.eu/sites/default/files/logos1_1.png">
            <a:extLst>
              <a:ext uri="{FF2B5EF4-FFF2-40B4-BE49-F238E27FC236}">
                <a16:creationId xmlns:a16="http://schemas.microsoft.com/office/drawing/2014/main" id="{CFDBFE91-3C60-4EB8-BB10-A5DB5C44D4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2139" y="3810505"/>
            <a:ext cx="1499446" cy="475073"/>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Link">
            <a:extLst>
              <a:ext uri="{FF2B5EF4-FFF2-40B4-BE49-F238E27FC236}">
                <a16:creationId xmlns:a16="http://schemas.microsoft.com/office/drawing/2014/main" id="{B58AB936-7260-43E1-ABE3-AE22557B0D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26470" y="714247"/>
            <a:ext cx="251405" cy="251405"/>
          </a:xfrm>
          <a:prstGeom prst="rect">
            <a:avLst/>
          </a:prstGeom>
        </p:spPr>
      </p:pic>
      <p:pic>
        <p:nvPicPr>
          <p:cNvPr id="9" name="Graphic 8" descr="Email">
            <a:extLst>
              <a:ext uri="{FF2B5EF4-FFF2-40B4-BE49-F238E27FC236}">
                <a16:creationId xmlns:a16="http://schemas.microsoft.com/office/drawing/2014/main" id="{3386EB19-91AC-4611-8059-251476FECD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28305" y="436458"/>
            <a:ext cx="247735" cy="247735"/>
          </a:xfrm>
          <a:prstGeom prst="rect">
            <a:avLst/>
          </a:prstGeom>
        </p:spPr>
      </p:pic>
      <p:pic>
        <p:nvPicPr>
          <p:cNvPr id="11" name="Picture 4" descr="Who Made That Twitter Bird? - The New York Times">
            <a:extLst>
              <a:ext uri="{FF2B5EF4-FFF2-40B4-BE49-F238E27FC236}">
                <a16:creationId xmlns:a16="http://schemas.microsoft.com/office/drawing/2014/main" id="{F637BAB8-4A47-4229-BBE7-E0E97FAB98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05204" y="148471"/>
            <a:ext cx="329609" cy="23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2468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5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7000"/>
                            </p:stCondLst>
                            <p:childTnLst>
                              <p:par>
                                <p:cTn id="22" presetID="10" presetClass="entr" presetSubtype="0" fill="hold" grpId="0" nodeType="after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8000"/>
                            </p:stCondLst>
                            <p:childTnLst>
                              <p:par>
                                <p:cTn id="29" presetID="26" presetClass="emph" presetSubtype="0" fill="hold" grpId="1" nodeType="after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cTn>
                              </p:par>
                              <p:par>
                                <p:cTn id="32" presetID="27" presetClass="emph" presetSubtype="0" fill="remove" grpId="1" nodeType="withEffect">
                                  <p:stCondLst>
                                    <p:cond delay="0"/>
                                  </p:stCondLst>
                                  <p:childTnLst>
                                    <p:animClr clrSpc="rgb" dir="cw">
                                      <p:cBhvr override="childStyle">
                                        <p:cTn id="33" dur="250" autoRev="1" fill="remove"/>
                                        <p:tgtEl>
                                          <p:spTgt spid="17"/>
                                        </p:tgtEl>
                                        <p:attrNameLst>
                                          <p:attrName>style.color</p:attrName>
                                        </p:attrNameLst>
                                      </p:cBhvr>
                                      <p:to>
                                        <a:srgbClr val="FBE5D6"/>
                                      </p:to>
                                    </p:animClr>
                                    <p:animClr clrSpc="rgb" dir="cw">
                                      <p:cBhvr>
                                        <p:cTn id="34" dur="250" autoRev="1" fill="remove"/>
                                        <p:tgtEl>
                                          <p:spTgt spid="17"/>
                                        </p:tgtEl>
                                        <p:attrNameLst>
                                          <p:attrName>fillcolor</p:attrName>
                                        </p:attrNameLst>
                                      </p:cBhvr>
                                      <p:to>
                                        <a:srgbClr val="FBE5D6"/>
                                      </p:to>
                                    </p:animClr>
                                    <p:set>
                                      <p:cBhvr>
                                        <p:cTn id="35" dur="250" autoRev="1" fill="remove"/>
                                        <p:tgtEl>
                                          <p:spTgt spid="17"/>
                                        </p:tgtEl>
                                        <p:attrNameLst>
                                          <p:attrName>fill.type</p:attrName>
                                        </p:attrNameLst>
                                      </p:cBhvr>
                                      <p:to>
                                        <p:strVal val="solid"/>
                                      </p:to>
                                    </p:set>
                                    <p:set>
                                      <p:cBhvr>
                                        <p:cTn id="36" dur="250" autoRev="1" fill="remove"/>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15" grpId="0"/>
      <p:bldP spid="15" grpId="1"/>
      <p:bldP spid="17" grpId="0" animBg="1"/>
      <p:bldP spid="1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785F-EAC5-43CC-9740-59E1F9772487}"/>
              </a:ext>
            </a:extLst>
          </p:cNvPr>
          <p:cNvSpPr>
            <a:spLocks noGrp="1"/>
          </p:cNvSpPr>
          <p:nvPr>
            <p:ph type="title"/>
          </p:nvPr>
        </p:nvSpPr>
        <p:spPr>
          <a:xfrm>
            <a:off x="1023940" y="284162"/>
            <a:ext cx="7107237" cy="1239838"/>
          </a:xfrm>
        </p:spPr>
        <p:txBody>
          <a:bodyPr>
            <a:normAutofit/>
          </a:bodyPr>
          <a:lstStyle/>
          <a:p>
            <a:r>
              <a:rPr lang="sv-SE" sz="3200" dirty="0"/>
              <a:t>References and recommended reading</a:t>
            </a:r>
            <a:endParaRPr lang="sv-SE" sz="3200" dirty="0">
              <a:solidFill>
                <a:schemeClr val="accent5">
                  <a:lumMod val="60000"/>
                  <a:lumOff val="40000"/>
                </a:schemeClr>
              </a:solidFill>
            </a:endParaRPr>
          </a:p>
        </p:txBody>
      </p:sp>
      <p:sp>
        <p:nvSpPr>
          <p:cNvPr id="20" name="Right Triangle 19">
            <a:extLst>
              <a:ext uri="{FF2B5EF4-FFF2-40B4-BE49-F238E27FC236}">
                <a16:creationId xmlns:a16="http://schemas.microsoft.com/office/drawing/2014/main" id="{8EF2BBB6-25A5-4693-9214-68C25F8490E2}"/>
              </a:ext>
            </a:extLst>
          </p:cNvPr>
          <p:cNvSpPr/>
          <p:nvPr/>
        </p:nvSpPr>
        <p:spPr bwMode="auto">
          <a:xfrm rot="3951108" flipV="1">
            <a:off x="5667582" y="1408109"/>
            <a:ext cx="316538" cy="427294"/>
          </a:xfrm>
          <a:prstGeom prst="rtTriangl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21" name="Right Triangle 20">
            <a:extLst>
              <a:ext uri="{FF2B5EF4-FFF2-40B4-BE49-F238E27FC236}">
                <a16:creationId xmlns:a16="http://schemas.microsoft.com/office/drawing/2014/main" id="{D7B34C76-69B2-4A39-86FC-61DDD099F469}"/>
              </a:ext>
            </a:extLst>
          </p:cNvPr>
          <p:cNvSpPr/>
          <p:nvPr/>
        </p:nvSpPr>
        <p:spPr bwMode="auto">
          <a:xfrm rot="3951108" flipV="1">
            <a:off x="2714670" y="1408109"/>
            <a:ext cx="316538" cy="427294"/>
          </a:xfrm>
          <a:prstGeom prst="rtTriangl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22" name="Right Triangle 21">
            <a:extLst>
              <a:ext uri="{FF2B5EF4-FFF2-40B4-BE49-F238E27FC236}">
                <a16:creationId xmlns:a16="http://schemas.microsoft.com/office/drawing/2014/main" id="{77CD9AAE-E923-403A-80EA-2A448178EA2B}"/>
              </a:ext>
            </a:extLst>
          </p:cNvPr>
          <p:cNvSpPr/>
          <p:nvPr/>
        </p:nvSpPr>
        <p:spPr bwMode="auto">
          <a:xfrm rot="2041497" flipV="1">
            <a:off x="153967" y="1408109"/>
            <a:ext cx="316538" cy="427294"/>
          </a:xfrm>
          <a:prstGeom prst="rtTriangl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23" name="Right Triangle 22">
            <a:extLst>
              <a:ext uri="{FF2B5EF4-FFF2-40B4-BE49-F238E27FC236}">
                <a16:creationId xmlns:a16="http://schemas.microsoft.com/office/drawing/2014/main" id="{E974F11D-9810-4F91-BF18-97146B9033C5}"/>
              </a:ext>
            </a:extLst>
          </p:cNvPr>
          <p:cNvSpPr/>
          <p:nvPr/>
        </p:nvSpPr>
        <p:spPr bwMode="auto">
          <a:xfrm rot="2683560" flipV="1">
            <a:off x="3156168" y="1405646"/>
            <a:ext cx="316538" cy="427294"/>
          </a:xfrm>
          <a:prstGeom prst="rtTriangl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Times" charset="0"/>
              <a:ea typeface="Geneva" charset="0"/>
            </a:endParaRPr>
          </a:p>
        </p:txBody>
      </p:sp>
      <p:sp>
        <p:nvSpPr>
          <p:cNvPr id="12" name="Content Placeholder 2">
            <a:extLst>
              <a:ext uri="{FF2B5EF4-FFF2-40B4-BE49-F238E27FC236}">
                <a16:creationId xmlns:a16="http://schemas.microsoft.com/office/drawing/2014/main" id="{C21D0F5E-E45D-4A80-8852-B0EB74C1ED6F}"/>
              </a:ext>
            </a:extLst>
          </p:cNvPr>
          <p:cNvSpPr>
            <a:spLocks noGrp="1"/>
          </p:cNvSpPr>
          <p:nvPr>
            <p:ph idx="1"/>
          </p:nvPr>
        </p:nvSpPr>
        <p:spPr>
          <a:xfrm>
            <a:off x="628650" y="1524000"/>
            <a:ext cx="7886700" cy="4652963"/>
          </a:xfrm>
        </p:spPr>
        <p:txBody>
          <a:bodyPr>
            <a:normAutofit/>
          </a:bodyPr>
          <a:lstStyle/>
          <a:p>
            <a:r>
              <a:rPr lang="en-US" sz="2000" dirty="0">
                <a:solidFill>
                  <a:schemeClr val="accent5"/>
                </a:solidFill>
              </a:rPr>
              <a:t>Molecular and reaction representations:</a:t>
            </a:r>
          </a:p>
          <a:p>
            <a:pPr lvl="1"/>
            <a:r>
              <a:rPr lang="fr-FR" sz="1600" dirty="0"/>
              <a:t>David et al. </a:t>
            </a:r>
            <a:r>
              <a:rPr lang="fr-FR" sz="1600" i="1" dirty="0"/>
              <a:t>J. </a:t>
            </a:r>
            <a:r>
              <a:rPr lang="fr-FR" sz="1600" i="1" dirty="0" err="1"/>
              <a:t>Cheminf</a:t>
            </a:r>
            <a:r>
              <a:rPr lang="fr-FR" sz="1600" dirty="0"/>
              <a:t>., </a:t>
            </a:r>
            <a:r>
              <a:rPr lang="fr-FR" sz="1600" b="1" dirty="0"/>
              <a:t>2020</a:t>
            </a:r>
            <a:r>
              <a:rPr lang="fr-FR" sz="1600" dirty="0"/>
              <a:t>, 12:56. </a:t>
            </a:r>
            <a:r>
              <a:rPr lang="fr-FR" sz="1600" dirty="0" err="1">
                <a:solidFill>
                  <a:schemeClr val="accent5">
                    <a:lumMod val="60000"/>
                    <a:lumOff val="40000"/>
                  </a:schemeClr>
                </a:solidFill>
                <a:hlinkClick r:id="rId2"/>
              </a:rPr>
              <a:t>link</a:t>
            </a:r>
            <a:endParaRPr lang="fr-FR" sz="1600" dirty="0">
              <a:solidFill>
                <a:schemeClr val="accent5">
                  <a:lumMod val="60000"/>
                  <a:lumOff val="40000"/>
                </a:schemeClr>
              </a:solidFill>
            </a:endParaRPr>
          </a:p>
          <a:p>
            <a:pPr lvl="1"/>
            <a:r>
              <a:rPr lang="fr-FR" sz="1600" dirty="0" err="1"/>
              <a:t>Warr</a:t>
            </a:r>
            <a:r>
              <a:rPr lang="fr-FR" sz="1600" dirty="0"/>
              <a:t>, Wendy. </a:t>
            </a:r>
            <a:r>
              <a:rPr lang="pt-BR" sz="1600" i="1" dirty="0"/>
              <a:t>Molec. Inf.</a:t>
            </a:r>
            <a:r>
              <a:rPr lang="pt-BR" sz="1600" dirty="0"/>
              <a:t>,</a:t>
            </a:r>
            <a:r>
              <a:rPr lang="pt-BR" sz="1600" i="1" dirty="0"/>
              <a:t> </a:t>
            </a:r>
            <a:r>
              <a:rPr lang="pt-BR" sz="1600" b="1" dirty="0"/>
              <a:t>2014</a:t>
            </a:r>
            <a:r>
              <a:rPr lang="pt-BR" sz="1600" dirty="0"/>
              <a:t>,</a:t>
            </a:r>
            <a:r>
              <a:rPr lang="pt-BR" sz="1600" i="1" dirty="0"/>
              <a:t> 33(6-7)</a:t>
            </a:r>
            <a:r>
              <a:rPr lang="pt-BR" sz="1600" dirty="0"/>
              <a:t>, 469–476</a:t>
            </a:r>
            <a:r>
              <a:rPr lang="pt-BR" sz="1600" i="1" dirty="0"/>
              <a:t>. </a:t>
            </a:r>
            <a:r>
              <a:rPr lang="pt-BR" sz="1600" dirty="0">
                <a:solidFill>
                  <a:schemeClr val="accent5">
                    <a:lumMod val="60000"/>
                    <a:lumOff val="40000"/>
                  </a:schemeClr>
                </a:solidFill>
                <a:hlinkClick r:id="rId3" action="ppaction://hlinkfile"/>
              </a:rPr>
              <a:t>link</a:t>
            </a:r>
            <a:endParaRPr lang="en-US" sz="1600" dirty="0">
              <a:solidFill>
                <a:schemeClr val="accent5">
                  <a:lumMod val="60000"/>
                  <a:lumOff val="40000"/>
                </a:schemeClr>
              </a:solidFill>
            </a:endParaRPr>
          </a:p>
          <a:p>
            <a:r>
              <a:rPr lang="en-US" sz="2000" dirty="0">
                <a:solidFill>
                  <a:schemeClr val="accent5"/>
                </a:solidFill>
              </a:rPr>
              <a:t>Benchmarks and evaluation frameworks:</a:t>
            </a:r>
          </a:p>
          <a:p>
            <a:pPr lvl="1"/>
            <a:r>
              <a:rPr lang="en-US" sz="1600" dirty="0"/>
              <a:t>(</a:t>
            </a:r>
            <a:r>
              <a:rPr lang="en-US" sz="1600" dirty="0">
                <a:solidFill>
                  <a:schemeClr val="accent5">
                    <a:lumMod val="60000"/>
                    <a:lumOff val="40000"/>
                  </a:schemeClr>
                </a:solidFill>
              </a:rPr>
              <a:t>MOSES</a:t>
            </a:r>
            <a:r>
              <a:rPr lang="en-US" sz="1600" dirty="0"/>
              <a:t>) </a:t>
            </a:r>
            <a:r>
              <a:rPr lang="sv-SE" sz="1600" dirty="0"/>
              <a:t>Polykovskiy et al. </a:t>
            </a:r>
            <a:r>
              <a:rPr lang="en-US" sz="1600" i="1" dirty="0"/>
              <a:t>arXiv:1811.12823</a:t>
            </a:r>
            <a:r>
              <a:rPr lang="en-US" sz="1600" dirty="0"/>
              <a:t>, </a:t>
            </a:r>
            <a:r>
              <a:rPr lang="en-US" sz="1600" b="1" dirty="0"/>
              <a:t>2020</a:t>
            </a:r>
            <a:r>
              <a:rPr lang="en-US" sz="1600" dirty="0"/>
              <a:t>.</a:t>
            </a:r>
            <a:r>
              <a:rPr lang="sv-SE" sz="1600" dirty="0"/>
              <a:t> </a:t>
            </a:r>
            <a:r>
              <a:rPr lang="sv-SE" sz="1600" dirty="0">
                <a:hlinkClick r:id="rId4"/>
              </a:rPr>
              <a:t>link</a:t>
            </a:r>
            <a:endParaRPr lang="en-US" sz="1600" dirty="0"/>
          </a:p>
          <a:p>
            <a:pPr lvl="1"/>
            <a:r>
              <a:rPr lang="en-US" sz="1600" dirty="0"/>
              <a:t>(</a:t>
            </a:r>
            <a:r>
              <a:rPr lang="en-US" sz="1600" dirty="0" err="1">
                <a:solidFill>
                  <a:schemeClr val="accent5">
                    <a:lumMod val="60000"/>
                    <a:lumOff val="40000"/>
                  </a:schemeClr>
                </a:solidFill>
              </a:rPr>
              <a:t>Guacamol</a:t>
            </a:r>
            <a:r>
              <a:rPr lang="en-US" sz="1600" dirty="0"/>
              <a:t>) </a:t>
            </a:r>
            <a:r>
              <a:rPr lang="sv-SE" sz="1600" dirty="0"/>
              <a:t>Brown et al. </a:t>
            </a:r>
            <a:r>
              <a:rPr lang="en-US" sz="1600" i="1" dirty="0"/>
              <a:t>J. Chem. Inf. Model.</a:t>
            </a:r>
            <a:r>
              <a:rPr lang="en-US" sz="1600" dirty="0"/>
              <a:t>,</a:t>
            </a:r>
            <a:r>
              <a:rPr lang="en-US" sz="1600" i="1" dirty="0"/>
              <a:t> </a:t>
            </a:r>
            <a:r>
              <a:rPr lang="en-US" sz="1600" b="1" dirty="0"/>
              <a:t>2019</a:t>
            </a:r>
            <a:r>
              <a:rPr lang="en-US" sz="1600" dirty="0"/>
              <a:t>,</a:t>
            </a:r>
            <a:r>
              <a:rPr lang="en-US" sz="1600" i="1" dirty="0"/>
              <a:t> 59</a:t>
            </a:r>
            <a:r>
              <a:rPr lang="en-US" sz="1600" dirty="0"/>
              <a:t>, 3, 1096–1108.</a:t>
            </a:r>
            <a:r>
              <a:rPr lang="sv-SE" sz="1600" dirty="0"/>
              <a:t> </a:t>
            </a:r>
            <a:r>
              <a:rPr lang="sv-SE" sz="1600" dirty="0">
                <a:hlinkClick r:id="rId5"/>
              </a:rPr>
              <a:t>link</a:t>
            </a:r>
            <a:endParaRPr lang="en-US" sz="1600" dirty="0"/>
          </a:p>
          <a:p>
            <a:pPr lvl="1"/>
            <a:r>
              <a:rPr lang="en-US" sz="1600" dirty="0"/>
              <a:t>(</a:t>
            </a:r>
            <a:r>
              <a:rPr lang="en-US" sz="1600" dirty="0">
                <a:solidFill>
                  <a:schemeClr val="accent5">
                    <a:lumMod val="60000"/>
                    <a:lumOff val="40000"/>
                  </a:schemeClr>
                </a:solidFill>
              </a:rPr>
              <a:t>Chemical space coverage</a:t>
            </a:r>
            <a:r>
              <a:rPr lang="en-US" sz="1600" dirty="0"/>
              <a:t>) </a:t>
            </a:r>
            <a:r>
              <a:rPr lang="en-US" sz="1600" dirty="0" err="1"/>
              <a:t>Ar</a:t>
            </a:r>
            <a:r>
              <a:rPr lang="sv-SE" sz="1600" dirty="0"/>
              <a:t>ús</a:t>
            </a:r>
            <a:r>
              <a:rPr lang="en-US" sz="1600" dirty="0"/>
              <a:t>-</a:t>
            </a:r>
            <a:r>
              <a:rPr lang="en-US" sz="1600" dirty="0" err="1"/>
              <a:t>Pous</a:t>
            </a:r>
            <a:r>
              <a:rPr lang="en-US" sz="1600" dirty="0"/>
              <a:t> et al. </a:t>
            </a:r>
            <a:r>
              <a:rPr lang="fr-FR" sz="1600" i="1" dirty="0"/>
              <a:t>J </a:t>
            </a:r>
            <a:r>
              <a:rPr lang="fr-FR" sz="1600" i="1" dirty="0" err="1"/>
              <a:t>Cheminform</a:t>
            </a:r>
            <a:r>
              <a:rPr lang="fr-FR" sz="1600" i="1" dirty="0"/>
              <a:t>.,</a:t>
            </a:r>
            <a:r>
              <a:rPr lang="fr-FR" sz="1600" dirty="0"/>
              <a:t> </a:t>
            </a:r>
            <a:r>
              <a:rPr lang="fr-FR" sz="1600" b="1" dirty="0"/>
              <a:t>2019</a:t>
            </a:r>
            <a:r>
              <a:rPr lang="fr-FR" sz="1600" dirty="0"/>
              <a:t>, 11:20. </a:t>
            </a:r>
            <a:r>
              <a:rPr lang="fr-FR" sz="1600" dirty="0" err="1">
                <a:hlinkClick r:id="rId6"/>
              </a:rPr>
              <a:t>link</a:t>
            </a:r>
            <a:endParaRPr lang="en-US" sz="1600" dirty="0"/>
          </a:p>
          <a:p>
            <a:pPr lvl="1"/>
            <a:r>
              <a:rPr lang="en-US" sz="1600" dirty="0"/>
              <a:t>(</a:t>
            </a:r>
            <a:r>
              <a:rPr lang="en-US" sz="1600" dirty="0">
                <a:solidFill>
                  <a:schemeClr val="accent5">
                    <a:lumMod val="60000"/>
                    <a:lumOff val="40000"/>
                  </a:schemeClr>
                </a:solidFill>
              </a:rPr>
              <a:t>Therapeutics Data Commons</a:t>
            </a:r>
            <a:r>
              <a:rPr lang="en-US" sz="1600" dirty="0"/>
              <a:t>) Huang et al. </a:t>
            </a:r>
            <a:r>
              <a:rPr lang="en-US" sz="1600" i="1" dirty="0"/>
              <a:t>Proc. NeurIPS</a:t>
            </a:r>
            <a:r>
              <a:rPr lang="en-US" sz="1600" dirty="0"/>
              <a:t>, </a:t>
            </a:r>
            <a:r>
              <a:rPr lang="en-US" sz="1600" b="1" dirty="0"/>
              <a:t>2021</a:t>
            </a:r>
            <a:r>
              <a:rPr lang="en-US" sz="1600" dirty="0"/>
              <a:t>. </a:t>
            </a:r>
            <a:r>
              <a:rPr lang="en-US" sz="1600" dirty="0">
                <a:hlinkClick r:id="rId7"/>
              </a:rPr>
              <a:t>link</a:t>
            </a:r>
            <a:endParaRPr lang="en-US" sz="1600" dirty="0"/>
          </a:p>
          <a:p>
            <a:r>
              <a:rPr lang="en-US" sz="2000" dirty="0">
                <a:solidFill>
                  <a:schemeClr val="accent5"/>
                </a:solidFill>
              </a:rPr>
              <a:t>Deep molecular generative models</a:t>
            </a:r>
            <a:r>
              <a:rPr lang="en-US" sz="2000" i="1" dirty="0">
                <a:solidFill>
                  <a:schemeClr val="accent5"/>
                </a:solidFill>
              </a:rPr>
              <a:t>*</a:t>
            </a:r>
            <a:r>
              <a:rPr lang="en-US" sz="2000" dirty="0">
                <a:solidFill>
                  <a:schemeClr val="accent5"/>
                </a:solidFill>
              </a:rPr>
              <a:t>:</a:t>
            </a:r>
          </a:p>
          <a:p>
            <a:pPr lvl="1"/>
            <a:r>
              <a:rPr lang="en-US" sz="1600" dirty="0"/>
              <a:t>(</a:t>
            </a:r>
            <a:r>
              <a:rPr lang="en-US" sz="1600" dirty="0">
                <a:solidFill>
                  <a:schemeClr val="accent5">
                    <a:lumMod val="60000"/>
                    <a:lumOff val="40000"/>
                  </a:schemeClr>
                </a:solidFill>
              </a:rPr>
              <a:t>SMILES LSTM</a:t>
            </a:r>
            <a:r>
              <a:rPr lang="en-US" sz="1600" dirty="0"/>
              <a:t>) </a:t>
            </a:r>
            <a:r>
              <a:rPr lang="sv-SE" sz="1600" dirty="0"/>
              <a:t>Segler et al. </a:t>
            </a:r>
            <a:r>
              <a:rPr lang="sv-SE" sz="1600" i="1" dirty="0"/>
              <a:t>arXiv:1701.01329</a:t>
            </a:r>
            <a:r>
              <a:rPr lang="sv-SE" sz="1600" dirty="0"/>
              <a:t>.</a:t>
            </a:r>
            <a:r>
              <a:rPr lang="sv-SE" sz="1600" b="1" dirty="0"/>
              <a:t> 2017</a:t>
            </a:r>
            <a:r>
              <a:rPr lang="sv-SE" sz="1600" dirty="0"/>
              <a:t>. </a:t>
            </a:r>
            <a:r>
              <a:rPr lang="sv-SE" sz="1600" dirty="0">
                <a:hlinkClick r:id="rId8"/>
              </a:rPr>
              <a:t>link</a:t>
            </a:r>
            <a:endParaRPr lang="sv-SE" sz="1600" dirty="0"/>
          </a:p>
          <a:p>
            <a:pPr lvl="1"/>
            <a:r>
              <a:rPr lang="en-US" sz="1600" dirty="0"/>
              <a:t>(</a:t>
            </a:r>
            <a:r>
              <a:rPr lang="en-US" sz="1600" dirty="0">
                <a:solidFill>
                  <a:schemeClr val="accent5">
                    <a:lumMod val="60000"/>
                    <a:lumOff val="40000"/>
                  </a:schemeClr>
                </a:solidFill>
              </a:rPr>
              <a:t>REINVENT</a:t>
            </a:r>
            <a:r>
              <a:rPr lang="en-US" sz="1600" dirty="0"/>
              <a:t>) </a:t>
            </a:r>
            <a:r>
              <a:rPr lang="sv-SE" sz="1600" dirty="0"/>
              <a:t>Olivecrona et al. </a:t>
            </a:r>
            <a:r>
              <a:rPr lang="en-US" sz="1600" i="1" dirty="0"/>
              <a:t>J. </a:t>
            </a:r>
            <a:r>
              <a:rPr lang="en-US" sz="1600" i="1" dirty="0" err="1"/>
              <a:t>Cheminform</a:t>
            </a:r>
            <a:r>
              <a:rPr lang="en-US" sz="1600" i="1" dirty="0"/>
              <a:t>.</a:t>
            </a:r>
            <a:r>
              <a:rPr lang="en-US" sz="1600" dirty="0"/>
              <a:t>, </a:t>
            </a:r>
            <a:r>
              <a:rPr lang="en-US" sz="1600" b="1" dirty="0"/>
              <a:t>2017</a:t>
            </a:r>
            <a:r>
              <a:rPr lang="en-US" sz="1600" dirty="0"/>
              <a:t>, </a:t>
            </a:r>
            <a:r>
              <a:rPr lang="en-US" sz="1600" i="1" dirty="0"/>
              <a:t>9</a:t>
            </a:r>
            <a:r>
              <a:rPr lang="en-US" sz="1600" dirty="0"/>
              <a:t>, 48. </a:t>
            </a:r>
            <a:r>
              <a:rPr lang="en-US" sz="1600" dirty="0">
                <a:hlinkClick r:id="rId9"/>
              </a:rPr>
              <a:t>link</a:t>
            </a:r>
            <a:endParaRPr lang="sv-SE" sz="1600" dirty="0"/>
          </a:p>
          <a:p>
            <a:pPr lvl="1"/>
            <a:r>
              <a:rPr lang="en-US" sz="1600" dirty="0"/>
              <a:t>(</a:t>
            </a:r>
            <a:r>
              <a:rPr lang="en-US" sz="1600" dirty="0" err="1">
                <a:solidFill>
                  <a:schemeClr val="accent5">
                    <a:lumMod val="60000"/>
                    <a:lumOff val="40000"/>
                  </a:schemeClr>
                </a:solidFill>
              </a:rPr>
              <a:t>MolGAN</a:t>
            </a:r>
            <a:r>
              <a:rPr lang="en-US" sz="1600" dirty="0"/>
              <a:t>) De Cao and </a:t>
            </a:r>
            <a:r>
              <a:rPr lang="en-US" sz="1600" dirty="0" err="1"/>
              <a:t>Kipf</a:t>
            </a:r>
            <a:r>
              <a:rPr lang="en-US" sz="1600" dirty="0"/>
              <a:t>. </a:t>
            </a:r>
            <a:r>
              <a:rPr lang="sv-SE" sz="1600" i="1" dirty="0"/>
              <a:t>arXiv:1805.11973</a:t>
            </a:r>
            <a:r>
              <a:rPr lang="sv-SE" sz="1600" dirty="0"/>
              <a:t>.</a:t>
            </a:r>
            <a:r>
              <a:rPr lang="sv-SE" sz="1600" b="1" dirty="0"/>
              <a:t> 2018</a:t>
            </a:r>
            <a:r>
              <a:rPr lang="sv-SE" sz="1600" dirty="0"/>
              <a:t>. </a:t>
            </a:r>
            <a:r>
              <a:rPr lang="sv-SE" sz="1600" dirty="0">
                <a:hlinkClick r:id="rId10"/>
              </a:rPr>
              <a:t>link</a:t>
            </a:r>
            <a:endParaRPr lang="sv-SE" sz="1600" dirty="0"/>
          </a:p>
          <a:p>
            <a:pPr lvl="1"/>
            <a:r>
              <a:rPr lang="en-US" sz="1600" dirty="0"/>
              <a:t>(</a:t>
            </a:r>
            <a:r>
              <a:rPr lang="en-US" sz="1600" dirty="0">
                <a:solidFill>
                  <a:schemeClr val="accent5">
                    <a:lumMod val="60000"/>
                    <a:lumOff val="40000"/>
                  </a:schemeClr>
                </a:solidFill>
              </a:rPr>
              <a:t>SMILES VAE</a:t>
            </a:r>
            <a:r>
              <a:rPr lang="en-US" sz="1600" dirty="0"/>
              <a:t>) G</a:t>
            </a:r>
            <a:r>
              <a:rPr lang="sv-SE" sz="1600" dirty="0"/>
              <a:t>ómez</a:t>
            </a:r>
            <a:r>
              <a:rPr lang="en-US" sz="1600" dirty="0"/>
              <a:t>-</a:t>
            </a:r>
            <a:r>
              <a:rPr lang="en-US" sz="1600" dirty="0" err="1"/>
              <a:t>Bombarelli</a:t>
            </a:r>
            <a:r>
              <a:rPr lang="en-US" sz="1600" dirty="0"/>
              <a:t> et al. </a:t>
            </a:r>
            <a:r>
              <a:rPr lang="en-US" sz="1600" i="1" dirty="0"/>
              <a:t>ACS Cent. Sci.,</a:t>
            </a:r>
            <a:r>
              <a:rPr lang="en-US" sz="1600" dirty="0"/>
              <a:t> </a:t>
            </a:r>
            <a:r>
              <a:rPr lang="en-US" sz="1600" b="1" dirty="0"/>
              <a:t>2018</a:t>
            </a:r>
            <a:r>
              <a:rPr lang="en-US" sz="1600" dirty="0"/>
              <a:t>, </a:t>
            </a:r>
            <a:r>
              <a:rPr lang="en-US" sz="1600" i="1" dirty="0"/>
              <a:t>4</a:t>
            </a:r>
            <a:r>
              <a:rPr lang="en-US" sz="1600" dirty="0"/>
              <a:t>, 268−276. </a:t>
            </a:r>
            <a:r>
              <a:rPr lang="en-US" sz="1600" dirty="0">
                <a:hlinkClick r:id="rId11"/>
              </a:rPr>
              <a:t>link</a:t>
            </a:r>
            <a:endParaRPr lang="en-US" sz="1600" dirty="0"/>
          </a:p>
          <a:p>
            <a:pPr lvl="1"/>
            <a:r>
              <a:rPr lang="en-US" sz="1600" dirty="0"/>
              <a:t>(</a:t>
            </a:r>
            <a:r>
              <a:rPr lang="en-US" sz="1600" dirty="0">
                <a:solidFill>
                  <a:schemeClr val="accent5">
                    <a:lumMod val="60000"/>
                    <a:lumOff val="40000"/>
                  </a:schemeClr>
                </a:solidFill>
              </a:rPr>
              <a:t>GraphINVENT</a:t>
            </a:r>
            <a:r>
              <a:rPr lang="en-US" sz="1600" dirty="0"/>
              <a:t>) Mercado et al. </a:t>
            </a:r>
            <a:r>
              <a:rPr lang="en-US" sz="1600" i="1" dirty="0"/>
              <a:t>Mach. Learn.: Sci. Tech.</a:t>
            </a:r>
            <a:r>
              <a:rPr lang="en-US" sz="1600" dirty="0"/>
              <a:t>, </a:t>
            </a:r>
            <a:r>
              <a:rPr lang="en-US" sz="1600" b="1" dirty="0"/>
              <a:t>2021</a:t>
            </a:r>
            <a:r>
              <a:rPr lang="en-US" sz="1600" dirty="0"/>
              <a:t>, </a:t>
            </a:r>
            <a:r>
              <a:rPr lang="sv-SE" sz="1600" i="1" dirty="0"/>
              <a:t>2</a:t>
            </a:r>
            <a:r>
              <a:rPr lang="sv-SE" sz="1600" b="1" dirty="0"/>
              <a:t>,</a:t>
            </a:r>
            <a:r>
              <a:rPr lang="sv-SE" sz="1600" dirty="0"/>
              <a:t> 025023. </a:t>
            </a:r>
            <a:r>
              <a:rPr lang="sv-SE" sz="1600" dirty="0">
                <a:hlinkClick r:id="rId12"/>
              </a:rPr>
              <a:t>link</a:t>
            </a:r>
            <a:endParaRPr lang="sv-SE" sz="1600" dirty="0"/>
          </a:p>
          <a:p>
            <a:pPr lvl="1"/>
            <a:r>
              <a:rPr lang="en-US" sz="1600" dirty="0"/>
              <a:t>(</a:t>
            </a:r>
            <a:r>
              <a:rPr lang="en-US" sz="1600" dirty="0">
                <a:solidFill>
                  <a:schemeClr val="accent5">
                    <a:lumMod val="60000"/>
                    <a:lumOff val="40000"/>
                  </a:schemeClr>
                </a:solidFill>
              </a:rPr>
              <a:t>RL-GraphINVENT</a:t>
            </a:r>
            <a:r>
              <a:rPr lang="en-US" sz="1600" dirty="0"/>
              <a:t>) </a:t>
            </a:r>
            <a:r>
              <a:rPr lang="sv-SE" sz="1600" dirty="0"/>
              <a:t>Romeo Atance et al. </a:t>
            </a:r>
            <a:r>
              <a:rPr lang="sv-SE" sz="1600" i="1" dirty="0"/>
              <a:t>ChemRxiv</a:t>
            </a:r>
            <a:r>
              <a:rPr lang="sv-SE" sz="1600" dirty="0"/>
              <a:t>.</a:t>
            </a:r>
            <a:r>
              <a:rPr lang="sv-SE" sz="1600" b="1" dirty="0"/>
              <a:t> 2021</a:t>
            </a:r>
            <a:r>
              <a:rPr lang="sv-SE" sz="1600" dirty="0"/>
              <a:t>. </a:t>
            </a:r>
            <a:r>
              <a:rPr lang="sv-SE" sz="1600" dirty="0">
                <a:hlinkClick r:id="rId13"/>
              </a:rPr>
              <a:t>link</a:t>
            </a:r>
            <a:endParaRPr lang="sv-SE" sz="1600" dirty="0"/>
          </a:p>
          <a:p>
            <a:pPr lvl="1"/>
            <a:endParaRPr lang="en-US" sz="1800" dirty="0">
              <a:solidFill>
                <a:schemeClr val="accent5">
                  <a:lumMod val="60000"/>
                  <a:lumOff val="40000"/>
                </a:schemeClr>
              </a:solidFill>
            </a:endParaRPr>
          </a:p>
          <a:p>
            <a:pPr lvl="1"/>
            <a:endParaRPr lang="en-US" sz="1800" dirty="0">
              <a:solidFill>
                <a:schemeClr val="accent5">
                  <a:lumMod val="60000"/>
                  <a:lumOff val="40000"/>
                </a:schemeClr>
              </a:solidFill>
            </a:endParaRPr>
          </a:p>
          <a:p>
            <a:endParaRPr lang="en-US" sz="2000" dirty="0"/>
          </a:p>
          <a:p>
            <a:endParaRPr lang="en-US" sz="2000" dirty="0"/>
          </a:p>
          <a:p>
            <a:endParaRPr lang="sv-SE" sz="2000" dirty="0"/>
          </a:p>
        </p:txBody>
      </p:sp>
      <p:sp>
        <p:nvSpPr>
          <p:cNvPr id="13" name="Rectangle 12">
            <a:extLst>
              <a:ext uri="{FF2B5EF4-FFF2-40B4-BE49-F238E27FC236}">
                <a16:creationId xmlns:a16="http://schemas.microsoft.com/office/drawing/2014/main" id="{5EF1FEBE-3A0A-4F48-BD77-8F0733BB5C56}"/>
              </a:ext>
            </a:extLst>
          </p:cNvPr>
          <p:cNvSpPr/>
          <p:nvPr/>
        </p:nvSpPr>
        <p:spPr>
          <a:xfrm>
            <a:off x="-1" y="6551667"/>
            <a:ext cx="7613151" cy="307777"/>
          </a:xfrm>
          <a:prstGeom prst="rect">
            <a:avLst/>
          </a:prstGeom>
        </p:spPr>
        <p:txBody>
          <a:bodyPr wrap="square">
            <a:spAutoFit/>
          </a:bodyPr>
          <a:lstStyle/>
          <a:p>
            <a:r>
              <a:rPr lang="en-US" sz="1400" i="1" dirty="0">
                <a:solidFill>
                  <a:schemeClr val="accent5"/>
                </a:solidFill>
              </a:rPr>
              <a:t>*</a:t>
            </a:r>
            <a:r>
              <a:rPr lang="en-US" sz="1400" i="1" dirty="0">
                <a:solidFill>
                  <a:schemeClr val="tx1">
                    <a:lumMod val="65000"/>
                    <a:lumOff val="35000"/>
                  </a:schemeClr>
                </a:solidFill>
              </a:rPr>
              <a:t>many, many, </a:t>
            </a:r>
            <a:r>
              <a:rPr lang="en-US" sz="1400" i="1" u="sng" dirty="0">
                <a:solidFill>
                  <a:schemeClr val="tx1">
                    <a:lumMod val="65000"/>
                    <a:lumOff val="35000"/>
                  </a:schemeClr>
                </a:solidFill>
              </a:rPr>
              <a:t>many</a:t>
            </a:r>
            <a:r>
              <a:rPr lang="en-US" sz="1400" i="1" dirty="0">
                <a:solidFill>
                  <a:schemeClr val="tx1">
                    <a:lumMod val="65000"/>
                    <a:lumOff val="35000"/>
                  </a:schemeClr>
                </a:solidFill>
              </a:rPr>
              <a:t> more generative models which I did not talk about… this is not a complete list! </a:t>
            </a:r>
            <a:endParaRPr lang="sv-SE" sz="1400" i="1" dirty="0">
              <a:solidFill>
                <a:schemeClr val="tx1">
                  <a:lumMod val="65000"/>
                  <a:lumOff val="35000"/>
                </a:schemeClr>
              </a:solidFill>
            </a:endParaRPr>
          </a:p>
        </p:txBody>
      </p:sp>
    </p:spTree>
    <p:extLst>
      <p:ext uri="{BB962C8B-B14F-4D97-AF65-F5344CB8AC3E}">
        <p14:creationId xmlns:p14="http://schemas.microsoft.com/office/powerpoint/2010/main" val="2567949945"/>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4ECA54-3399-4EB9-A4BE-403E9BEA0DFF}"/>
              </a:ext>
            </a:extLst>
          </p:cNvPr>
          <p:cNvSpPr txBox="1">
            <a:spLocks/>
          </p:cNvSpPr>
          <p:nvPr/>
        </p:nvSpPr>
        <p:spPr>
          <a:xfrm>
            <a:off x="1023940" y="533400"/>
            <a:ext cx="7107237" cy="1239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dirty="0">
                <a:solidFill>
                  <a:schemeClr val="accent5">
                    <a:lumMod val="60000"/>
                    <a:lumOff val="40000"/>
                  </a:schemeClr>
                </a:solidFill>
              </a:rPr>
              <a:t>(Deep) generative models</a:t>
            </a:r>
            <a:r>
              <a:rPr lang="sv-SE" sz="2800" dirty="0"/>
              <a:t> are used accross a range of industries and applications.</a:t>
            </a:r>
          </a:p>
        </p:txBody>
      </p:sp>
      <p:graphicFrame>
        <p:nvGraphicFramePr>
          <p:cNvPr id="19" name="Content Placeholder 3">
            <a:extLst>
              <a:ext uri="{FF2B5EF4-FFF2-40B4-BE49-F238E27FC236}">
                <a16:creationId xmlns:a16="http://schemas.microsoft.com/office/drawing/2014/main" id="{5CC52245-213B-4510-8B76-B700243FE92A}"/>
              </a:ext>
            </a:extLst>
          </p:cNvPr>
          <p:cNvGraphicFramePr>
            <a:graphicFrameLocks/>
          </p:cNvGraphicFramePr>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ectangle 19">
            <a:extLst>
              <a:ext uri="{FF2B5EF4-FFF2-40B4-BE49-F238E27FC236}">
                <a16:creationId xmlns:a16="http://schemas.microsoft.com/office/drawing/2014/main" id="{52F4CDBD-7A0B-4E5C-9752-1911ECC01BFB}"/>
              </a:ext>
            </a:extLst>
          </p:cNvPr>
          <p:cNvSpPr/>
          <p:nvPr/>
        </p:nvSpPr>
        <p:spPr>
          <a:xfrm>
            <a:off x="413886" y="6429676"/>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5" name="Content Placeholder 4">
            <a:extLst>
              <a:ext uri="{FF2B5EF4-FFF2-40B4-BE49-F238E27FC236}">
                <a16:creationId xmlns:a16="http://schemas.microsoft.com/office/drawing/2014/main" id="{22D3B6CA-9A1D-41FB-97C3-FB87BC2CCC75}"/>
              </a:ext>
            </a:extLst>
          </p:cNvPr>
          <p:cNvGraphicFramePr>
            <a:graphicFrameLocks noGrp="1"/>
          </p:cNvGraphicFramePr>
          <p:nvPr>
            <p:ph idx="1"/>
            <p:extLst>
              <p:ext uri="{D42A27DB-BD31-4B8C-83A1-F6EECF244321}">
                <p14:modId xmlns:p14="http://schemas.microsoft.com/office/powerpoint/2010/main" val="420117293"/>
              </p:ext>
            </p:extLst>
          </p:nvPr>
        </p:nvGraphicFramePr>
        <p:xfrm>
          <a:off x="628650" y="1611805"/>
          <a:ext cx="78867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a:extLst>
              <a:ext uri="{FF2B5EF4-FFF2-40B4-BE49-F238E27FC236}">
                <a16:creationId xmlns:a16="http://schemas.microsoft.com/office/drawing/2014/main" id="{400BF124-1000-46B2-BF61-286D1033073C}"/>
              </a:ext>
            </a:extLst>
          </p:cNvPr>
          <p:cNvSpPr/>
          <p:nvPr/>
        </p:nvSpPr>
        <p:spPr>
          <a:xfrm>
            <a:off x="-1" y="5845182"/>
            <a:ext cx="7798085" cy="600164"/>
          </a:xfrm>
          <a:prstGeom prst="rect">
            <a:avLst/>
          </a:prstGeom>
        </p:spPr>
        <p:txBody>
          <a:bodyPr wrap="square">
            <a:spAutoFit/>
          </a:bodyPr>
          <a:lstStyle/>
          <a:p>
            <a:r>
              <a:rPr lang="sv-SE" sz="1100" baseline="30000" dirty="0">
                <a:solidFill>
                  <a:schemeClr val="tx1">
                    <a:lumMod val="65000"/>
                    <a:lumOff val="35000"/>
                  </a:schemeClr>
                </a:solidFill>
              </a:rPr>
              <a:t>1</a:t>
            </a:r>
            <a:r>
              <a:rPr lang="sv-SE" sz="1100" dirty="0">
                <a:solidFill>
                  <a:schemeClr val="tx1">
                    <a:lumMod val="65000"/>
                    <a:lumOff val="35000"/>
                  </a:schemeClr>
                </a:solidFill>
              </a:rPr>
              <a:t>github.com/NVlabs/stylegan</a:t>
            </a:r>
          </a:p>
          <a:p>
            <a:r>
              <a:rPr lang="sv-SE" sz="1100" baseline="30000" dirty="0">
                <a:solidFill>
                  <a:schemeClr val="tx1">
                    <a:lumMod val="65000"/>
                    <a:lumOff val="35000"/>
                  </a:schemeClr>
                </a:solidFill>
              </a:rPr>
              <a:t>2</a:t>
            </a:r>
            <a:r>
              <a:rPr lang="sv-SE" sz="1100" dirty="0">
                <a:solidFill>
                  <a:schemeClr val="tx1">
                    <a:lumMod val="65000"/>
                    <a:lumOff val="35000"/>
                  </a:schemeClr>
                </a:solidFill>
              </a:rPr>
              <a:t>github.com/xiumingzhang/GenRe-ShapeHD</a:t>
            </a:r>
          </a:p>
          <a:p>
            <a:r>
              <a:rPr lang="en-US" sz="1100" baseline="30000" dirty="0">
                <a:solidFill>
                  <a:schemeClr val="tx1">
                    <a:lumMod val="65000"/>
                    <a:lumOff val="35000"/>
                  </a:schemeClr>
                </a:solidFill>
              </a:rPr>
              <a:t>3</a:t>
            </a:r>
            <a:r>
              <a:rPr lang="sv-SE" sz="1100" dirty="0">
                <a:solidFill>
                  <a:schemeClr val="tx1">
                    <a:lumMod val="65000"/>
                    <a:lumOff val="35000"/>
                  </a:schemeClr>
                </a:solidFill>
              </a:rPr>
              <a:t>Schmidt et al. </a:t>
            </a:r>
            <a:r>
              <a:rPr lang="sv-SE" sz="1100" i="1" dirty="0">
                <a:solidFill>
                  <a:schemeClr val="tx1">
                    <a:lumMod val="65000"/>
                    <a:lumOff val="35000"/>
                  </a:schemeClr>
                </a:solidFill>
              </a:rPr>
              <a:t>arXiv:1905.03709</a:t>
            </a:r>
            <a:r>
              <a:rPr lang="sv-SE" sz="1100" dirty="0">
                <a:solidFill>
                  <a:schemeClr val="tx1">
                    <a:lumMod val="65000"/>
                    <a:lumOff val="35000"/>
                  </a:schemeClr>
                </a:solidFill>
              </a:rPr>
              <a:t>, </a:t>
            </a:r>
            <a:r>
              <a:rPr lang="sv-SE" sz="1100" b="1" dirty="0">
                <a:solidFill>
                  <a:schemeClr val="tx1">
                    <a:lumMod val="65000"/>
                    <a:lumOff val="35000"/>
                  </a:schemeClr>
                </a:solidFill>
              </a:rPr>
              <a:t>2019</a:t>
            </a:r>
            <a:r>
              <a:rPr lang="sv-SE" sz="1100" dirty="0">
                <a:solidFill>
                  <a:schemeClr val="tx1">
                    <a:lumMod val="65000"/>
                    <a:lumOff val="35000"/>
                  </a:schemeClr>
                </a:solidFill>
              </a:rPr>
              <a:t>.</a:t>
            </a:r>
            <a:r>
              <a:rPr lang="sv-SE" sz="1100" baseline="30000" dirty="0">
                <a:solidFill>
                  <a:schemeClr val="tx1">
                    <a:lumMod val="65000"/>
                    <a:lumOff val="35000"/>
                  </a:schemeClr>
                </a:solidFill>
              </a:rPr>
              <a:t> </a:t>
            </a:r>
            <a:r>
              <a:rPr lang="sv-SE" sz="1100" dirty="0">
                <a:solidFill>
                  <a:schemeClr val="tx1">
                    <a:lumMod val="65000"/>
                    <a:lumOff val="35000"/>
                  </a:schemeClr>
                </a:solidFill>
              </a:rPr>
              <a:t>&amp; github.com/junyanz/pytorch-CycleGAN-and-pix2pix</a:t>
            </a:r>
          </a:p>
        </p:txBody>
      </p:sp>
    </p:spTree>
    <p:extLst>
      <p:ext uri="{BB962C8B-B14F-4D97-AF65-F5344CB8AC3E}">
        <p14:creationId xmlns:p14="http://schemas.microsoft.com/office/powerpoint/2010/main" val="277925081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4ECA54-3399-4EB9-A4BE-403E9BEA0DFF}"/>
              </a:ext>
            </a:extLst>
          </p:cNvPr>
          <p:cNvSpPr txBox="1">
            <a:spLocks/>
          </p:cNvSpPr>
          <p:nvPr/>
        </p:nvSpPr>
        <p:spPr>
          <a:xfrm>
            <a:off x="1023940" y="533400"/>
            <a:ext cx="7107237" cy="1239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dirty="0"/>
              <a:t>Generative models can also be used to design </a:t>
            </a:r>
            <a:r>
              <a:rPr lang="sv-SE" sz="2800" dirty="0">
                <a:solidFill>
                  <a:schemeClr val="accent5">
                    <a:lumMod val="60000"/>
                    <a:lumOff val="40000"/>
                  </a:schemeClr>
                </a:solidFill>
              </a:rPr>
              <a:t>molecules with desired properties</a:t>
            </a:r>
            <a:r>
              <a:rPr lang="sv-SE" sz="2800" dirty="0"/>
              <a:t>.</a:t>
            </a:r>
          </a:p>
        </p:txBody>
      </p:sp>
      <p:graphicFrame>
        <p:nvGraphicFramePr>
          <p:cNvPr id="6" name="Content Placeholder 3">
            <a:extLst>
              <a:ext uri="{FF2B5EF4-FFF2-40B4-BE49-F238E27FC236}">
                <a16:creationId xmlns:a16="http://schemas.microsoft.com/office/drawing/2014/main" id="{84B8686C-85D6-4E31-8FDB-28853E136E70}"/>
              </a:ext>
            </a:extLst>
          </p:cNvPr>
          <p:cNvGraphicFramePr>
            <a:graphicFrameLocks/>
          </p:cNvGraphicFramePr>
          <p:nvPr>
            <p:extLst>
              <p:ext uri="{D42A27DB-BD31-4B8C-83A1-F6EECF244321}">
                <p14:modId xmlns:p14="http://schemas.microsoft.com/office/powerpoint/2010/main" val="478059413"/>
              </p:ext>
            </p:extLst>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B59F53A6-4BF7-4F95-B15C-0AB7BC1EBF03}"/>
              </a:ext>
            </a:extLst>
          </p:cNvPr>
          <p:cNvSpPr/>
          <p:nvPr/>
        </p:nvSpPr>
        <p:spPr>
          <a:xfrm>
            <a:off x="413886" y="6429676"/>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60651574"/>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Straight Connector 73">
            <a:extLst>
              <a:ext uri="{FF2B5EF4-FFF2-40B4-BE49-F238E27FC236}">
                <a16:creationId xmlns:a16="http://schemas.microsoft.com/office/drawing/2014/main" id="{7BFDA539-82BE-49B6-B642-70275A270D23}"/>
              </a:ext>
            </a:extLst>
          </p:cNvPr>
          <p:cNvCxnSpPr>
            <a:cxnSpLocks/>
          </p:cNvCxnSpPr>
          <p:nvPr/>
        </p:nvCxnSpPr>
        <p:spPr>
          <a:xfrm>
            <a:off x="7303924" y="3805332"/>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8F24E98-C78D-4B4E-B660-4B2B99507BA2}"/>
              </a:ext>
            </a:extLst>
          </p:cNvPr>
          <p:cNvCxnSpPr>
            <a:cxnSpLocks/>
          </p:cNvCxnSpPr>
          <p:nvPr/>
        </p:nvCxnSpPr>
        <p:spPr>
          <a:xfrm>
            <a:off x="6297237" y="3822988"/>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C538309-446F-4703-9B27-16EB79A6F5C9}"/>
              </a:ext>
            </a:extLst>
          </p:cNvPr>
          <p:cNvCxnSpPr>
            <a:cxnSpLocks/>
          </p:cNvCxnSpPr>
          <p:nvPr/>
        </p:nvCxnSpPr>
        <p:spPr>
          <a:xfrm flipV="1">
            <a:off x="6509753" y="4090606"/>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5291C93-54B6-45BB-9158-712F95338E05}"/>
              </a:ext>
            </a:extLst>
          </p:cNvPr>
          <p:cNvCxnSpPr>
            <a:cxnSpLocks/>
          </p:cNvCxnSpPr>
          <p:nvPr/>
        </p:nvCxnSpPr>
        <p:spPr>
          <a:xfrm flipH="1" flipV="1">
            <a:off x="6517690" y="3687126"/>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099DB50-3F5D-4940-89DC-2CBF68E5E76E}"/>
              </a:ext>
            </a:extLst>
          </p:cNvPr>
          <p:cNvSpPr/>
          <p:nvPr/>
        </p:nvSpPr>
        <p:spPr>
          <a:xfrm>
            <a:off x="4453217" y="3244334"/>
            <a:ext cx="237566" cy="369332"/>
          </a:xfrm>
          <a:prstGeom prst="rect">
            <a:avLst/>
          </a:prstGeom>
        </p:spPr>
        <p:txBody>
          <a:bodyPr wrap="none">
            <a:spAutoFit/>
          </a:bodyPr>
          <a:lstStyle/>
          <a:p>
            <a:r>
              <a:rPr lang="sv-SE" dirty="0"/>
              <a:t> </a:t>
            </a:r>
          </a:p>
        </p:txBody>
      </p:sp>
      <p:sp>
        <p:nvSpPr>
          <p:cNvPr id="5" name="Rectangle: Rounded Corners 4">
            <a:extLst>
              <a:ext uri="{FF2B5EF4-FFF2-40B4-BE49-F238E27FC236}">
                <a16:creationId xmlns:a16="http://schemas.microsoft.com/office/drawing/2014/main" id="{3ADFD7F6-1EE7-49FD-9D7A-1DD393F8CF04}"/>
              </a:ext>
            </a:extLst>
          </p:cNvPr>
          <p:cNvSpPr/>
          <p:nvPr/>
        </p:nvSpPr>
        <p:spPr>
          <a:xfrm>
            <a:off x="1681049" y="2535450"/>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6"/>
                </a:solidFill>
              </a:rPr>
              <a:t>desired properties</a:t>
            </a:r>
          </a:p>
        </p:txBody>
      </p:sp>
      <p:pic>
        <p:nvPicPr>
          <p:cNvPr id="6" name="Graphic 95" descr="Head with gears">
            <a:extLst>
              <a:ext uri="{FF2B5EF4-FFF2-40B4-BE49-F238E27FC236}">
                <a16:creationId xmlns:a16="http://schemas.microsoft.com/office/drawing/2014/main" id="{331446F1-71FD-43EC-AAD9-DAAF5F3535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4811" y="3408947"/>
            <a:ext cx="763937" cy="763937"/>
          </a:xfrm>
          <a:prstGeom prst="rect">
            <a:avLst/>
          </a:prstGeom>
        </p:spPr>
      </p:pic>
      <p:pic>
        <p:nvPicPr>
          <p:cNvPr id="27" name="Picture 2" descr="Aspirin - Wikipedia">
            <a:extLst>
              <a:ext uri="{FF2B5EF4-FFF2-40B4-BE49-F238E27FC236}">
                <a16:creationId xmlns:a16="http://schemas.microsoft.com/office/drawing/2014/main" id="{EAE61588-A8F0-4A00-A5DD-090C29B1A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914" y="3172667"/>
            <a:ext cx="1349583" cy="11191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AFD1F9FE-0F5B-494B-82B2-A560DB05F3E3}"/>
              </a:ext>
            </a:extLst>
          </p:cNvPr>
          <p:cNvSpPr/>
          <p:nvPr/>
        </p:nvSpPr>
        <p:spPr>
          <a:xfrm>
            <a:off x="5978245" y="3172667"/>
            <a:ext cx="1452541"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6"/>
                </a:solidFill>
              </a:rPr>
              <a:t>optimized molecules</a:t>
            </a:r>
          </a:p>
        </p:txBody>
      </p:sp>
      <p:cxnSp>
        <p:nvCxnSpPr>
          <p:cNvPr id="29" name="Straight Connector 28">
            <a:extLst>
              <a:ext uri="{FF2B5EF4-FFF2-40B4-BE49-F238E27FC236}">
                <a16:creationId xmlns:a16="http://schemas.microsoft.com/office/drawing/2014/main" id="{EA9C31E6-B8C2-4A38-8C74-C9C9D0A7FBA5}"/>
              </a:ext>
            </a:extLst>
          </p:cNvPr>
          <p:cNvCxnSpPr>
            <a:cxnSpLocks/>
          </p:cNvCxnSpPr>
          <p:nvPr/>
        </p:nvCxnSpPr>
        <p:spPr>
          <a:xfrm>
            <a:off x="6312056" y="3289537"/>
            <a:ext cx="189653" cy="1023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F5BA1F2-7BD2-4393-B8F3-44FBE68521C9}"/>
              </a:ext>
            </a:extLst>
          </p:cNvPr>
          <p:cNvCxnSpPr>
            <a:cxnSpLocks/>
          </p:cNvCxnSpPr>
          <p:nvPr/>
        </p:nvCxnSpPr>
        <p:spPr>
          <a:xfrm>
            <a:off x="6312056" y="3261050"/>
            <a:ext cx="189653" cy="1023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3EB9DE8-1A8E-4ACA-93F8-6462610E5DA9}"/>
              </a:ext>
            </a:extLst>
          </p:cNvPr>
          <p:cNvCxnSpPr>
            <a:cxnSpLocks/>
          </p:cNvCxnSpPr>
          <p:nvPr/>
        </p:nvCxnSpPr>
        <p:spPr>
          <a:xfrm flipH="1">
            <a:off x="6558456" y="3264276"/>
            <a:ext cx="194869" cy="11811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D111E6-2396-4310-A1A2-320C2E4AC933}"/>
              </a:ext>
            </a:extLst>
          </p:cNvPr>
          <p:cNvCxnSpPr>
            <a:cxnSpLocks/>
          </p:cNvCxnSpPr>
          <p:nvPr/>
        </p:nvCxnSpPr>
        <p:spPr>
          <a:xfrm flipV="1">
            <a:off x="6522876" y="3379162"/>
            <a:ext cx="0" cy="2667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FA490-5DEB-4FC2-9D9E-9A66C5BA8DAC}"/>
              </a:ext>
            </a:extLst>
          </p:cNvPr>
          <p:cNvCxnSpPr>
            <a:cxnSpLocks/>
          </p:cNvCxnSpPr>
          <p:nvPr/>
        </p:nvCxnSpPr>
        <p:spPr>
          <a:xfrm flipV="1">
            <a:off x="6257234" y="3677278"/>
            <a:ext cx="249767" cy="13791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23E391-50AB-450B-A9E3-7E911FC93A50}"/>
              </a:ext>
            </a:extLst>
          </p:cNvPr>
          <p:cNvCxnSpPr>
            <a:cxnSpLocks/>
          </p:cNvCxnSpPr>
          <p:nvPr/>
        </p:nvCxnSpPr>
        <p:spPr>
          <a:xfrm>
            <a:off x="6263584" y="3829678"/>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DECE02D-B637-4238-A992-B5D3AB1C9732}"/>
              </a:ext>
            </a:extLst>
          </p:cNvPr>
          <p:cNvCxnSpPr>
            <a:cxnSpLocks/>
          </p:cNvCxnSpPr>
          <p:nvPr/>
        </p:nvCxnSpPr>
        <p:spPr>
          <a:xfrm>
            <a:off x="6263584" y="4117153"/>
            <a:ext cx="249767"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FF7AD30-A470-44AC-B276-2ED9756076A0}"/>
              </a:ext>
            </a:extLst>
          </p:cNvPr>
          <p:cNvCxnSpPr>
            <a:cxnSpLocks/>
          </p:cNvCxnSpPr>
          <p:nvPr/>
        </p:nvCxnSpPr>
        <p:spPr>
          <a:xfrm flipV="1">
            <a:off x="6507001" y="4129854"/>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728D8BF-CEF0-4D8A-B67C-D52102016818}"/>
              </a:ext>
            </a:extLst>
          </p:cNvPr>
          <p:cNvCxnSpPr>
            <a:cxnSpLocks/>
          </p:cNvCxnSpPr>
          <p:nvPr/>
        </p:nvCxnSpPr>
        <p:spPr>
          <a:xfrm flipV="1">
            <a:off x="6763117" y="3808483"/>
            <a:ext cx="0" cy="31502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138E23A-5673-404A-BFA8-F48754098A1E}"/>
              </a:ext>
            </a:extLst>
          </p:cNvPr>
          <p:cNvCxnSpPr>
            <a:cxnSpLocks/>
          </p:cNvCxnSpPr>
          <p:nvPr/>
        </p:nvCxnSpPr>
        <p:spPr>
          <a:xfrm flipH="1" flipV="1">
            <a:off x="6530285" y="3661384"/>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9F093BE-A8A3-4B38-84B5-8B3BB617C954}"/>
              </a:ext>
            </a:extLst>
          </p:cNvPr>
          <p:cNvCxnSpPr>
            <a:cxnSpLocks/>
          </p:cNvCxnSpPr>
          <p:nvPr/>
        </p:nvCxnSpPr>
        <p:spPr>
          <a:xfrm flipH="1">
            <a:off x="6772642" y="3710027"/>
            <a:ext cx="190500" cy="11330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2C176DC-4008-499A-91CC-CD7675A96961}"/>
              </a:ext>
            </a:extLst>
          </p:cNvPr>
          <p:cNvCxnSpPr>
            <a:cxnSpLocks/>
          </p:cNvCxnSpPr>
          <p:nvPr/>
        </p:nvCxnSpPr>
        <p:spPr>
          <a:xfrm flipH="1" flipV="1">
            <a:off x="7041458" y="3679915"/>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781B96-6E81-4EFC-A3C8-C5E48634E791}"/>
              </a:ext>
            </a:extLst>
          </p:cNvPr>
          <p:cNvCxnSpPr>
            <a:cxnSpLocks/>
          </p:cNvCxnSpPr>
          <p:nvPr/>
        </p:nvCxnSpPr>
        <p:spPr>
          <a:xfrm>
            <a:off x="7268999" y="3808483"/>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21FA4E3-59C3-4338-930C-3A4C8C143560}"/>
              </a:ext>
            </a:extLst>
          </p:cNvPr>
          <p:cNvCxnSpPr>
            <a:cxnSpLocks/>
          </p:cNvCxnSpPr>
          <p:nvPr/>
        </p:nvCxnSpPr>
        <p:spPr>
          <a:xfrm flipV="1">
            <a:off x="7275893" y="3673183"/>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56B02225-3512-479B-AB63-0E23B69421B3}"/>
              </a:ext>
            </a:extLst>
          </p:cNvPr>
          <p:cNvSpPr/>
          <p:nvPr/>
        </p:nvSpPr>
        <p:spPr>
          <a:xfrm>
            <a:off x="6194596" y="3172667"/>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Oval 43">
            <a:extLst>
              <a:ext uri="{FF2B5EF4-FFF2-40B4-BE49-F238E27FC236}">
                <a16:creationId xmlns:a16="http://schemas.microsoft.com/office/drawing/2014/main" id="{5F382540-C49D-499D-9D28-F687673C848B}"/>
              </a:ext>
            </a:extLst>
          </p:cNvPr>
          <p:cNvSpPr/>
          <p:nvPr/>
        </p:nvSpPr>
        <p:spPr>
          <a:xfrm>
            <a:off x="6442790" y="3325125"/>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Oval 44">
            <a:extLst>
              <a:ext uri="{FF2B5EF4-FFF2-40B4-BE49-F238E27FC236}">
                <a16:creationId xmlns:a16="http://schemas.microsoft.com/office/drawing/2014/main" id="{9BF8D1A7-6B9F-40A9-8863-11080593921F}"/>
              </a:ext>
            </a:extLst>
          </p:cNvPr>
          <p:cNvSpPr/>
          <p:nvPr/>
        </p:nvSpPr>
        <p:spPr>
          <a:xfrm>
            <a:off x="6690984" y="3172667"/>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Oval 45">
            <a:extLst>
              <a:ext uri="{FF2B5EF4-FFF2-40B4-BE49-F238E27FC236}">
                <a16:creationId xmlns:a16="http://schemas.microsoft.com/office/drawing/2014/main" id="{8E4FB219-8E61-4C7A-890D-B2AB797561E1}"/>
              </a:ext>
            </a:extLst>
          </p:cNvPr>
          <p:cNvSpPr/>
          <p:nvPr/>
        </p:nvSpPr>
        <p:spPr>
          <a:xfrm>
            <a:off x="6442790" y="3600291"/>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Oval 46">
            <a:extLst>
              <a:ext uri="{FF2B5EF4-FFF2-40B4-BE49-F238E27FC236}">
                <a16:creationId xmlns:a16="http://schemas.microsoft.com/office/drawing/2014/main" id="{2BE62223-3E3E-4969-B7B1-24AB1C7A994A}"/>
              </a:ext>
            </a:extLst>
          </p:cNvPr>
          <p:cNvSpPr/>
          <p:nvPr/>
        </p:nvSpPr>
        <p:spPr>
          <a:xfrm>
            <a:off x="6194596" y="3752749"/>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Oval 47">
            <a:extLst>
              <a:ext uri="{FF2B5EF4-FFF2-40B4-BE49-F238E27FC236}">
                <a16:creationId xmlns:a16="http://schemas.microsoft.com/office/drawing/2014/main" id="{D35F2019-706E-41A2-8819-144EE14EF7C2}"/>
              </a:ext>
            </a:extLst>
          </p:cNvPr>
          <p:cNvSpPr/>
          <p:nvPr/>
        </p:nvSpPr>
        <p:spPr>
          <a:xfrm>
            <a:off x="6194596" y="4024349"/>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Oval 48">
            <a:extLst>
              <a:ext uri="{FF2B5EF4-FFF2-40B4-BE49-F238E27FC236}">
                <a16:creationId xmlns:a16="http://schemas.microsoft.com/office/drawing/2014/main" id="{F63D1612-EDB7-46A8-8A08-8C6976634EA4}"/>
              </a:ext>
            </a:extLst>
          </p:cNvPr>
          <p:cNvSpPr/>
          <p:nvPr/>
        </p:nvSpPr>
        <p:spPr>
          <a:xfrm>
            <a:off x="6442790" y="4181042"/>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Oval 49">
            <a:extLst>
              <a:ext uri="{FF2B5EF4-FFF2-40B4-BE49-F238E27FC236}">
                <a16:creationId xmlns:a16="http://schemas.microsoft.com/office/drawing/2014/main" id="{B75B1315-3F84-4B7B-9D07-AC2093E54132}"/>
              </a:ext>
            </a:extLst>
          </p:cNvPr>
          <p:cNvSpPr/>
          <p:nvPr/>
        </p:nvSpPr>
        <p:spPr>
          <a:xfrm>
            <a:off x="6678632" y="4026827"/>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Oval 50">
            <a:extLst>
              <a:ext uri="{FF2B5EF4-FFF2-40B4-BE49-F238E27FC236}">
                <a16:creationId xmlns:a16="http://schemas.microsoft.com/office/drawing/2014/main" id="{1CAF9A8F-B9BA-46C1-86B8-99DFC999583D}"/>
              </a:ext>
            </a:extLst>
          </p:cNvPr>
          <p:cNvSpPr/>
          <p:nvPr/>
        </p:nvSpPr>
        <p:spPr>
          <a:xfrm>
            <a:off x="6675457" y="3747819"/>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Oval 51">
            <a:extLst>
              <a:ext uri="{FF2B5EF4-FFF2-40B4-BE49-F238E27FC236}">
                <a16:creationId xmlns:a16="http://schemas.microsoft.com/office/drawing/2014/main" id="{E78869DA-7B95-48DC-B6B8-63723ACBFDA7}"/>
              </a:ext>
            </a:extLst>
          </p:cNvPr>
          <p:cNvSpPr/>
          <p:nvPr/>
        </p:nvSpPr>
        <p:spPr>
          <a:xfrm>
            <a:off x="6947047" y="3612294"/>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Oval 52">
            <a:extLst>
              <a:ext uri="{FF2B5EF4-FFF2-40B4-BE49-F238E27FC236}">
                <a16:creationId xmlns:a16="http://schemas.microsoft.com/office/drawing/2014/main" id="{DDA79A1B-AA4F-42BF-917B-FD72353D414A}"/>
              </a:ext>
            </a:extLst>
          </p:cNvPr>
          <p:cNvSpPr/>
          <p:nvPr/>
        </p:nvSpPr>
        <p:spPr>
          <a:xfrm>
            <a:off x="7197472" y="3747819"/>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Oval 53">
            <a:extLst>
              <a:ext uri="{FF2B5EF4-FFF2-40B4-BE49-F238E27FC236}">
                <a16:creationId xmlns:a16="http://schemas.microsoft.com/office/drawing/2014/main" id="{0420CCAC-1B88-4A2B-86E7-80796D1D3838}"/>
              </a:ext>
            </a:extLst>
          </p:cNvPr>
          <p:cNvSpPr/>
          <p:nvPr/>
        </p:nvSpPr>
        <p:spPr>
          <a:xfrm>
            <a:off x="7201705" y="4040584"/>
            <a:ext cx="159944" cy="152458"/>
          </a:xfrm>
          <a:prstGeom prst="ellipse">
            <a:avLst/>
          </a:prstGeom>
          <a:solidFill>
            <a:srgbClr val="FBE5D6"/>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Oval 54">
            <a:extLst>
              <a:ext uri="{FF2B5EF4-FFF2-40B4-BE49-F238E27FC236}">
                <a16:creationId xmlns:a16="http://schemas.microsoft.com/office/drawing/2014/main" id="{E26714E1-396F-4613-BAD6-B531CCF25D7F}"/>
              </a:ext>
            </a:extLst>
          </p:cNvPr>
          <p:cNvSpPr/>
          <p:nvPr/>
        </p:nvSpPr>
        <p:spPr>
          <a:xfrm>
            <a:off x="7424127" y="3619702"/>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Rectangle 55">
            <a:extLst>
              <a:ext uri="{FF2B5EF4-FFF2-40B4-BE49-F238E27FC236}">
                <a16:creationId xmlns:a16="http://schemas.microsoft.com/office/drawing/2014/main" id="{8E51CEAE-FD71-45D7-A150-46BA1D89557E}"/>
              </a:ext>
            </a:extLst>
          </p:cNvPr>
          <p:cNvSpPr/>
          <p:nvPr/>
        </p:nvSpPr>
        <p:spPr>
          <a:xfrm>
            <a:off x="2457495" y="2357916"/>
            <a:ext cx="1594476" cy="338554"/>
          </a:xfrm>
          <a:prstGeom prst="rect">
            <a:avLst/>
          </a:prstGeom>
        </p:spPr>
        <p:txBody>
          <a:bodyPr wrap="square">
            <a:spAutoFit/>
          </a:bodyPr>
          <a:lstStyle/>
          <a:p>
            <a:pPr algn="ctr">
              <a:defRPr/>
            </a:pPr>
            <a:r>
              <a:rPr lang="sv-SE" sz="1600" dirty="0">
                <a:solidFill>
                  <a:schemeClr val="accent2"/>
                </a:solidFill>
                <a:latin typeface="+mj-lt"/>
              </a:rPr>
              <a:t>target activity</a:t>
            </a:r>
          </a:p>
        </p:txBody>
      </p:sp>
      <p:sp>
        <p:nvSpPr>
          <p:cNvPr id="57" name="Rectangle 56">
            <a:extLst>
              <a:ext uri="{FF2B5EF4-FFF2-40B4-BE49-F238E27FC236}">
                <a16:creationId xmlns:a16="http://schemas.microsoft.com/office/drawing/2014/main" id="{FA2AB8B9-82A3-4563-A5B0-541249804CA3}"/>
              </a:ext>
            </a:extLst>
          </p:cNvPr>
          <p:cNvSpPr/>
          <p:nvPr/>
        </p:nvSpPr>
        <p:spPr>
          <a:xfrm>
            <a:off x="223527" y="2672920"/>
            <a:ext cx="1594476" cy="338554"/>
          </a:xfrm>
          <a:prstGeom prst="rect">
            <a:avLst/>
          </a:prstGeom>
        </p:spPr>
        <p:txBody>
          <a:bodyPr wrap="square">
            <a:spAutoFit/>
          </a:bodyPr>
          <a:lstStyle/>
          <a:p>
            <a:pPr algn="ctr">
              <a:defRPr/>
            </a:pPr>
            <a:r>
              <a:rPr lang="sv-SE" sz="1600" dirty="0">
                <a:solidFill>
                  <a:schemeClr val="accent3"/>
                </a:solidFill>
                <a:latin typeface="+mj-lt"/>
              </a:rPr>
              <a:t>low toxicity</a:t>
            </a:r>
          </a:p>
        </p:txBody>
      </p:sp>
      <p:sp>
        <p:nvSpPr>
          <p:cNvPr id="58" name="Rectangle 57">
            <a:extLst>
              <a:ext uri="{FF2B5EF4-FFF2-40B4-BE49-F238E27FC236}">
                <a16:creationId xmlns:a16="http://schemas.microsoft.com/office/drawing/2014/main" id="{7267AE7B-FE0C-49E7-876D-6BE863B21B76}"/>
              </a:ext>
            </a:extLst>
          </p:cNvPr>
          <p:cNvSpPr/>
          <p:nvPr/>
        </p:nvSpPr>
        <p:spPr>
          <a:xfrm>
            <a:off x="281399" y="3056725"/>
            <a:ext cx="1594476" cy="338554"/>
          </a:xfrm>
          <a:prstGeom prst="rect">
            <a:avLst/>
          </a:prstGeom>
        </p:spPr>
        <p:txBody>
          <a:bodyPr wrap="square">
            <a:spAutoFit/>
          </a:bodyPr>
          <a:lstStyle/>
          <a:p>
            <a:pPr algn="ctr">
              <a:defRPr/>
            </a:pPr>
            <a:r>
              <a:rPr lang="sv-SE" sz="1600" dirty="0">
                <a:solidFill>
                  <a:schemeClr val="accent4"/>
                </a:solidFill>
                <a:latin typeface="+mj-lt"/>
              </a:rPr>
              <a:t>synthesizable</a:t>
            </a:r>
          </a:p>
        </p:txBody>
      </p:sp>
      <p:sp>
        <p:nvSpPr>
          <p:cNvPr id="59" name="Rectangle 58">
            <a:extLst>
              <a:ext uri="{FF2B5EF4-FFF2-40B4-BE49-F238E27FC236}">
                <a16:creationId xmlns:a16="http://schemas.microsoft.com/office/drawing/2014/main" id="{2FD7C65F-2312-4349-9205-CA716433069C}"/>
              </a:ext>
            </a:extLst>
          </p:cNvPr>
          <p:cNvSpPr/>
          <p:nvPr/>
        </p:nvSpPr>
        <p:spPr>
          <a:xfrm>
            <a:off x="1030572" y="2270171"/>
            <a:ext cx="1594476" cy="338554"/>
          </a:xfrm>
          <a:prstGeom prst="rect">
            <a:avLst/>
          </a:prstGeom>
        </p:spPr>
        <p:txBody>
          <a:bodyPr wrap="square">
            <a:spAutoFit/>
          </a:bodyPr>
          <a:lstStyle/>
          <a:p>
            <a:pPr algn="ctr">
              <a:defRPr/>
            </a:pPr>
            <a:r>
              <a:rPr lang="sv-SE" sz="1600" dirty="0">
                <a:solidFill>
                  <a:schemeClr val="accent1"/>
                </a:solidFill>
                <a:latin typeface="+mj-lt"/>
              </a:rPr>
              <a:t>good solubility</a:t>
            </a:r>
          </a:p>
        </p:txBody>
      </p:sp>
      <p:sp>
        <p:nvSpPr>
          <p:cNvPr id="62" name="Title 1">
            <a:extLst>
              <a:ext uri="{FF2B5EF4-FFF2-40B4-BE49-F238E27FC236}">
                <a16:creationId xmlns:a16="http://schemas.microsoft.com/office/drawing/2014/main" id="{61F7CA1B-B4FB-4F93-889C-4B695F4FBA87}"/>
              </a:ext>
            </a:extLst>
          </p:cNvPr>
          <p:cNvSpPr txBox="1">
            <a:spLocks/>
          </p:cNvSpPr>
          <p:nvPr/>
        </p:nvSpPr>
        <p:spPr>
          <a:xfrm>
            <a:off x="1023940" y="533400"/>
            <a:ext cx="7107237" cy="12398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dirty="0"/>
              <a:t>Generative models can also be used to design </a:t>
            </a:r>
            <a:r>
              <a:rPr lang="sv-SE" sz="2800" dirty="0">
                <a:solidFill>
                  <a:schemeClr val="accent5">
                    <a:lumMod val="60000"/>
                    <a:lumOff val="40000"/>
                  </a:schemeClr>
                </a:solidFill>
              </a:rPr>
              <a:t>molecules with desired properties</a:t>
            </a:r>
            <a:r>
              <a:rPr lang="sv-SE" sz="2800" dirty="0"/>
              <a:t>.</a:t>
            </a:r>
          </a:p>
        </p:txBody>
      </p:sp>
      <p:sp>
        <p:nvSpPr>
          <p:cNvPr id="63" name="Rectangle 62">
            <a:extLst>
              <a:ext uri="{FF2B5EF4-FFF2-40B4-BE49-F238E27FC236}">
                <a16:creationId xmlns:a16="http://schemas.microsoft.com/office/drawing/2014/main" id="{0E81E7B2-676D-4049-9115-93E8F8019B38}"/>
              </a:ext>
            </a:extLst>
          </p:cNvPr>
          <p:cNvSpPr/>
          <p:nvPr/>
        </p:nvSpPr>
        <p:spPr>
          <a:xfrm>
            <a:off x="5681174" y="4452217"/>
            <a:ext cx="2308454" cy="338554"/>
          </a:xfrm>
          <a:prstGeom prst="rect">
            <a:avLst/>
          </a:prstGeom>
        </p:spPr>
        <p:txBody>
          <a:bodyPr wrap="square">
            <a:spAutoFit/>
          </a:bodyPr>
          <a:lstStyle/>
          <a:p>
            <a:pPr algn="ctr">
              <a:defRPr/>
            </a:pPr>
            <a:r>
              <a:rPr lang="sv-SE" sz="1600" dirty="0">
                <a:solidFill>
                  <a:schemeClr val="accent2"/>
                </a:solidFill>
                <a:latin typeface="+mj-lt"/>
              </a:rPr>
              <a:t>aspirin</a:t>
            </a:r>
          </a:p>
        </p:txBody>
      </p:sp>
      <p:sp>
        <p:nvSpPr>
          <p:cNvPr id="73" name="Rectangle 72">
            <a:extLst>
              <a:ext uri="{FF2B5EF4-FFF2-40B4-BE49-F238E27FC236}">
                <a16:creationId xmlns:a16="http://schemas.microsoft.com/office/drawing/2014/main" id="{F090349F-B71A-4431-AA08-7D2FD5EBC46A}"/>
              </a:ext>
            </a:extLst>
          </p:cNvPr>
          <p:cNvSpPr/>
          <p:nvPr/>
        </p:nvSpPr>
        <p:spPr>
          <a:xfrm>
            <a:off x="19100" y="2264570"/>
            <a:ext cx="1594476" cy="338554"/>
          </a:xfrm>
          <a:prstGeom prst="rect">
            <a:avLst/>
          </a:prstGeom>
        </p:spPr>
        <p:txBody>
          <a:bodyPr wrap="square">
            <a:spAutoFit/>
          </a:bodyPr>
          <a:lstStyle/>
          <a:p>
            <a:pPr algn="ctr">
              <a:defRPr/>
            </a:pPr>
            <a:r>
              <a:rPr lang="sv-SE" sz="1600" dirty="0">
                <a:solidFill>
                  <a:schemeClr val="accent6"/>
                </a:solidFill>
                <a:latin typeface="+mj-lt"/>
              </a:rPr>
              <a:t>e.g.</a:t>
            </a:r>
          </a:p>
        </p:txBody>
      </p:sp>
      <p:sp>
        <p:nvSpPr>
          <p:cNvPr id="2" name="Rectangle 1">
            <a:extLst>
              <a:ext uri="{FF2B5EF4-FFF2-40B4-BE49-F238E27FC236}">
                <a16:creationId xmlns:a16="http://schemas.microsoft.com/office/drawing/2014/main" id="{AB036F58-4609-4AA6-B1A9-069F25D9D174}"/>
              </a:ext>
            </a:extLst>
          </p:cNvPr>
          <p:cNvSpPr/>
          <p:nvPr/>
        </p:nvSpPr>
        <p:spPr>
          <a:xfrm>
            <a:off x="187197" y="5402946"/>
            <a:ext cx="4039252" cy="923330"/>
          </a:xfrm>
          <a:prstGeom prst="rect">
            <a:avLst/>
          </a:prstGeom>
        </p:spPr>
        <p:txBody>
          <a:bodyPr wrap="square">
            <a:spAutoFit/>
          </a:bodyPr>
          <a:lstStyle/>
          <a:p>
            <a:pPr algn="ctr"/>
            <a:r>
              <a:rPr lang="sv-SE" dirty="0">
                <a:solidFill>
                  <a:schemeClr val="accent1"/>
                </a:solidFill>
              </a:rPr>
              <a:t>Save chemists time by narrowing down the chemical space of viable molecules </a:t>
            </a:r>
            <a:r>
              <a:rPr lang="sv-SE" i="1" dirty="0">
                <a:solidFill>
                  <a:schemeClr val="accent1"/>
                </a:solidFill>
              </a:rPr>
              <a:t>faster and more efficiently</a:t>
            </a:r>
            <a:r>
              <a:rPr lang="sv-SE" dirty="0">
                <a:solidFill>
                  <a:schemeClr val="accent1"/>
                </a:solidFill>
              </a:rPr>
              <a:t>.</a:t>
            </a:r>
          </a:p>
        </p:txBody>
      </p:sp>
      <p:sp>
        <p:nvSpPr>
          <p:cNvPr id="7" name="Rectangle 6">
            <a:extLst>
              <a:ext uri="{FF2B5EF4-FFF2-40B4-BE49-F238E27FC236}">
                <a16:creationId xmlns:a16="http://schemas.microsoft.com/office/drawing/2014/main" id="{EC05B317-B9D6-48C2-94A5-DEDE5CC26877}"/>
              </a:ext>
            </a:extLst>
          </p:cNvPr>
          <p:cNvSpPr/>
          <p:nvPr/>
        </p:nvSpPr>
        <p:spPr>
          <a:xfrm>
            <a:off x="4618365" y="5405243"/>
            <a:ext cx="4572000" cy="646331"/>
          </a:xfrm>
          <a:prstGeom prst="rect">
            <a:avLst/>
          </a:prstGeom>
        </p:spPr>
        <p:txBody>
          <a:bodyPr>
            <a:spAutoFit/>
          </a:bodyPr>
          <a:lstStyle/>
          <a:p>
            <a:pPr algn="ctr"/>
            <a:r>
              <a:rPr lang="sv-SE" dirty="0">
                <a:solidFill>
                  <a:schemeClr val="accent1"/>
                </a:solidFill>
              </a:rPr>
              <a:t>Can be used in conjunction with existing (traditional) methods.</a:t>
            </a:r>
          </a:p>
        </p:txBody>
      </p:sp>
      <p:sp>
        <p:nvSpPr>
          <p:cNvPr id="61" name="Rectangle: Rounded Corners 60">
            <a:extLst>
              <a:ext uri="{FF2B5EF4-FFF2-40B4-BE49-F238E27FC236}">
                <a16:creationId xmlns:a16="http://schemas.microsoft.com/office/drawing/2014/main" id="{2527F6A0-FE45-42AD-89FB-467493564EBC}"/>
              </a:ext>
            </a:extLst>
          </p:cNvPr>
          <p:cNvSpPr/>
          <p:nvPr/>
        </p:nvSpPr>
        <p:spPr>
          <a:xfrm>
            <a:off x="1552310" y="4096984"/>
            <a:ext cx="1710018" cy="954165"/>
          </a:xfrm>
          <a:prstGeom prst="roundRect">
            <a:avLst/>
          </a:prstGeom>
          <a:no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sv-SE" b="1" dirty="0">
                <a:solidFill>
                  <a:schemeClr val="accent6"/>
                </a:solidFill>
              </a:rPr>
              <a:t>molecular substructures</a:t>
            </a:r>
          </a:p>
        </p:txBody>
      </p:sp>
      <p:cxnSp>
        <p:nvCxnSpPr>
          <p:cNvPr id="85" name="Straight Connector 84">
            <a:extLst>
              <a:ext uri="{FF2B5EF4-FFF2-40B4-BE49-F238E27FC236}">
                <a16:creationId xmlns:a16="http://schemas.microsoft.com/office/drawing/2014/main" id="{883FCDE6-ABB5-47A0-A565-968A8ACB0284}"/>
              </a:ext>
            </a:extLst>
          </p:cNvPr>
          <p:cNvCxnSpPr>
            <a:cxnSpLocks/>
          </p:cNvCxnSpPr>
          <p:nvPr/>
        </p:nvCxnSpPr>
        <p:spPr>
          <a:xfrm>
            <a:off x="1155321" y="4142664"/>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B014F09-5F06-4E20-806F-86FFBC8D26A0}"/>
              </a:ext>
            </a:extLst>
          </p:cNvPr>
          <p:cNvCxnSpPr>
            <a:cxnSpLocks/>
          </p:cNvCxnSpPr>
          <p:nvPr/>
        </p:nvCxnSpPr>
        <p:spPr>
          <a:xfrm flipV="1">
            <a:off x="1367837" y="4410282"/>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E65C8A1-161E-46D1-A1EB-D40F2AF3ABF6}"/>
              </a:ext>
            </a:extLst>
          </p:cNvPr>
          <p:cNvCxnSpPr>
            <a:cxnSpLocks/>
          </p:cNvCxnSpPr>
          <p:nvPr/>
        </p:nvCxnSpPr>
        <p:spPr>
          <a:xfrm flipH="1" flipV="1">
            <a:off x="1375774" y="4006802"/>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C10CD1E-4954-4A77-A3D1-29E6BFE1F921}"/>
              </a:ext>
            </a:extLst>
          </p:cNvPr>
          <p:cNvCxnSpPr>
            <a:cxnSpLocks/>
          </p:cNvCxnSpPr>
          <p:nvPr/>
        </p:nvCxnSpPr>
        <p:spPr>
          <a:xfrm flipV="1">
            <a:off x="1115318" y="3996954"/>
            <a:ext cx="249767" cy="13791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3DBB3EE-08EC-4663-AD30-536FE44D506E}"/>
              </a:ext>
            </a:extLst>
          </p:cNvPr>
          <p:cNvCxnSpPr>
            <a:cxnSpLocks/>
          </p:cNvCxnSpPr>
          <p:nvPr/>
        </p:nvCxnSpPr>
        <p:spPr>
          <a:xfrm>
            <a:off x="1121668" y="4149354"/>
            <a:ext cx="0" cy="29382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15056E1-DE71-4E8A-9A06-196A91809F48}"/>
              </a:ext>
            </a:extLst>
          </p:cNvPr>
          <p:cNvCxnSpPr>
            <a:cxnSpLocks/>
          </p:cNvCxnSpPr>
          <p:nvPr/>
        </p:nvCxnSpPr>
        <p:spPr>
          <a:xfrm>
            <a:off x="1121668" y="4436829"/>
            <a:ext cx="249767"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60819E0-E870-4D3C-8C4D-F62BB3D6D31D}"/>
              </a:ext>
            </a:extLst>
          </p:cNvPr>
          <p:cNvCxnSpPr>
            <a:cxnSpLocks/>
          </p:cNvCxnSpPr>
          <p:nvPr/>
        </p:nvCxnSpPr>
        <p:spPr>
          <a:xfrm flipV="1">
            <a:off x="1365085" y="4449530"/>
            <a:ext cx="265641" cy="1524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A1614EF-6D29-4723-ACC3-83D5EAE45BAC}"/>
              </a:ext>
            </a:extLst>
          </p:cNvPr>
          <p:cNvCxnSpPr>
            <a:cxnSpLocks/>
          </p:cNvCxnSpPr>
          <p:nvPr/>
        </p:nvCxnSpPr>
        <p:spPr>
          <a:xfrm flipV="1">
            <a:off x="1621201" y="4128159"/>
            <a:ext cx="0" cy="31502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4729A2F-8848-423F-944C-C83F400F3C91}"/>
              </a:ext>
            </a:extLst>
          </p:cNvPr>
          <p:cNvCxnSpPr>
            <a:cxnSpLocks/>
          </p:cNvCxnSpPr>
          <p:nvPr/>
        </p:nvCxnSpPr>
        <p:spPr>
          <a:xfrm flipH="1" flipV="1">
            <a:off x="1388369" y="3981060"/>
            <a:ext cx="249766" cy="14394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A41FA09C-C33A-4F38-849A-3C9F5081D482}"/>
              </a:ext>
            </a:extLst>
          </p:cNvPr>
          <p:cNvSpPr/>
          <p:nvPr/>
        </p:nvSpPr>
        <p:spPr>
          <a:xfrm>
            <a:off x="1300874" y="3919967"/>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5" name="Oval 94">
            <a:extLst>
              <a:ext uri="{FF2B5EF4-FFF2-40B4-BE49-F238E27FC236}">
                <a16:creationId xmlns:a16="http://schemas.microsoft.com/office/drawing/2014/main" id="{70CD2D8F-60E2-4345-B014-8D0E9572E26A}"/>
              </a:ext>
            </a:extLst>
          </p:cNvPr>
          <p:cNvSpPr/>
          <p:nvPr/>
        </p:nvSpPr>
        <p:spPr>
          <a:xfrm>
            <a:off x="1052680" y="4072425"/>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6" name="Oval 95">
            <a:extLst>
              <a:ext uri="{FF2B5EF4-FFF2-40B4-BE49-F238E27FC236}">
                <a16:creationId xmlns:a16="http://schemas.microsoft.com/office/drawing/2014/main" id="{40438E01-1B50-47CE-A291-14E9DE55109B}"/>
              </a:ext>
            </a:extLst>
          </p:cNvPr>
          <p:cNvSpPr/>
          <p:nvPr/>
        </p:nvSpPr>
        <p:spPr>
          <a:xfrm>
            <a:off x="1052680" y="4344025"/>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7" name="Oval 96">
            <a:extLst>
              <a:ext uri="{FF2B5EF4-FFF2-40B4-BE49-F238E27FC236}">
                <a16:creationId xmlns:a16="http://schemas.microsoft.com/office/drawing/2014/main" id="{B3825472-549C-4CCE-8863-2113170CD0C5}"/>
              </a:ext>
            </a:extLst>
          </p:cNvPr>
          <p:cNvSpPr/>
          <p:nvPr/>
        </p:nvSpPr>
        <p:spPr>
          <a:xfrm>
            <a:off x="1300874" y="4500718"/>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8" name="Oval 97">
            <a:extLst>
              <a:ext uri="{FF2B5EF4-FFF2-40B4-BE49-F238E27FC236}">
                <a16:creationId xmlns:a16="http://schemas.microsoft.com/office/drawing/2014/main" id="{E1020038-482D-4FA6-929A-D8558231C22A}"/>
              </a:ext>
            </a:extLst>
          </p:cNvPr>
          <p:cNvSpPr/>
          <p:nvPr/>
        </p:nvSpPr>
        <p:spPr>
          <a:xfrm>
            <a:off x="1536716" y="4346503"/>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9" name="Oval 98">
            <a:extLst>
              <a:ext uri="{FF2B5EF4-FFF2-40B4-BE49-F238E27FC236}">
                <a16:creationId xmlns:a16="http://schemas.microsoft.com/office/drawing/2014/main" id="{5BCDD821-0D86-4A7D-A4AF-EBF8DCA91953}"/>
              </a:ext>
            </a:extLst>
          </p:cNvPr>
          <p:cNvSpPr/>
          <p:nvPr/>
        </p:nvSpPr>
        <p:spPr>
          <a:xfrm>
            <a:off x="1533541" y="4067495"/>
            <a:ext cx="159944" cy="152458"/>
          </a:xfrm>
          <a:prstGeom prst="ellipse">
            <a:avLst/>
          </a:prstGeom>
          <a:solidFill>
            <a:srgbClr val="EEEEEE"/>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Rounded Corners 7">
            <a:extLst>
              <a:ext uri="{FF2B5EF4-FFF2-40B4-BE49-F238E27FC236}">
                <a16:creationId xmlns:a16="http://schemas.microsoft.com/office/drawing/2014/main" id="{DD1F86C4-24F0-43F2-B81A-9DBFE7512817}"/>
              </a:ext>
            </a:extLst>
          </p:cNvPr>
          <p:cNvSpPr/>
          <p:nvPr/>
        </p:nvSpPr>
        <p:spPr>
          <a:xfrm>
            <a:off x="3686703" y="3078218"/>
            <a:ext cx="1824915" cy="134906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molecular generative model</a:t>
            </a:r>
            <a:endParaRPr lang="sv-SE" dirty="0"/>
          </a:p>
        </p:txBody>
      </p:sp>
      <p:sp>
        <p:nvSpPr>
          <p:cNvPr id="69" name="Arrow: Chevron 68">
            <a:extLst>
              <a:ext uri="{FF2B5EF4-FFF2-40B4-BE49-F238E27FC236}">
                <a16:creationId xmlns:a16="http://schemas.microsoft.com/office/drawing/2014/main" id="{3C3E4408-9E75-4093-815E-520478DB99E0}"/>
              </a:ext>
            </a:extLst>
          </p:cNvPr>
          <p:cNvSpPr/>
          <p:nvPr/>
        </p:nvSpPr>
        <p:spPr>
          <a:xfrm>
            <a:off x="3229486" y="3543160"/>
            <a:ext cx="215381" cy="365760"/>
          </a:xfrm>
          <a:prstGeom prst="chevron">
            <a:avLst/>
          </a:prstGeom>
          <a:solidFill>
            <a:schemeClr val="accent5">
              <a:lumMod val="40000"/>
              <a:lumOff val="6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sv-SE">
              <a:solidFill>
                <a:schemeClr val="tx1"/>
              </a:solidFill>
            </a:endParaRPr>
          </a:p>
        </p:txBody>
      </p:sp>
      <p:sp>
        <p:nvSpPr>
          <p:cNvPr id="72" name="Arrow: Chevron 71">
            <a:extLst>
              <a:ext uri="{FF2B5EF4-FFF2-40B4-BE49-F238E27FC236}">
                <a16:creationId xmlns:a16="http://schemas.microsoft.com/office/drawing/2014/main" id="{11156378-E9FD-4837-B005-F112EDC5E219}"/>
              </a:ext>
            </a:extLst>
          </p:cNvPr>
          <p:cNvSpPr/>
          <p:nvPr/>
        </p:nvSpPr>
        <p:spPr>
          <a:xfrm>
            <a:off x="3380717" y="3545276"/>
            <a:ext cx="215381" cy="365760"/>
          </a:xfrm>
          <a:prstGeom prst="chevron">
            <a:avLst/>
          </a:prstGeom>
          <a:solidFill>
            <a:schemeClr val="accent5">
              <a:lumMod val="40000"/>
              <a:lumOff val="6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sv-SE">
              <a:solidFill>
                <a:schemeClr val="tx1"/>
              </a:solidFill>
            </a:endParaRPr>
          </a:p>
        </p:txBody>
      </p:sp>
      <p:sp>
        <p:nvSpPr>
          <p:cNvPr id="12" name="Arrow: Right 11">
            <a:extLst>
              <a:ext uri="{FF2B5EF4-FFF2-40B4-BE49-F238E27FC236}">
                <a16:creationId xmlns:a16="http://schemas.microsoft.com/office/drawing/2014/main" id="{45D0C036-6013-4C88-8067-242FBDE9728F}"/>
              </a:ext>
            </a:extLst>
          </p:cNvPr>
          <p:cNvSpPr/>
          <p:nvPr/>
        </p:nvSpPr>
        <p:spPr>
          <a:xfrm>
            <a:off x="5590502" y="3549794"/>
            <a:ext cx="458572" cy="338554"/>
          </a:xfrm>
          <a:prstGeom prst="right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75" name="Content Placeholder 3">
            <a:extLst>
              <a:ext uri="{FF2B5EF4-FFF2-40B4-BE49-F238E27FC236}">
                <a16:creationId xmlns:a16="http://schemas.microsoft.com/office/drawing/2014/main" id="{853B9C7E-381F-4A0E-A00F-07AC70B9752C}"/>
              </a:ext>
            </a:extLst>
          </p:cNvPr>
          <p:cNvGraphicFramePr>
            <a:graphicFrameLocks/>
          </p:cNvGraphicFramePr>
          <p:nvPr>
            <p:extLst>
              <p:ext uri="{D42A27DB-BD31-4B8C-83A1-F6EECF244321}">
                <p14:modId xmlns:p14="http://schemas.microsoft.com/office/powerpoint/2010/main" val="478059413"/>
              </p:ext>
            </p:extLst>
          </p:nvPr>
        </p:nvGraphicFramePr>
        <p:xfrm>
          <a:off x="628650" y="5126181"/>
          <a:ext cx="7886700" cy="30458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6" name="Rectangle 75">
            <a:extLst>
              <a:ext uri="{FF2B5EF4-FFF2-40B4-BE49-F238E27FC236}">
                <a16:creationId xmlns:a16="http://schemas.microsoft.com/office/drawing/2014/main" id="{E8778D1E-3EBC-4C4B-A60D-5B1B449274EA}"/>
              </a:ext>
            </a:extLst>
          </p:cNvPr>
          <p:cNvSpPr/>
          <p:nvPr/>
        </p:nvSpPr>
        <p:spPr>
          <a:xfrm>
            <a:off x="413886" y="6429676"/>
            <a:ext cx="8325853" cy="4283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7759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1"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26" presetClass="emph" presetSubtype="0" fill="hold" grpId="1" nodeType="afterEffect">
                                  <p:stCondLst>
                                    <p:cond delay="50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par>
                          <p:cTn id="12" fill="hold">
                            <p:stCondLst>
                              <p:cond delay="1500"/>
                            </p:stCondLst>
                            <p:childTnLst>
                              <p:par>
                                <p:cTn id="13" presetID="1"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childTnLst>
                          </p:cTn>
                        </p:par>
                        <p:par>
                          <p:cTn id="19" fill="hold">
                            <p:stCondLst>
                              <p:cond delay="2500"/>
                            </p:stCondLst>
                            <p:childTnLst>
                              <p:par>
                                <p:cTn id="20" presetID="10" presetClass="entr" presetSubtype="0" fill="hold" grpId="0" nodeType="afterEffect">
                                  <p:stCondLst>
                                    <p:cond delay="50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par>
                          <p:cTn id="23" fill="hold">
                            <p:stCondLst>
                              <p:cond delay="3500"/>
                            </p:stCondLst>
                            <p:childTnLst>
                              <p:par>
                                <p:cTn id="24" presetID="10" presetClass="entr" presetSubtype="0" fill="hold" grpId="0" nodeType="afterEffect">
                                  <p:stCondLst>
                                    <p:cond delay="50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par>
                          <p:cTn id="27" fill="hold">
                            <p:stCondLst>
                              <p:cond delay="4500"/>
                            </p:stCondLst>
                            <p:childTnLst>
                              <p:par>
                                <p:cTn id="28" presetID="10" presetClass="entr" presetSubtype="0" fill="hold" grpId="0" nodeType="afterEffect">
                                  <p:stCondLst>
                                    <p:cond delay="50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childTnLst>
                          </p:cTn>
                        </p:par>
                        <p:par>
                          <p:cTn id="31" fill="hold">
                            <p:stCondLst>
                              <p:cond delay="5500"/>
                            </p:stCondLst>
                            <p:childTnLst>
                              <p:par>
                                <p:cTn id="32" presetID="10" presetClass="entr" presetSubtype="0" fill="hold" grpId="0" nodeType="afterEffect">
                                  <p:stCondLst>
                                    <p:cond delay="50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childTnLst>
                          </p:cTn>
                        </p:par>
                        <p:par>
                          <p:cTn id="35" fill="hold">
                            <p:stCondLst>
                              <p:cond delay="6500"/>
                            </p:stCondLst>
                            <p:childTnLst>
                              <p:par>
                                <p:cTn id="36" presetID="0" presetClass="path" presetSubtype="0" accel="50000" decel="50000" fill="hold" grpId="1" nodeType="afterEffect">
                                  <p:stCondLst>
                                    <p:cond delay="0"/>
                                  </p:stCondLst>
                                  <p:childTnLst>
                                    <p:animMotion origin="layout" path="M 3.33333E-6 -3.33333E-6 L 0.09323 0.1537 " pathEditMode="relative" rAng="0" ptsTypes="AA">
                                      <p:cBhvr>
                                        <p:cTn id="37" dur="1000" fill="hold"/>
                                        <p:tgtEl>
                                          <p:spTgt spid="56"/>
                                        </p:tgtEl>
                                        <p:attrNameLst>
                                          <p:attrName>ppt_x</p:attrName>
                                          <p:attrName>ppt_y</p:attrName>
                                        </p:attrNameLst>
                                      </p:cBhvr>
                                      <p:rCtr x="4740" y="7569"/>
                                    </p:animMotion>
                                  </p:childTnLst>
                                </p:cTn>
                              </p:par>
                              <p:par>
                                <p:cTn id="38" presetID="0" presetClass="path" presetSubtype="0" accel="50000" decel="50000" fill="hold" grpId="1" nodeType="withEffect">
                                  <p:stCondLst>
                                    <p:cond delay="0"/>
                                  </p:stCondLst>
                                  <p:childTnLst>
                                    <p:animMotion origin="layout" path="M -1.94444E-6 -1.85185E-6 L 0.34028 0.11204 " pathEditMode="relative" rAng="0" ptsTypes="AA">
                                      <p:cBhvr>
                                        <p:cTn id="39" dur="1000" fill="hold"/>
                                        <p:tgtEl>
                                          <p:spTgt spid="57"/>
                                        </p:tgtEl>
                                        <p:attrNameLst>
                                          <p:attrName>ppt_x</p:attrName>
                                          <p:attrName>ppt_y</p:attrName>
                                        </p:attrNameLst>
                                      </p:cBhvr>
                                      <p:rCtr x="17014" y="5602"/>
                                    </p:animMotion>
                                  </p:childTnLst>
                                </p:cTn>
                              </p:par>
                              <p:par>
                                <p:cTn id="40" presetID="0" presetClass="path" presetSubtype="0" accel="50000" decel="50000" fill="hold" grpId="1" nodeType="withEffect">
                                  <p:stCondLst>
                                    <p:cond delay="0"/>
                                  </p:stCondLst>
                                  <p:childTnLst>
                                    <p:animMotion origin="layout" path="M 3.61111E-6 4.44444E-6 L 0.24149 0.16851 " pathEditMode="relative" rAng="0" ptsTypes="AA">
                                      <p:cBhvr>
                                        <p:cTn id="41" dur="1000" fill="hold"/>
                                        <p:tgtEl>
                                          <p:spTgt spid="59"/>
                                        </p:tgtEl>
                                        <p:attrNameLst>
                                          <p:attrName>ppt_x</p:attrName>
                                          <p:attrName>ppt_y</p:attrName>
                                        </p:attrNameLst>
                                      </p:cBhvr>
                                      <p:rCtr x="12066" y="8426"/>
                                    </p:animMotion>
                                  </p:childTnLst>
                                </p:cTn>
                              </p:par>
                              <p:par>
                                <p:cTn id="42" presetID="0" presetClass="path" presetSubtype="0" accel="50000" decel="50000" fill="hold" grpId="1" nodeType="withEffect">
                                  <p:stCondLst>
                                    <p:cond delay="0"/>
                                  </p:stCondLst>
                                  <p:childTnLst>
                                    <p:animMotion origin="layout" path="M 0.00052 -0.00046 L 0.33438 0.05671 " pathEditMode="relative" rAng="0" ptsTypes="AA">
                                      <p:cBhvr>
                                        <p:cTn id="43" dur="1000" fill="hold"/>
                                        <p:tgtEl>
                                          <p:spTgt spid="58"/>
                                        </p:tgtEl>
                                        <p:attrNameLst>
                                          <p:attrName>ppt_x</p:attrName>
                                          <p:attrName>ppt_y</p:attrName>
                                        </p:attrNameLst>
                                      </p:cBhvr>
                                      <p:rCtr x="16684" y="2847"/>
                                    </p:animMotion>
                                  </p:childTnLst>
                                </p:cTn>
                              </p:par>
                              <p:par>
                                <p:cTn id="44" presetID="10" presetClass="exit" presetSubtype="0" fill="hold" grpId="2" nodeType="withEffect">
                                  <p:stCondLst>
                                    <p:cond delay="0"/>
                                  </p:stCondLst>
                                  <p:childTnLst>
                                    <p:animEffect transition="out" filter="fade">
                                      <p:cBhvr>
                                        <p:cTn id="45" dur="1000"/>
                                        <p:tgtEl>
                                          <p:spTgt spid="73"/>
                                        </p:tgtEl>
                                      </p:cBhvr>
                                    </p:animEffect>
                                    <p:set>
                                      <p:cBhvr>
                                        <p:cTn id="46" dur="1" fill="hold">
                                          <p:stCondLst>
                                            <p:cond delay="999"/>
                                          </p:stCondLst>
                                        </p:cTn>
                                        <p:tgtEl>
                                          <p:spTgt spid="7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1000"/>
                                        <p:tgtEl>
                                          <p:spTgt spid="56"/>
                                        </p:tgtEl>
                                      </p:cBhvr>
                                    </p:animEffect>
                                    <p:set>
                                      <p:cBhvr>
                                        <p:cTn id="49" dur="1" fill="hold">
                                          <p:stCondLst>
                                            <p:cond delay="999"/>
                                          </p:stCondLst>
                                        </p:cTn>
                                        <p:tgtEl>
                                          <p:spTgt spid="56"/>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1000"/>
                                        <p:tgtEl>
                                          <p:spTgt spid="57"/>
                                        </p:tgtEl>
                                      </p:cBhvr>
                                    </p:animEffect>
                                    <p:set>
                                      <p:cBhvr>
                                        <p:cTn id="52" dur="1" fill="hold">
                                          <p:stCondLst>
                                            <p:cond delay="999"/>
                                          </p:stCondLst>
                                        </p:cTn>
                                        <p:tgtEl>
                                          <p:spTgt spid="57"/>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1000"/>
                                        <p:tgtEl>
                                          <p:spTgt spid="58"/>
                                        </p:tgtEl>
                                      </p:cBhvr>
                                    </p:animEffect>
                                    <p:set>
                                      <p:cBhvr>
                                        <p:cTn id="55" dur="1" fill="hold">
                                          <p:stCondLst>
                                            <p:cond delay="999"/>
                                          </p:stCondLst>
                                        </p:cTn>
                                        <p:tgtEl>
                                          <p:spTgt spid="58"/>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1000"/>
                                        <p:tgtEl>
                                          <p:spTgt spid="59"/>
                                        </p:tgtEl>
                                      </p:cBhvr>
                                    </p:animEffect>
                                    <p:set>
                                      <p:cBhvr>
                                        <p:cTn id="58" dur="1" fill="hold">
                                          <p:stCondLst>
                                            <p:cond delay="999"/>
                                          </p:stCondLst>
                                        </p:cTn>
                                        <p:tgtEl>
                                          <p:spTgt spid="59"/>
                                        </p:tgtEl>
                                        <p:attrNameLst>
                                          <p:attrName>style.visibility</p:attrName>
                                        </p:attrNameLst>
                                      </p:cBhvr>
                                      <p:to>
                                        <p:strVal val="hidden"/>
                                      </p:to>
                                    </p:set>
                                  </p:childTnLst>
                                </p:cTn>
                              </p:par>
                            </p:childTnLst>
                          </p:cTn>
                        </p:par>
                        <p:par>
                          <p:cTn id="59" fill="hold">
                            <p:stCondLst>
                              <p:cond delay="7500"/>
                            </p:stCondLst>
                            <p:childTnLst>
                              <p:par>
                                <p:cTn id="60" presetID="10" presetClass="exit" presetSubtype="0" fill="hold" grpId="0" nodeType="after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par>
                          <p:cTn id="63" fill="hold">
                            <p:stCondLst>
                              <p:cond delay="8000"/>
                            </p:stCondLst>
                            <p:childTnLst>
                              <p:par>
                                <p:cTn id="64" presetID="1" presetClass="entr" presetSubtype="0" fill="hold" grpId="0" nodeType="afterEffect">
                                  <p:stCondLst>
                                    <p:cond delay="150"/>
                                  </p:stCondLst>
                                  <p:childTnLst>
                                    <p:set>
                                      <p:cBhvr>
                                        <p:cTn id="65" dur="1" fill="hold">
                                          <p:stCondLst>
                                            <p:cond delay="0"/>
                                          </p:stCondLst>
                                        </p:cTn>
                                        <p:tgtEl>
                                          <p:spTgt spid="43"/>
                                        </p:tgtEl>
                                        <p:attrNameLst>
                                          <p:attrName>style.visibility</p:attrName>
                                        </p:attrNameLst>
                                      </p:cBhvr>
                                      <p:to>
                                        <p:strVal val="visible"/>
                                      </p:to>
                                    </p:set>
                                  </p:childTnLst>
                                </p:cTn>
                              </p:par>
                            </p:childTnLst>
                          </p:cTn>
                        </p:par>
                        <p:par>
                          <p:cTn id="66" fill="hold">
                            <p:stCondLst>
                              <p:cond delay="8150"/>
                            </p:stCondLst>
                            <p:childTnLst>
                              <p:par>
                                <p:cTn id="67" presetID="1" presetClass="entr" presetSubtype="0" fill="hold" nodeType="afterEffect">
                                  <p:stCondLst>
                                    <p:cond delay="150"/>
                                  </p:stCondLst>
                                  <p:childTnLst>
                                    <p:set>
                                      <p:cBhvr>
                                        <p:cTn id="68" dur="1" fill="hold">
                                          <p:stCondLst>
                                            <p:cond delay="0"/>
                                          </p:stCondLst>
                                        </p:cTn>
                                        <p:tgtEl>
                                          <p:spTgt spid="29"/>
                                        </p:tgtEl>
                                        <p:attrNameLst>
                                          <p:attrName>style.visibility</p:attrName>
                                        </p:attrNameLst>
                                      </p:cBhvr>
                                      <p:to>
                                        <p:strVal val="visible"/>
                                      </p:to>
                                    </p:set>
                                  </p:childTnLst>
                                </p:cTn>
                              </p:par>
                            </p:childTnLst>
                          </p:cTn>
                        </p:par>
                        <p:par>
                          <p:cTn id="69" fill="hold">
                            <p:stCondLst>
                              <p:cond delay="8300"/>
                            </p:stCondLst>
                            <p:childTnLst>
                              <p:par>
                                <p:cTn id="70" presetID="1" presetClass="entr" presetSubtype="0" fill="hold" nodeType="afterEffect">
                                  <p:stCondLst>
                                    <p:cond delay="150"/>
                                  </p:stCondLst>
                                  <p:childTnLst>
                                    <p:set>
                                      <p:cBhvr>
                                        <p:cTn id="71" dur="1" fill="hold">
                                          <p:stCondLst>
                                            <p:cond delay="0"/>
                                          </p:stCondLst>
                                        </p:cTn>
                                        <p:tgtEl>
                                          <p:spTgt spid="30"/>
                                        </p:tgtEl>
                                        <p:attrNameLst>
                                          <p:attrName>style.visibility</p:attrName>
                                        </p:attrNameLst>
                                      </p:cBhvr>
                                      <p:to>
                                        <p:strVal val="visible"/>
                                      </p:to>
                                    </p:set>
                                  </p:childTnLst>
                                </p:cTn>
                              </p:par>
                            </p:childTnLst>
                          </p:cTn>
                        </p:par>
                        <p:par>
                          <p:cTn id="72" fill="hold">
                            <p:stCondLst>
                              <p:cond delay="8450"/>
                            </p:stCondLst>
                            <p:childTnLst>
                              <p:par>
                                <p:cTn id="73" presetID="1" presetClass="entr" presetSubtype="0" fill="hold" grpId="0" nodeType="afterEffect">
                                  <p:stCondLst>
                                    <p:cond delay="150"/>
                                  </p:stCondLst>
                                  <p:childTnLst>
                                    <p:set>
                                      <p:cBhvr>
                                        <p:cTn id="74" dur="1" fill="hold">
                                          <p:stCondLst>
                                            <p:cond delay="0"/>
                                          </p:stCondLst>
                                        </p:cTn>
                                        <p:tgtEl>
                                          <p:spTgt spid="44"/>
                                        </p:tgtEl>
                                        <p:attrNameLst>
                                          <p:attrName>style.visibility</p:attrName>
                                        </p:attrNameLst>
                                      </p:cBhvr>
                                      <p:to>
                                        <p:strVal val="visible"/>
                                      </p:to>
                                    </p:set>
                                  </p:childTnLst>
                                </p:cTn>
                              </p:par>
                            </p:childTnLst>
                          </p:cTn>
                        </p:par>
                        <p:par>
                          <p:cTn id="75" fill="hold">
                            <p:stCondLst>
                              <p:cond delay="8600"/>
                            </p:stCondLst>
                            <p:childTnLst>
                              <p:par>
                                <p:cTn id="76" presetID="1" presetClass="entr" presetSubtype="0" fill="hold" nodeType="afterEffect">
                                  <p:stCondLst>
                                    <p:cond delay="150"/>
                                  </p:stCondLst>
                                  <p:childTnLst>
                                    <p:set>
                                      <p:cBhvr>
                                        <p:cTn id="77" dur="1" fill="hold">
                                          <p:stCondLst>
                                            <p:cond delay="0"/>
                                          </p:stCondLst>
                                        </p:cTn>
                                        <p:tgtEl>
                                          <p:spTgt spid="31"/>
                                        </p:tgtEl>
                                        <p:attrNameLst>
                                          <p:attrName>style.visibility</p:attrName>
                                        </p:attrNameLst>
                                      </p:cBhvr>
                                      <p:to>
                                        <p:strVal val="visible"/>
                                      </p:to>
                                    </p:set>
                                  </p:childTnLst>
                                </p:cTn>
                              </p:par>
                            </p:childTnLst>
                          </p:cTn>
                        </p:par>
                        <p:par>
                          <p:cTn id="78" fill="hold">
                            <p:stCondLst>
                              <p:cond delay="8750"/>
                            </p:stCondLst>
                            <p:childTnLst>
                              <p:par>
                                <p:cTn id="79" presetID="1" presetClass="entr" presetSubtype="0" fill="hold" grpId="0" nodeType="afterEffect">
                                  <p:stCondLst>
                                    <p:cond delay="150"/>
                                  </p:stCondLst>
                                  <p:childTnLst>
                                    <p:set>
                                      <p:cBhvr>
                                        <p:cTn id="80" dur="1" fill="hold">
                                          <p:stCondLst>
                                            <p:cond delay="0"/>
                                          </p:stCondLst>
                                        </p:cTn>
                                        <p:tgtEl>
                                          <p:spTgt spid="45"/>
                                        </p:tgtEl>
                                        <p:attrNameLst>
                                          <p:attrName>style.visibility</p:attrName>
                                        </p:attrNameLst>
                                      </p:cBhvr>
                                      <p:to>
                                        <p:strVal val="visible"/>
                                      </p:to>
                                    </p:set>
                                  </p:childTnLst>
                                </p:cTn>
                              </p:par>
                            </p:childTnLst>
                          </p:cTn>
                        </p:par>
                        <p:par>
                          <p:cTn id="81" fill="hold">
                            <p:stCondLst>
                              <p:cond delay="8900"/>
                            </p:stCondLst>
                            <p:childTnLst>
                              <p:par>
                                <p:cTn id="82" presetID="1" presetClass="entr" presetSubtype="0" fill="hold" nodeType="afterEffect">
                                  <p:stCondLst>
                                    <p:cond delay="150"/>
                                  </p:stCondLst>
                                  <p:childTnLst>
                                    <p:set>
                                      <p:cBhvr>
                                        <p:cTn id="83" dur="1" fill="hold">
                                          <p:stCondLst>
                                            <p:cond delay="0"/>
                                          </p:stCondLst>
                                        </p:cTn>
                                        <p:tgtEl>
                                          <p:spTgt spid="32"/>
                                        </p:tgtEl>
                                        <p:attrNameLst>
                                          <p:attrName>style.visibility</p:attrName>
                                        </p:attrNameLst>
                                      </p:cBhvr>
                                      <p:to>
                                        <p:strVal val="visible"/>
                                      </p:to>
                                    </p:set>
                                  </p:childTnLst>
                                </p:cTn>
                              </p:par>
                            </p:childTnLst>
                          </p:cTn>
                        </p:par>
                        <p:par>
                          <p:cTn id="84" fill="hold">
                            <p:stCondLst>
                              <p:cond delay="9050"/>
                            </p:stCondLst>
                            <p:childTnLst>
                              <p:par>
                                <p:cTn id="85" presetID="1" presetClass="entr" presetSubtype="0" fill="hold" grpId="0" nodeType="afterEffect">
                                  <p:stCondLst>
                                    <p:cond delay="150"/>
                                  </p:stCondLst>
                                  <p:childTnLst>
                                    <p:set>
                                      <p:cBhvr>
                                        <p:cTn id="86" dur="1" fill="hold">
                                          <p:stCondLst>
                                            <p:cond delay="0"/>
                                          </p:stCondLst>
                                        </p:cTn>
                                        <p:tgtEl>
                                          <p:spTgt spid="46"/>
                                        </p:tgtEl>
                                        <p:attrNameLst>
                                          <p:attrName>style.visibility</p:attrName>
                                        </p:attrNameLst>
                                      </p:cBhvr>
                                      <p:to>
                                        <p:strVal val="visible"/>
                                      </p:to>
                                    </p:set>
                                  </p:childTnLst>
                                </p:cTn>
                              </p:par>
                            </p:childTnLst>
                          </p:cTn>
                        </p:par>
                        <p:par>
                          <p:cTn id="87" fill="hold">
                            <p:stCondLst>
                              <p:cond delay="9200"/>
                            </p:stCondLst>
                            <p:childTnLst>
                              <p:par>
                                <p:cTn id="88" presetID="1" presetClass="entr" presetSubtype="0" fill="hold" nodeType="afterEffect">
                                  <p:stCondLst>
                                    <p:cond delay="150"/>
                                  </p:stCondLst>
                                  <p:childTnLst>
                                    <p:set>
                                      <p:cBhvr>
                                        <p:cTn id="89" dur="1" fill="hold">
                                          <p:stCondLst>
                                            <p:cond delay="0"/>
                                          </p:stCondLst>
                                        </p:cTn>
                                        <p:tgtEl>
                                          <p:spTgt spid="33"/>
                                        </p:tgtEl>
                                        <p:attrNameLst>
                                          <p:attrName>style.visibility</p:attrName>
                                        </p:attrNameLst>
                                      </p:cBhvr>
                                      <p:to>
                                        <p:strVal val="visible"/>
                                      </p:to>
                                    </p:set>
                                  </p:childTnLst>
                                </p:cTn>
                              </p:par>
                            </p:childTnLst>
                          </p:cTn>
                        </p:par>
                        <p:par>
                          <p:cTn id="90" fill="hold">
                            <p:stCondLst>
                              <p:cond delay="9350"/>
                            </p:stCondLst>
                            <p:childTnLst>
                              <p:par>
                                <p:cTn id="91" presetID="1" presetClass="entr" presetSubtype="0" fill="hold" grpId="0" nodeType="afterEffect">
                                  <p:stCondLst>
                                    <p:cond delay="150"/>
                                  </p:stCondLst>
                                  <p:childTnLst>
                                    <p:set>
                                      <p:cBhvr>
                                        <p:cTn id="92" dur="1" fill="hold">
                                          <p:stCondLst>
                                            <p:cond delay="0"/>
                                          </p:stCondLst>
                                        </p:cTn>
                                        <p:tgtEl>
                                          <p:spTgt spid="47"/>
                                        </p:tgtEl>
                                        <p:attrNameLst>
                                          <p:attrName>style.visibility</p:attrName>
                                        </p:attrNameLst>
                                      </p:cBhvr>
                                      <p:to>
                                        <p:strVal val="visible"/>
                                      </p:to>
                                    </p:set>
                                  </p:childTnLst>
                                </p:cTn>
                              </p:par>
                            </p:childTnLst>
                          </p:cTn>
                        </p:par>
                        <p:par>
                          <p:cTn id="93" fill="hold">
                            <p:stCondLst>
                              <p:cond delay="9500"/>
                            </p:stCondLst>
                            <p:childTnLst>
                              <p:par>
                                <p:cTn id="94" presetID="1" presetClass="entr" presetSubtype="0" fill="hold" nodeType="afterEffect">
                                  <p:stCondLst>
                                    <p:cond delay="150"/>
                                  </p:stCondLst>
                                  <p:childTnLst>
                                    <p:set>
                                      <p:cBhvr>
                                        <p:cTn id="95" dur="1" fill="hold">
                                          <p:stCondLst>
                                            <p:cond delay="0"/>
                                          </p:stCondLst>
                                        </p:cTn>
                                        <p:tgtEl>
                                          <p:spTgt spid="34"/>
                                        </p:tgtEl>
                                        <p:attrNameLst>
                                          <p:attrName>style.visibility</p:attrName>
                                        </p:attrNameLst>
                                      </p:cBhvr>
                                      <p:to>
                                        <p:strVal val="visible"/>
                                      </p:to>
                                    </p:set>
                                  </p:childTnLst>
                                </p:cTn>
                              </p:par>
                            </p:childTnLst>
                          </p:cTn>
                        </p:par>
                        <p:par>
                          <p:cTn id="96" fill="hold">
                            <p:stCondLst>
                              <p:cond delay="9650"/>
                            </p:stCondLst>
                            <p:childTnLst>
                              <p:par>
                                <p:cTn id="97" presetID="1" presetClass="entr" presetSubtype="0" fill="hold" nodeType="afterEffect">
                                  <p:stCondLst>
                                    <p:cond delay="0"/>
                                  </p:stCondLst>
                                  <p:childTnLst>
                                    <p:set>
                                      <p:cBhvr>
                                        <p:cTn id="98" dur="1" fill="hold">
                                          <p:stCondLst>
                                            <p:cond delay="0"/>
                                          </p:stCondLst>
                                        </p:cTn>
                                        <p:tgtEl>
                                          <p:spTgt spid="65"/>
                                        </p:tgtEl>
                                        <p:attrNameLst>
                                          <p:attrName>style.visibility</p:attrName>
                                        </p:attrNameLst>
                                      </p:cBhvr>
                                      <p:to>
                                        <p:strVal val="visible"/>
                                      </p:to>
                                    </p:set>
                                  </p:childTnLst>
                                </p:cTn>
                              </p:par>
                            </p:childTnLst>
                          </p:cTn>
                        </p:par>
                        <p:par>
                          <p:cTn id="99" fill="hold">
                            <p:stCondLst>
                              <p:cond delay="9650"/>
                            </p:stCondLst>
                            <p:childTnLst>
                              <p:par>
                                <p:cTn id="100" presetID="1" presetClass="entr" presetSubtype="0" fill="hold" grpId="0" nodeType="afterEffect">
                                  <p:stCondLst>
                                    <p:cond delay="150"/>
                                  </p:stCondLst>
                                  <p:childTnLst>
                                    <p:set>
                                      <p:cBhvr>
                                        <p:cTn id="101" dur="1" fill="hold">
                                          <p:stCondLst>
                                            <p:cond delay="0"/>
                                          </p:stCondLst>
                                        </p:cTn>
                                        <p:tgtEl>
                                          <p:spTgt spid="48"/>
                                        </p:tgtEl>
                                        <p:attrNameLst>
                                          <p:attrName>style.visibility</p:attrName>
                                        </p:attrNameLst>
                                      </p:cBhvr>
                                      <p:to>
                                        <p:strVal val="visible"/>
                                      </p:to>
                                    </p:set>
                                  </p:childTnLst>
                                </p:cTn>
                              </p:par>
                            </p:childTnLst>
                          </p:cTn>
                        </p:par>
                        <p:par>
                          <p:cTn id="102" fill="hold">
                            <p:stCondLst>
                              <p:cond delay="9800"/>
                            </p:stCondLst>
                            <p:childTnLst>
                              <p:par>
                                <p:cTn id="103" presetID="1" presetClass="entr" presetSubtype="0" fill="hold" nodeType="afterEffect">
                                  <p:stCondLst>
                                    <p:cond delay="150"/>
                                  </p:stCondLst>
                                  <p:childTnLst>
                                    <p:set>
                                      <p:cBhvr>
                                        <p:cTn id="104" dur="1" fill="hold">
                                          <p:stCondLst>
                                            <p:cond delay="0"/>
                                          </p:stCondLst>
                                        </p:cTn>
                                        <p:tgtEl>
                                          <p:spTgt spid="35"/>
                                        </p:tgtEl>
                                        <p:attrNameLst>
                                          <p:attrName>style.visibility</p:attrName>
                                        </p:attrNameLst>
                                      </p:cBhvr>
                                      <p:to>
                                        <p:strVal val="visible"/>
                                      </p:to>
                                    </p:set>
                                  </p:childTnLst>
                                </p:cTn>
                              </p:par>
                            </p:childTnLst>
                          </p:cTn>
                        </p:par>
                        <p:par>
                          <p:cTn id="105" fill="hold">
                            <p:stCondLst>
                              <p:cond delay="9950"/>
                            </p:stCondLst>
                            <p:childTnLst>
                              <p:par>
                                <p:cTn id="106" presetID="1" presetClass="entr" presetSubtype="0" fill="hold" grpId="0" nodeType="afterEffect">
                                  <p:stCondLst>
                                    <p:cond delay="150"/>
                                  </p:stCondLst>
                                  <p:childTnLst>
                                    <p:set>
                                      <p:cBhvr>
                                        <p:cTn id="107" dur="1" fill="hold">
                                          <p:stCondLst>
                                            <p:cond delay="0"/>
                                          </p:stCondLst>
                                        </p:cTn>
                                        <p:tgtEl>
                                          <p:spTgt spid="49"/>
                                        </p:tgtEl>
                                        <p:attrNameLst>
                                          <p:attrName>style.visibility</p:attrName>
                                        </p:attrNameLst>
                                      </p:cBhvr>
                                      <p:to>
                                        <p:strVal val="visible"/>
                                      </p:to>
                                    </p:set>
                                  </p:childTnLst>
                                </p:cTn>
                              </p:par>
                            </p:childTnLst>
                          </p:cTn>
                        </p:par>
                        <p:par>
                          <p:cTn id="108" fill="hold">
                            <p:stCondLst>
                              <p:cond delay="10100"/>
                            </p:stCondLst>
                            <p:childTnLst>
                              <p:par>
                                <p:cTn id="109" presetID="1" presetClass="entr" presetSubtype="0" fill="hold" nodeType="afterEffect">
                                  <p:stCondLst>
                                    <p:cond delay="150"/>
                                  </p:stCondLst>
                                  <p:childTnLst>
                                    <p:set>
                                      <p:cBhvr>
                                        <p:cTn id="110" dur="1" fill="hold">
                                          <p:stCondLst>
                                            <p:cond delay="0"/>
                                          </p:stCondLst>
                                        </p:cTn>
                                        <p:tgtEl>
                                          <p:spTgt spid="36"/>
                                        </p:tgtEl>
                                        <p:attrNameLst>
                                          <p:attrName>style.visibility</p:attrName>
                                        </p:attrNameLst>
                                      </p:cBhvr>
                                      <p:to>
                                        <p:strVal val="visible"/>
                                      </p:to>
                                    </p:set>
                                  </p:childTnLst>
                                </p:cTn>
                              </p:par>
                            </p:childTnLst>
                          </p:cTn>
                        </p:par>
                        <p:par>
                          <p:cTn id="111" fill="hold">
                            <p:stCondLst>
                              <p:cond delay="10250"/>
                            </p:stCondLst>
                            <p:childTnLst>
                              <p:par>
                                <p:cTn id="112" presetID="1" presetClass="entr" presetSubtype="0" fill="hold" nodeType="afterEffect">
                                  <p:stCondLst>
                                    <p:cond delay="0"/>
                                  </p:stCondLst>
                                  <p:childTnLst>
                                    <p:set>
                                      <p:cBhvr>
                                        <p:cTn id="113" dur="1" fill="hold">
                                          <p:stCondLst>
                                            <p:cond delay="0"/>
                                          </p:stCondLst>
                                        </p:cTn>
                                        <p:tgtEl>
                                          <p:spTgt spid="70"/>
                                        </p:tgtEl>
                                        <p:attrNameLst>
                                          <p:attrName>style.visibility</p:attrName>
                                        </p:attrNameLst>
                                      </p:cBhvr>
                                      <p:to>
                                        <p:strVal val="visible"/>
                                      </p:to>
                                    </p:set>
                                  </p:childTnLst>
                                </p:cTn>
                              </p:par>
                            </p:childTnLst>
                          </p:cTn>
                        </p:par>
                        <p:par>
                          <p:cTn id="114" fill="hold">
                            <p:stCondLst>
                              <p:cond delay="10250"/>
                            </p:stCondLst>
                            <p:childTnLst>
                              <p:par>
                                <p:cTn id="115" presetID="1" presetClass="entr" presetSubtype="0" fill="hold" grpId="0" nodeType="afterEffect">
                                  <p:stCondLst>
                                    <p:cond delay="150"/>
                                  </p:stCondLst>
                                  <p:childTnLst>
                                    <p:set>
                                      <p:cBhvr>
                                        <p:cTn id="116" dur="1" fill="hold">
                                          <p:stCondLst>
                                            <p:cond delay="0"/>
                                          </p:stCondLst>
                                        </p:cTn>
                                        <p:tgtEl>
                                          <p:spTgt spid="50"/>
                                        </p:tgtEl>
                                        <p:attrNameLst>
                                          <p:attrName>style.visibility</p:attrName>
                                        </p:attrNameLst>
                                      </p:cBhvr>
                                      <p:to>
                                        <p:strVal val="visible"/>
                                      </p:to>
                                    </p:set>
                                  </p:childTnLst>
                                </p:cTn>
                              </p:par>
                            </p:childTnLst>
                          </p:cTn>
                        </p:par>
                        <p:par>
                          <p:cTn id="117" fill="hold">
                            <p:stCondLst>
                              <p:cond delay="10400"/>
                            </p:stCondLst>
                            <p:childTnLst>
                              <p:par>
                                <p:cTn id="118" presetID="1" presetClass="entr" presetSubtype="0" fill="hold" nodeType="afterEffect">
                                  <p:stCondLst>
                                    <p:cond delay="150"/>
                                  </p:stCondLst>
                                  <p:childTnLst>
                                    <p:set>
                                      <p:cBhvr>
                                        <p:cTn id="119" dur="1" fill="hold">
                                          <p:stCondLst>
                                            <p:cond delay="0"/>
                                          </p:stCondLst>
                                        </p:cTn>
                                        <p:tgtEl>
                                          <p:spTgt spid="37"/>
                                        </p:tgtEl>
                                        <p:attrNameLst>
                                          <p:attrName>style.visibility</p:attrName>
                                        </p:attrNameLst>
                                      </p:cBhvr>
                                      <p:to>
                                        <p:strVal val="visible"/>
                                      </p:to>
                                    </p:set>
                                  </p:childTnLst>
                                </p:cTn>
                              </p:par>
                            </p:childTnLst>
                          </p:cTn>
                        </p:par>
                        <p:par>
                          <p:cTn id="120" fill="hold">
                            <p:stCondLst>
                              <p:cond delay="10550"/>
                            </p:stCondLst>
                            <p:childTnLst>
                              <p:par>
                                <p:cTn id="121" presetID="1" presetClass="entr" presetSubtype="0" fill="hold" grpId="0" nodeType="afterEffect">
                                  <p:stCondLst>
                                    <p:cond delay="150"/>
                                  </p:stCondLst>
                                  <p:childTnLst>
                                    <p:set>
                                      <p:cBhvr>
                                        <p:cTn id="122" dur="1" fill="hold">
                                          <p:stCondLst>
                                            <p:cond delay="0"/>
                                          </p:stCondLst>
                                        </p:cTn>
                                        <p:tgtEl>
                                          <p:spTgt spid="51"/>
                                        </p:tgtEl>
                                        <p:attrNameLst>
                                          <p:attrName>style.visibility</p:attrName>
                                        </p:attrNameLst>
                                      </p:cBhvr>
                                      <p:to>
                                        <p:strVal val="visible"/>
                                      </p:to>
                                    </p:set>
                                  </p:childTnLst>
                                </p:cTn>
                              </p:par>
                            </p:childTnLst>
                          </p:cTn>
                        </p:par>
                        <p:par>
                          <p:cTn id="123" fill="hold">
                            <p:stCondLst>
                              <p:cond delay="10700"/>
                            </p:stCondLst>
                            <p:childTnLst>
                              <p:par>
                                <p:cTn id="124" presetID="1" presetClass="entr" presetSubtype="0" fill="hold" nodeType="afterEffect">
                                  <p:stCondLst>
                                    <p:cond delay="150"/>
                                  </p:stCondLst>
                                  <p:childTnLst>
                                    <p:set>
                                      <p:cBhvr>
                                        <p:cTn id="125" dur="1" fill="hold">
                                          <p:stCondLst>
                                            <p:cond delay="0"/>
                                          </p:stCondLst>
                                        </p:cTn>
                                        <p:tgtEl>
                                          <p:spTgt spid="38"/>
                                        </p:tgtEl>
                                        <p:attrNameLst>
                                          <p:attrName>style.visibility</p:attrName>
                                        </p:attrNameLst>
                                      </p:cBhvr>
                                      <p:to>
                                        <p:strVal val="visible"/>
                                      </p:to>
                                    </p:set>
                                  </p:childTnLst>
                                </p:cTn>
                              </p:par>
                            </p:childTnLst>
                          </p:cTn>
                        </p:par>
                        <p:par>
                          <p:cTn id="126" fill="hold">
                            <p:stCondLst>
                              <p:cond delay="10850"/>
                            </p:stCondLst>
                            <p:childTnLst>
                              <p:par>
                                <p:cTn id="127" presetID="1" presetClass="entr" presetSubtype="0" fill="hold" nodeType="afterEffect">
                                  <p:stCondLst>
                                    <p:cond delay="0"/>
                                  </p:stCondLst>
                                  <p:childTnLst>
                                    <p:set>
                                      <p:cBhvr>
                                        <p:cTn id="128" dur="1" fill="hold">
                                          <p:stCondLst>
                                            <p:cond delay="0"/>
                                          </p:stCondLst>
                                        </p:cTn>
                                        <p:tgtEl>
                                          <p:spTgt spid="71"/>
                                        </p:tgtEl>
                                        <p:attrNameLst>
                                          <p:attrName>style.visibility</p:attrName>
                                        </p:attrNameLst>
                                      </p:cBhvr>
                                      <p:to>
                                        <p:strVal val="visible"/>
                                      </p:to>
                                    </p:set>
                                  </p:childTnLst>
                                </p:cTn>
                              </p:par>
                            </p:childTnLst>
                          </p:cTn>
                        </p:par>
                        <p:par>
                          <p:cTn id="129" fill="hold">
                            <p:stCondLst>
                              <p:cond delay="10850"/>
                            </p:stCondLst>
                            <p:childTnLst>
                              <p:par>
                                <p:cTn id="130" presetID="1" presetClass="entr" presetSubtype="0" fill="hold" nodeType="afterEffect">
                                  <p:stCondLst>
                                    <p:cond delay="150"/>
                                  </p:stCondLst>
                                  <p:childTnLst>
                                    <p:set>
                                      <p:cBhvr>
                                        <p:cTn id="131" dur="1" fill="hold">
                                          <p:stCondLst>
                                            <p:cond delay="0"/>
                                          </p:stCondLst>
                                        </p:cTn>
                                        <p:tgtEl>
                                          <p:spTgt spid="39"/>
                                        </p:tgtEl>
                                        <p:attrNameLst>
                                          <p:attrName>style.visibility</p:attrName>
                                        </p:attrNameLst>
                                      </p:cBhvr>
                                      <p:to>
                                        <p:strVal val="visible"/>
                                      </p:to>
                                    </p:set>
                                  </p:childTnLst>
                                </p:cTn>
                              </p:par>
                            </p:childTnLst>
                          </p:cTn>
                        </p:par>
                        <p:par>
                          <p:cTn id="132" fill="hold">
                            <p:stCondLst>
                              <p:cond delay="11000"/>
                            </p:stCondLst>
                            <p:childTnLst>
                              <p:par>
                                <p:cTn id="133" presetID="1" presetClass="entr" presetSubtype="0" fill="hold" grpId="0" nodeType="afterEffect">
                                  <p:stCondLst>
                                    <p:cond delay="150"/>
                                  </p:stCondLst>
                                  <p:childTnLst>
                                    <p:set>
                                      <p:cBhvr>
                                        <p:cTn id="134" dur="1" fill="hold">
                                          <p:stCondLst>
                                            <p:cond delay="0"/>
                                          </p:stCondLst>
                                        </p:cTn>
                                        <p:tgtEl>
                                          <p:spTgt spid="52"/>
                                        </p:tgtEl>
                                        <p:attrNameLst>
                                          <p:attrName>style.visibility</p:attrName>
                                        </p:attrNameLst>
                                      </p:cBhvr>
                                      <p:to>
                                        <p:strVal val="visible"/>
                                      </p:to>
                                    </p:set>
                                  </p:childTnLst>
                                </p:cTn>
                              </p:par>
                            </p:childTnLst>
                          </p:cTn>
                        </p:par>
                        <p:par>
                          <p:cTn id="135" fill="hold">
                            <p:stCondLst>
                              <p:cond delay="11150"/>
                            </p:stCondLst>
                            <p:childTnLst>
                              <p:par>
                                <p:cTn id="136" presetID="1" presetClass="entr" presetSubtype="0" fill="hold" nodeType="afterEffect">
                                  <p:stCondLst>
                                    <p:cond delay="150"/>
                                  </p:stCondLst>
                                  <p:childTnLst>
                                    <p:set>
                                      <p:cBhvr>
                                        <p:cTn id="137" dur="1" fill="hold">
                                          <p:stCondLst>
                                            <p:cond delay="0"/>
                                          </p:stCondLst>
                                        </p:cTn>
                                        <p:tgtEl>
                                          <p:spTgt spid="40"/>
                                        </p:tgtEl>
                                        <p:attrNameLst>
                                          <p:attrName>style.visibility</p:attrName>
                                        </p:attrNameLst>
                                      </p:cBhvr>
                                      <p:to>
                                        <p:strVal val="visible"/>
                                      </p:to>
                                    </p:set>
                                  </p:childTnLst>
                                </p:cTn>
                              </p:par>
                            </p:childTnLst>
                          </p:cTn>
                        </p:par>
                        <p:par>
                          <p:cTn id="138" fill="hold">
                            <p:stCondLst>
                              <p:cond delay="11300"/>
                            </p:stCondLst>
                            <p:childTnLst>
                              <p:par>
                                <p:cTn id="139" presetID="1" presetClass="entr" presetSubtype="0" fill="hold" grpId="0" nodeType="afterEffect">
                                  <p:stCondLst>
                                    <p:cond delay="150"/>
                                  </p:stCondLst>
                                  <p:childTnLst>
                                    <p:set>
                                      <p:cBhvr>
                                        <p:cTn id="140" dur="1" fill="hold">
                                          <p:stCondLst>
                                            <p:cond delay="0"/>
                                          </p:stCondLst>
                                        </p:cTn>
                                        <p:tgtEl>
                                          <p:spTgt spid="53"/>
                                        </p:tgtEl>
                                        <p:attrNameLst>
                                          <p:attrName>style.visibility</p:attrName>
                                        </p:attrNameLst>
                                      </p:cBhvr>
                                      <p:to>
                                        <p:strVal val="visible"/>
                                      </p:to>
                                    </p:set>
                                  </p:childTnLst>
                                </p:cTn>
                              </p:par>
                            </p:childTnLst>
                          </p:cTn>
                        </p:par>
                        <p:par>
                          <p:cTn id="141" fill="hold">
                            <p:stCondLst>
                              <p:cond delay="11450"/>
                            </p:stCondLst>
                            <p:childTnLst>
                              <p:par>
                                <p:cTn id="142" presetID="1" presetClass="entr" presetSubtype="0" fill="hold" nodeType="afterEffect">
                                  <p:stCondLst>
                                    <p:cond delay="150"/>
                                  </p:stCondLst>
                                  <p:childTnLst>
                                    <p:set>
                                      <p:cBhvr>
                                        <p:cTn id="143" dur="1" fill="hold">
                                          <p:stCondLst>
                                            <p:cond delay="0"/>
                                          </p:stCondLst>
                                        </p:cTn>
                                        <p:tgtEl>
                                          <p:spTgt spid="41"/>
                                        </p:tgtEl>
                                        <p:attrNameLst>
                                          <p:attrName>style.visibility</p:attrName>
                                        </p:attrNameLst>
                                      </p:cBhvr>
                                      <p:to>
                                        <p:strVal val="visible"/>
                                      </p:to>
                                    </p:set>
                                  </p:childTnLst>
                                </p:cTn>
                              </p:par>
                            </p:childTnLst>
                          </p:cTn>
                        </p:par>
                        <p:par>
                          <p:cTn id="144" fill="hold">
                            <p:stCondLst>
                              <p:cond delay="11600"/>
                            </p:stCondLst>
                            <p:childTnLst>
                              <p:par>
                                <p:cTn id="145" presetID="1" presetClass="entr" presetSubtype="0" fill="hold" nodeType="afterEffect">
                                  <p:stCondLst>
                                    <p:cond delay="0"/>
                                  </p:stCondLst>
                                  <p:childTnLst>
                                    <p:set>
                                      <p:cBhvr>
                                        <p:cTn id="146" dur="1" fill="hold">
                                          <p:stCondLst>
                                            <p:cond delay="0"/>
                                          </p:stCondLst>
                                        </p:cTn>
                                        <p:tgtEl>
                                          <p:spTgt spid="74"/>
                                        </p:tgtEl>
                                        <p:attrNameLst>
                                          <p:attrName>style.visibility</p:attrName>
                                        </p:attrNameLst>
                                      </p:cBhvr>
                                      <p:to>
                                        <p:strVal val="visible"/>
                                      </p:to>
                                    </p:set>
                                  </p:childTnLst>
                                </p:cTn>
                              </p:par>
                            </p:childTnLst>
                          </p:cTn>
                        </p:par>
                        <p:par>
                          <p:cTn id="147" fill="hold">
                            <p:stCondLst>
                              <p:cond delay="11600"/>
                            </p:stCondLst>
                            <p:childTnLst>
                              <p:par>
                                <p:cTn id="148" presetID="1" presetClass="entr" presetSubtype="0" fill="hold" grpId="0" nodeType="afterEffect">
                                  <p:stCondLst>
                                    <p:cond delay="150"/>
                                  </p:stCondLst>
                                  <p:childTnLst>
                                    <p:set>
                                      <p:cBhvr>
                                        <p:cTn id="149" dur="1" fill="hold">
                                          <p:stCondLst>
                                            <p:cond delay="0"/>
                                          </p:stCondLst>
                                        </p:cTn>
                                        <p:tgtEl>
                                          <p:spTgt spid="54"/>
                                        </p:tgtEl>
                                        <p:attrNameLst>
                                          <p:attrName>style.visibility</p:attrName>
                                        </p:attrNameLst>
                                      </p:cBhvr>
                                      <p:to>
                                        <p:strVal val="visible"/>
                                      </p:to>
                                    </p:set>
                                  </p:childTnLst>
                                </p:cTn>
                              </p:par>
                            </p:childTnLst>
                          </p:cTn>
                        </p:par>
                        <p:par>
                          <p:cTn id="150" fill="hold">
                            <p:stCondLst>
                              <p:cond delay="11750"/>
                            </p:stCondLst>
                            <p:childTnLst>
                              <p:par>
                                <p:cTn id="151" presetID="1" presetClass="entr" presetSubtype="0" fill="hold" nodeType="afterEffect">
                                  <p:stCondLst>
                                    <p:cond delay="150"/>
                                  </p:stCondLst>
                                  <p:childTnLst>
                                    <p:set>
                                      <p:cBhvr>
                                        <p:cTn id="152" dur="1" fill="hold">
                                          <p:stCondLst>
                                            <p:cond delay="0"/>
                                          </p:stCondLst>
                                        </p:cTn>
                                        <p:tgtEl>
                                          <p:spTgt spid="42"/>
                                        </p:tgtEl>
                                        <p:attrNameLst>
                                          <p:attrName>style.visibility</p:attrName>
                                        </p:attrNameLst>
                                      </p:cBhvr>
                                      <p:to>
                                        <p:strVal val="visible"/>
                                      </p:to>
                                    </p:set>
                                  </p:childTnLst>
                                </p:cTn>
                              </p:par>
                            </p:childTnLst>
                          </p:cTn>
                        </p:par>
                        <p:par>
                          <p:cTn id="153" fill="hold">
                            <p:stCondLst>
                              <p:cond delay="11900"/>
                            </p:stCondLst>
                            <p:childTnLst>
                              <p:par>
                                <p:cTn id="154" presetID="1" presetClass="entr" presetSubtype="0" fill="hold" grpId="0" nodeType="afterEffect">
                                  <p:stCondLst>
                                    <p:cond delay="150"/>
                                  </p:stCondLst>
                                  <p:childTnLst>
                                    <p:set>
                                      <p:cBhvr>
                                        <p:cTn id="155" dur="1" fill="hold">
                                          <p:stCondLst>
                                            <p:cond delay="0"/>
                                          </p:stCondLst>
                                        </p:cTn>
                                        <p:tgtEl>
                                          <p:spTgt spid="55"/>
                                        </p:tgtEl>
                                        <p:attrNameLst>
                                          <p:attrName>style.visibility</p:attrName>
                                        </p:attrNameLst>
                                      </p:cBhvr>
                                      <p:to>
                                        <p:strVal val="visible"/>
                                      </p:to>
                                    </p:set>
                                  </p:childTnLst>
                                </p:cTn>
                              </p:par>
                            </p:childTnLst>
                          </p:cTn>
                        </p:par>
                        <p:par>
                          <p:cTn id="156" fill="hold">
                            <p:stCondLst>
                              <p:cond delay="12050"/>
                            </p:stCondLst>
                            <p:childTnLst>
                              <p:par>
                                <p:cTn id="157" presetID="10" presetClass="exit" presetSubtype="0" fill="hold" grpId="1" nodeType="afterEffect">
                                  <p:stCondLst>
                                    <p:cond delay="500"/>
                                  </p:stCondLst>
                                  <p:childTnLst>
                                    <p:animEffect transition="out" filter="fade">
                                      <p:cBhvr>
                                        <p:cTn id="158" dur="1000"/>
                                        <p:tgtEl>
                                          <p:spTgt spid="43"/>
                                        </p:tgtEl>
                                      </p:cBhvr>
                                    </p:animEffect>
                                    <p:set>
                                      <p:cBhvr>
                                        <p:cTn id="159" dur="1" fill="hold">
                                          <p:stCondLst>
                                            <p:cond delay="999"/>
                                          </p:stCondLst>
                                        </p:cTn>
                                        <p:tgtEl>
                                          <p:spTgt spid="43"/>
                                        </p:tgtEl>
                                        <p:attrNameLst>
                                          <p:attrName>style.visibility</p:attrName>
                                        </p:attrNameLst>
                                      </p:cBhvr>
                                      <p:to>
                                        <p:strVal val="hidden"/>
                                      </p:to>
                                    </p:set>
                                  </p:childTnLst>
                                </p:cTn>
                              </p:par>
                              <p:par>
                                <p:cTn id="160" presetID="10" presetClass="exit" presetSubtype="0" fill="hold" nodeType="withEffect">
                                  <p:stCondLst>
                                    <p:cond delay="500"/>
                                  </p:stCondLst>
                                  <p:childTnLst>
                                    <p:animEffect transition="out" filter="fade">
                                      <p:cBhvr>
                                        <p:cTn id="161" dur="500"/>
                                        <p:tgtEl>
                                          <p:spTgt spid="29"/>
                                        </p:tgtEl>
                                      </p:cBhvr>
                                    </p:animEffect>
                                    <p:set>
                                      <p:cBhvr>
                                        <p:cTn id="162" dur="1" fill="hold">
                                          <p:stCondLst>
                                            <p:cond delay="499"/>
                                          </p:stCondLst>
                                        </p:cTn>
                                        <p:tgtEl>
                                          <p:spTgt spid="29"/>
                                        </p:tgtEl>
                                        <p:attrNameLst>
                                          <p:attrName>style.visibility</p:attrName>
                                        </p:attrNameLst>
                                      </p:cBhvr>
                                      <p:to>
                                        <p:strVal val="hidden"/>
                                      </p:to>
                                    </p:set>
                                  </p:childTnLst>
                                </p:cTn>
                              </p:par>
                              <p:par>
                                <p:cTn id="163" presetID="10" presetClass="exit" presetSubtype="0" fill="hold" nodeType="withEffect">
                                  <p:stCondLst>
                                    <p:cond delay="500"/>
                                  </p:stCondLst>
                                  <p:childTnLst>
                                    <p:animEffect transition="out" filter="fade">
                                      <p:cBhvr>
                                        <p:cTn id="164" dur="500"/>
                                        <p:tgtEl>
                                          <p:spTgt spid="30"/>
                                        </p:tgtEl>
                                      </p:cBhvr>
                                    </p:animEffect>
                                    <p:set>
                                      <p:cBhvr>
                                        <p:cTn id="165" dur="1" fill="hold">
                                          <p:stCondLst>
                                            <p:cond delay="499"/>
                                          </p:stCondLst>
                                        </p:cTn>
                                        <p:tgtEl>
                                          <p:spTgt spid="30"/>
                                        </p:tgtEl>
                                        <p:attrNameLst>
                                          <p:attrName>style.visibility</p:attrName>
                                        </p:attrNameLst>
                                      </p:cBhvr>
                                      <p:to>
                                        <p:strVal val="hidden"/>
                                      </p:to>
                                    </p:set>
                                  </p:childTnLst>
                                </p:cTn>
                              </p:par>
                              <p:par>
                                <p:cTn id="166" presetID="10" presetClass="exit" presetSubtype="0" fill="hold" grpId="1" nodeType="withEffect">
                                  <p:stCondLst>
                                    <p:cond delay="500"/>
                                  </p:stCondLst>
                                  <p:childTnLst>
                                    <p:animEffect transition="out" filter="fade">
                                      <p:cBhvr>
                                        <p:cTn id="167" dur="1000"/>
                                        <p:tgtEl>
                                          <p:spTgt spid="44"/>
                                        </p:tgtEl>
                                      </p:cBhvr>
                                    </p:animEffect>
                                    <p:set>
                                      <p:cBhvr>
                                        <p:cTn id="168" dur="1" fill="hold">
                                          <p:stCondLst>
                                            <p:cond delay="999"/>
                                          </p:stCondLst>
                                        </p:cTn>
                                        <p:tgtEl>
                                          <p:spTgt spid="44"/>
                                        </p:tgtEl>
                                        <p:attrNameLst>
                                          <p:attrName>style.visibility</p:attrName>
                                        </p:attrNameLst>
                                      </p:cBhvr>
                                      <p:to>
                                        <p:strVal val="hidden"/>
                                      </p:to>
                                    </p:set>
                                  </p:childTnLst>
                                </p:cTn>
                              </p:par>
                              <p:par>
                                <p:cTn id="169" presetID="10" presetClass="exit" presetSubtype="0" fill="hold" nodeType="withEffect">
                                  <p:stCondLst>
                                    <p:cond delay="500"/>
                                  </p:stCondLst>
                                  <p:childTnLst>
                                    <p:animEffect transition="out" filter="fade">
                                      <p:cBhvr>
                                        <p:cTn id="170" dur="500"/>
                                        <p:tgtEl>
                                          <p:spTgt spid="31"/>
                                        </p:tgtEl>
                                      </p:cBhvr>
                                    </p:animEffect>
                                    <p:set>
                                      <p:cBhvr>
                                        <p:cTn id="171" dur="1" fill="hold">
                                          <p:stCondLst>
                                            <p:cond delay="499"/>
                                          </p:stCondLst>
                                        </p:cTn>
                                        <p:tgtEl>
                                          <p:spTgt spid="31"/>
                                        </p:tgtEl>
                                        <p:attrNameLst>
                                          <p:attrName>style.visibility</p:attrName>
                                        </p:attrNameLst>
                                      </p:cBhvr>
                                      <p:to>
                                        <p:strVal val="hidden"/>
                                      </p:to>
                                    </p:set>
                                  </p:childTnLst>
                                </p:cTn>
                              </p:par>
                              <p:par>
                                <p:cTn id="172" presetID="10" presetClass="exit" presetSubtype="0" fill="hold" grpId="1" nodeType="withEffect">
                                  <p:stCondLst>
                                    <p:cond delay="500"/>
                                  </p:stCondLst>
                                  <p:childTnLst>
                                    <p:animEffect transition="out" filter="fade">
                                      <p:cBhvr>
                                        <p:cTn id="173" dur="1000"/>
                                        <p:tgtEl>
                                          <p:spTgt spid="45"/>
                                        </p:tgtEl>
                                      </p:cBhvr>
                                    </p:animEffect>
                                    <p:set>
                                      <p:cBhvr>
                                        <p:cTn id="174" dur="1" fill="hold">
                                          <p:stCondLst>
                                            <p:cond delay="999"/>
                                          </p:stCondLst>
                                        </p:cTn>
                                        <p:tgtEl>
                                          <p:spTgt spid="45"/>
                                        </p:tgtEl>
                                        <p:attrNameLst>
                                          <p:attrName>style.visibility</p:attrName>
                                        </p:attrNameLst>
                                      </p:cBhvr>
                                      <p:to>
                                        <p:strVal val="hidden"/>
                                      </p:to>
                                    </p:set>
                                  </p:childTnLst>
                                </p:cTn>
                              </p:par>
                              <p:par>
                                <p:cTn id="175" presetID="10" presetClass="exit" presetSubtype="0" fill="hold" nodeType="withEffect">
                                  <p:stCondLst>
                                    <p:cond delay="500"/>
                                  </p:stCondLst>
                                  <p:childTnLst>
                                    <p:animEffect transition="out" filter="fade">
                                      <p:cBhvr>
                                        <p:cTn id="176" dur="500"/>
                                        <p:tgtEl>
                                          <p:spTgt spid="32"/>
                                        </p:tgtEl>
                                      </p:cBhvr>
                                    </p:animEffect>
                                    <p:set>
                                      <p:cBhvr>
                                        <p:cTn id="177" dur="1" fill="hold">
                                          <p:stCondLst>
                                            <p:cond delay="499"/>
                                          </p:stCondLst>
                                        </p:cTn>
                                        <p:tgtEl>
                                          <p:spTgt spid="32"/>
                                        </p:tgtEl>
                                        <p:attrNameLst>
                                          <p:attrName>style.visibility</p:attrName>
                                        </p:attrNameLst>
                                      </p:cBhvr>
                                      <p:to>
                                        <p:strVal val="hidden"/>
                                      </p:to>
                                    </p:set>
                                  </p:childTnLst>
                                </p:cTn>
                              </p:par>
                              <p:par>
                                <p:cTn id="178" presetID="10" presetClass="exit" presetSubtype="0" fill="hold" grpId="1" nodeType="withEffect">
                                  <p:stCondLst>
                                    <p:cond delay="500"/>
                                  </p:stCondLst>
                                  <p:childTnLst>
                                    <p:animEffect transition="out" filter="fade">
                                      <p:cBhvr>
                                        <p:cTn id="179" dur="1000"/>
                                        <p:tgtEl>
                                          <p:spTgt spid="46"/>
                                        </p:tgtEl>
                                      </p:cBhvr>
                                    </p:animEffect>
                                    <p:set>
                                      <p:cBhvr>
                                        <p:cTn id="180" dur="1" fill="hold">
                                          <p:stCondLst>
                                            <p:cond delay="999"/>
                                          </p:stCondLst>
                                        </p:cTn>
                                        <p:tgtEl>
                                          <p:spTgt spid="46"/>
                                        </p:tgtEl>
                                        <p:attrNameLst>
                                          <p:attrName>style.visibility</p:attrName>
                                        </p:attrNameLst>
                                      </p:cBhvr>
                                      <p:to>
                                        <p:strVal val="hidden"/>
                                      </p:to>
                                    </p:set>
                                  </p:childTnLst>
                                </p:cTn>
                              </p:par>
                              <p:par>
                                <p:cTn id="181" presetID="10" presetClass="exit" presetSubtype="0" fill="hold" nodeType="withEffect">
                                  <p:stCondLst>
                                    <p:cond delay="500"/>
                                  </p:stCondLst>
                                  <p:childTnLst>
                                    <p:animEffect transition="out" filter="fade">
                                      <p:cBhvr>
                                        <p:cTn id="182" dur="500"/>
                                        <p:tgtEl>
                                          <p:spTgt spid="33"/>
                                        </p:tgtEl>
                                      </p:cBhvr>
                                    </p:animEffect>
                                    <p:set>
                                      <p:cBhvr>
                                        <p:cTn id="183" dur="1" fill="hold">
                                          <p:stCondLst>
                                            <p:cond delay="499"/>
                                          </p:stCondLst>
                                        </p:cTn>
                                        <p:tgtEl>
                                          <p:spTgt spid="33"/>
                                        </p:tgtEl>
                                        <p:attrNameLst>
                                          <p:attrName>style.visibility</p:attrName>
                                        </p:attrNameLst>
                                      </p:cBhvr>
                                      <p:to>
                                        <p:strVal val="hidden"/>
                                      </p:to>
                                    </p:set>
                                  </p:childTnLst>
                                </p:cTn>
                              </p:par>
                              <p:par>
                                <p:cTn id="184" presetID="10" presetClass="exit" presetSubtype="0" fill="hold" grpId="1" nodeType="withEffect">
                                  <p:stCondLst>
                                    <p:cond delay="500"/>
                                  </p:stCondLst>
                                  <p:childTnLst>
                                    <p:animEffect transition="out" filter="fade">
                                      <p:cBhvr>
                                        <p:cTn id="185" dur="1000"/>
                                        <p:tgtEl>
                                          <p:spTgt spid="47"/>
                                        </p:tgtEl>
                                      </p:cBhvr>
                                    </p:animEffect>
                                    <p:set>
                                      <p:cBhvr>
                                        <p:cTn id="186" dur="1" fill="hold">
                                          <p:stCondLst>
                                            <p:cond delay="999"/>
                                          </p:stCondLst>
                                        </p:cTn>
                                        <p:tgtEl>
                                          <p:spTgt spid="47"/>
                                        </p:tgtEl>
                                        <p:attrNameLst>
                                          <p:attrName>style.visibility</p:attrName>
                                        </p:attrNameLst>
                                      </p:cBhvr>
                                      <p:to>
                                        <p:strVal val="hidden"/>
                                      </p:to>
                                    </p:set>
                                  </p:childTnLst>
                                </p:cTn>
                              </p:par>
                              <p:par>
                                <p:cTn id="187" presetID="10" presetClass="exit" presetSubtype="0" fill="hold" nodeType="withEffect">
                                  <p:stCondLst>
                                    <p:cond delay="500"/>
                                  </p:stCondLst>
                                  <p:childTnLst>
                                    <p:animEffect transition="out" filter="fade">
                                      <p:cBhvr>
                                        <p:cTn id="188" dur="500"/>
                                        <p:tgtEl>
                                          <p:spTgt spid="34"/>
                                        </p:tgtEl>
                                      </p:cBhvr>
                                    </p:animEffect>
                                    <p:set>
                                      <p:cBhvr>
                                        <p:cTn id="189" dur="1" fill="hold">
                                          <p:stCondLst>
                                            <p:cond delay="499"/>
                                          </p:stCondLst>
                                        </p:cTn>
                                        <p:tgtEl>
                                          <p:spTgt spid="34"/>
                                        </p:tgtEl>
                                        <p:attrNameLst>
                                          <p:attrName>style.visibility</p:attrName>
                                        </p:attrNameLst>
                                      </p:cBhvr>
                                      <p:to>
                                        <p:strVal val="hidden"/>
                                      </p:to>
                                    </p:set>
                                  </p:childTnLst>
                                </p:cTn>
                              </p:par>
                              <p:par>
                                <p:cTn id="190" presetID="10" presetClass="exit" presetSubtype="0" fill="hold" grpId="1" nodeType="withEffect">
                                  <p:stCondLst>
                                    <p:cond delay="500"/>
                                  </p:stCondLst>
                                  <p:childTnLst>
                                    <p:animEffect transition="out" filter="fade">
                                      <p:cBhvr>
                                        <p:cTn id="191" dur="1000"/>
                                        <p:tgtEl>
                                          <p:spTgt spid="48"/>
                                        </p:tgtEl>
                                      </p:cBhvr>
                                    </p:animEffect>
                                    <p:set>
                                      <p:cBhvr>
                                        <p:cTn id="192" dur="1" fill="hold">
                                          <p:stCondLst>
                                            <p:cond delay="999"/>
                                          </p:stCondLst>
                                        </p:cTn>
                                        <p:tgtEl>
                                          <p:spTgt spid="48"/>
                                        </p:tgtEl>
                                        <p:attrNameLst>
                                          <p:attrName>style.visibility</p:attrName>
                                        </p:attrNameLst>
                                      </p:cBhvr>
                                      <p:to>
                                        <p:strVal val="hidden"/>
                                      </p:to>
                                    </p:set>
                                  </p:childTnLst>
                                </p:cTn>
                              </p:par>
                              <p:par>
                                <p:cTn id="193" presetID="10" presetClass="exit" presetSubtype="0" fill="hold" nodeType="withEffect">
                                  <p:stCondLst>
                                    <p:cond delay="500"/>
                                  </p:stCondLst>
                                  <p:childTnLst>
                                    <p:animEffect transition="out" filter="fade">
                                      <p:cBhvr>
                                        <p:cTn id="194" dur="500"/>
                                        <p:tgtEl>
                                          <p:spTgt spid="35"/>
                                        </p:tgtEl>
                                      </p:cBhvr>
                                    </p:animEffect>
                                    <p:set>
                                      <p:cBhvr>
                                        <p:cTn id="195" dur="1" fill="hold">
                                          <p:stCondLst>
                                            <p:cond delay="499"/>
                                          </p:stCondLst>
                                        </p:cTn>
                                        <p:tgtEl>
                                          <p:spTgt spid="35"/>
                                        </p:tgtEl>
                                        <p:attrNameLst>
                                          <p:attrName>style.visibility</p:attrName>
                                        </p:attrNameLst>
                                      </p:cBhvr>
                                      <p:to>
                                        <p:strVal val="hidden"/>
                                      </p:to>
                                    </p:set>
                                  </p:childTnLst>
                                </p:cTn>
                              </p:par>
                              <p:par>
                                <p:cTn id="196" presetID="10" presetClass="exit" presetSubtype="0" fill="hold" grpId="1" nodeType="withEffect">
                                  <p:stCondLst>
                                    <p:cond delay="500"/>
                                  </p:stCondLst>
                                  <p:childTnLst>
                                    <p:animEffect transition="out" filter="fade">
                                      <p:cBhvr>
                                        <p:cTn id="197" dur="1000"/>
                                        <p:tgtEl>
                                          <p:spTgt spid="49"/>
                                        </p:tgtEl>
                                      </p:cBhvr>
                                    </p:animEffect>
                                    <p:set>
                                      <p:cBhvr>
                                        <p:cTn id="198" dur="1" fill="hold">
                                          <p:stCondLst>
                                            <p:cond delay="999"/>
                                          </p:stCondLst>
                                        </p:cTn>
                                        <p:tgtEl>
                                          <p:spTgt spid="49"/>
                                        </p:tgtEl>
                                        <p:attrNameLst>
                                          <p:attrName>style.visibility</p:attrName>
                                        </p:attrNameLst>
                                      </p:cBhvr>
                                      <p:to>
                                        <p:strVal val="hidden"/>
                                      </p:to>
                                    </p:set>
                                  </p:childTnLst>
                                </p:cTn>
                              </p:par>
                              <p:par>
                                <p:cTn id="199" presetID="10" presetClass="exit" presetSubtype="0" fill="hold" nodeType="withEffect">
                                  <p:stCondLst>
                                    <p:cond delay="500"/>
                                  </p:stCondLst>
                                  <p:childTnLst>
                                    <p:animEffect transition="out" filter="fade">
                                      <p:cBhvr>
                                        <p:cTn id="200" dur="500"/>
                                        <p:tgtEl>
                                          <p:spTgt spid="36"/>
                                        </p:tgtEl>
                                      </p:cBhvr>
                                    </p:animEffect>
                                    <p:set>
                                      <p:cBhvr>
                                        <p:cTn id="201" dur="1" fill="hold">
                                          <p:stCondLst>
                                            <p:cond delay="499"/>
                                          </p:stCondLst>
                                        </p:cTn>
                                        <p:tgtEl>
                                          <p:spTgt spid="36"/>
                                        </p:tgtEl>
                                        <p:attrNameLst>
                                          <p:attrName>style.visibility</p:attrName>
                                        </p:attrNameLst>
                                      </p:cBhvr>
                                      <p:to>
                                        <p:strVal val="hidden"/>
                                      </p:to>
                                    </p:set>
                                  </p:childTnLst>
                                </p:cTn>
                              </p:par>
                              <p:par>
                                <p:cTn id="202" presetID="10" presetClass="exit" presetSubtype="0" fill="hold" grpId="1" nodeType="withEffect">
                                  <p:stCondLst>
                                    <p:cond delay="500"/>
                                  </p:stCondLst>
                                  <p:childTnLst>
                                    <p:animEffect transition="out" filter="fade">
                                      <p:cBhvr>
                                        <p:cTn id="203" dur="1000"/>
                                        <p:tgtEl>
                                          <p:spTgt spid="50"/>
                                        </p:tgtEl>
                                      </p:cBhvr>
                                    </p:animEffect>
                                    <p:set>
                                      <p:cBhvr>
                                        <p:cTn id="204" dur="1" fill="hold">
                                          <p:stCondLst>
                                            <p:cond delay="999"/>
                                          </p:stCondLst>
                                        </p:cTn>
                                        <p:tgtEl>
                                          <p:spTgt spid="50"/>
                                        </p:tgtEl>
                                        <p:attrNameLst>
                                          <p:attrName>style.visibility</p:attrName>
                                        </p:attrNameLst>
                                      </p:cBhvr>
                                      <p:to>
                                        <p:strVal val="hidden"/>
                                      </p:to>
                                    </p:set>
                                  </p:childTnLst>
                                </p:cTn>
                              </p:par>
                              <p:par>
                                <p:cTn id="205" presetID="10" presetClass="exit" presetSubtype="0" fill="hold" nodeType="withEffect">
                                  <p:stCondLst>
                                    <p:cond delay="500"/>
                                  </p:stCondLst>
                                  <p:childTnLst>
                                    <p:animEffect transition="out" filter="fade">
                                      <p:cBhvr>
                                        <p:cTn id="206" dur="500"/>
                                        <p:tgtEl>
                                          <p:spTgt spid="37"/>
                                        </p:tgtEl>
                                      </p:cBhvr>
                                    </p:animEffect>
                                    <p:set>
                                      <p:cBhvr>
                                        <p:cTn id="207" dur="1" fill="hold">
                                          <p:stCondLst>
                                            <p:cond delay="499"/>
                                          </p:stCondLst>
                                        </p:cTn>
                                        <p:tgtEl>
                                          <p:spTgt spid="37"/>
                                        </p:tgtEl>
                                        <p:attrNameLst>
                                          <p:attrName>style.visibility</p:attrName>
                                        </p:attrNameLst>
                                      </p:cBhvr>
                                      <p:to>
                                        <p:strVal val="hidden"/>
                                      </p:to>
                                    </p:set>
                                  </p:childTnLst>
                                </p:cTn>
                              </p:par>
                              <p:par>
                                <p:cTn id="208" presetID="10" presetClass="exit" presetSubtype="0" fill="hold" grpId="1" nodeType="withEffect">
                                  <p:stCondLst>
                                    <p:cond delay="500"/>
                                  </p:stCondLst>
                                  <p:childTnLst>
                                    <p:animEffect transition="out" filter="fade">
                                      <p:cBhvr>
                                        <p:cTn id="209" dur="1000"/>
                                        <p:tgtEl>
                                          <p:spTgt spid="51"/>
                                        </p:tgtEl>
                                      </p:cBhvr>
                                    </p:animEffect>
                                    <p:set>
                                      <p:cBhvr>
                                        <p:cTn id="210" dur="1" fill="hold">
                                          <p:stCondLst>
                                            <p:cond delay="999"/>
                                          </p:stCondLst>
                                        </p:cTn>
                                        <p:tgtEl>
                                          <p:spTgt spid="51"/>
                                        </p:tgtEl>
                                        <p:attrNameLst>
                                          <p:attrName>style.visibility</p:attrName>
                                        </p:attrNameLst>
                                      </p:cBhvr>
                                      <p:to>
                                        <p:strVal val="hidden"/>
                                      </p:to>
                                    </p:set>
                                  </p:childTnLst>
                                </p:cTn>
                              </p:par>
                              <p:par>
                                <p:cTn id="211" presetID="10" presetClass="exit" presetSubtype="0" fill="hold" nodeType="withEffect">
                                  <p:stCondLst>
                                    <p:cond delay="500"/>
                                  </p:stCondLst>
                                  <p:childTnLst>
                                    <p:animEffect transition="out" filter="fade">
                                      <p:cBhvr>
                                        <p:cTn id="212" dur="500"/>
                                        <p:tgtEl>
                                          <p:spTgt spid="38"/>
                                        </p:tgtEl>
                                      </p:cBhvr>
                                    </p:animEffect>
                                    <p:set>
                                      <p:cBhvr>
                                        <p:cTn id="213" dur="1" fill="hold">
                                          <p:stCondLst>
                                            <p:cond delay="499"/>
                                          </p:stCondLst>
                                        </p:cTn>
                                        <p:tgtEl>
                                          <p:spTgt spid="38"/>
                                        </p:tgtEl>
                                        <p:attrNameLst>
                                          <p:attrName>style.visibility</p:attrName>
                                        </p:attrNameLst>
                                      </p:cBhvr>
                                      <p:to>
                                        <p:strVal val="hidden"/>
                                      </p:to>
                                    </p:set>
                                  </p:childTnLst>
                                </p:cTn>
                              </p:par>
                              <p:par>
                                <p:cTn id="214" presetID="10" presetClass="exit" presetSubtype="0" fill="hold" nodeType="withEffect">
                                  <p:stCondLst>
                                    <p:cond delay="500"/>
                                  </p:stCondLst>
                                  <p:childTnLst>
                                    <p:animEffect transition="out" filter="fade">
                                      <p:cBhvr>
                                        <p:cTn id="215" dur="500"/>
                                        <p:tgtEl>
                                          <p:spTgt spid="39"/>
                                        </p:tgtEl>
                                      </p:cBhvr>
                                    </p:animEffect>
                                    <p:set>
                                      <p:cBhvr>
                                        <p:cTn id="216" dur="1" fill="hold">
                                          <p:stCondLst>
                                            <p:cond delay="499"/>
                                          </p:stCondLst>
                                        </p:cTn>
                                        <p:tgtEl>
                                          <p:spTgt spid="39"/>
                                        </p:tgtEl>
                                        <p:attrNameLst>
                                          <p:attrName>style.visibility</p:attrName>
                                        </p:attrNameLst>
                                      </p:cBhvr>
                                      <p:to>
                                        <p:strVal val="hidden"/>
                                      </p:to>
                                    </p:set>
                                  </p:childTnLst>
                                </p:cTn>
                              </p:par>
                              <p:par>
                                <p:cTn id="217" presetID="10" presetClass="exit" presetSubtype="0" fill="hold" grpId="1" nodeType="withEffect">
                                  <p:stCondLst>
                                    <p:cond delay="500"/>
                                  </p:stCondLst>
                                  <p:childTnLst>
                                    <p:animEffect transition="out" filter="fade">
                                      <p:cBhvr>
                                        <p:cTn id="218" dur="1000"/>
                                        <p:tgtEl>
                                          <p:spTgt spid="52"/>
                                        </p:tgtEl>
                                      </p:cBhvr>
                                    </p:animEffect>
                                    <p:set>
                                      <p:cBhvr>
                                        <p:cTn id="219" dur="1" fill="hold">
                                          <p:stCondLst>
                                            <p:cond delay="999"/>
                                          </p:stCondLst>
                                        </p:cTn>
                                        <p:tgtEl>
                                          <p:spTgt spid="52"/>
                                        </p:tgtEl>
                                        <p:attrNameLst>
                                          <p:attrName>style.visibility</p:attrName>
                                        </p:attrNameLst>
                                      </p:cBhvr>
                                      <p:to>
                                        <p:strVal val="hidden"/>
                                      </p:to>
                                    </p:set>
                                  </p:childTnLst>
                                </p:cTn>
                              </p:par>
                              <p:par>
                                <p:cTn id="220" presetID="10" presetClass="exit" presetSubtype="0" fill="hold" nodeType="withEffect">
                                  <p:stCondLst>
                                    <p:cond delay="500"/>
                                  </p:stCondLst>
                                  <p:childTnLst>
                                    <p:animEffect transition="out" filter="fade">
                                      <p:cBhvr>
                                        <p:cTn id="221" dur="500"/>
                                        <p:tgtEl>
                                          <p:spTgt spid="40"/>
                                        </p:tgtEl>
                                      </p:cBhvr>
                                    </p:animEffect>
                                    <p:set>
                                      <p:cBhvr>
                                        <p:cTn id="222" dur="1" fill="hold">
                                          <p:stCondLst>
                                            <p:cond delay="499"/>
                                          </p:stCondLst>
                                        </p:cTn>
                                        <p:tgtEl>
                                          <p:spTgt spid="40"/>
                                        </p:tgtEl>
                                        <p:attrNameLst>
                                          <p:attrName>style.visibility</p:attrName>
                                        </p:attrNameLst>
                                      </p:cBhvr>
                                      <p:to>
                                        <p:strVal val="hidden"/>
                                      </p:to>
                                    </p:set>
                                  </p:childTnLst>
                                </p:cTn>
                              </p:par>
                              <p:par>
                                <p:cTn id="223" presetID="10" presetClass="exit" presetSubtype="0" fill="hold" grpId="1" nodeType="withEffect">
                                  <p:stCondLst>
                                    <p:cond delay="500"/>
                                  </p:stCondLst>
                                  <p:childTnLst>
                                    <p:animEffect transition="out" filter="fade">
                                      <p:cBhvr>
                                        <p:cTn id="224" dur="1000"/>
                                        <p:tgtEl>
                                          <p:spTgt spid="53"/>
                                        </p:tgtEl>
                                      </p:cBhvr>
                                    </p:animEffect>
                                    <p:set>
                                      <p:cBhvr>
                                        <p:cTn id="225" dur="1" fill="hold">
                                          <p:stCondLst>
                                            <p:cond delay="999"/>
                                          </p:stCondLst>
                                        </p:cTn>
                                        <p:tgtEl>
                                          <p:spTgt spid="53"/>
                                        </p:tgtEl>
                                        <p:attrNameLst>
                                          <p:attrName>style.visibility</p:attrName>
                                        </p:attrNameLst>
                                      </p:cBhvr>
                                      <p:to>
                                        <p:strVal val="hidden"/>
                                      </p:to>
                                    </p:set>
                                  </p:childTnLst>
                                </p:cTn>
                              </p:par>
                              <p:par>
                                <p:cTn id="226" presetID="10" presetClass="exit" presetSubtype="0" fill="hold" nodeType="withEffect">
                                  <p:stCondLst>
                                    <p:cond delay="500"/>
                                  </p:stCondLst>
                                  <p:childTnLst>
                                    <p:animEffect transition="out" filter="fade">
                                      <p:cBhvr>
                                        <p:cTn id="227" dur="500"/>
                                        <p:tgtEl>
                                          <p:spTgt spid="41"/>
                                        </p:tgtEl>
                                      </p:cBhvr>
                                    </p:animEffect>
                                    <p:set>
                                      <p:cBhvr>
                                        <p:cTn id="228" dur="1" fill="hold">
                                          <p:stCondLst>
                                            <p:cond delay="499"/>
                                          </p:stCondLst>
                                        </p:cTn>
                                        <p:tgtEl>
                                          <p:spTgt spid="41"/>
                                        </p:tgtEl>
                                        <p:attrNameLst>
                                          <p:attrName>style.visibility</p:attrName>
                                        </p:attrNameLst>
                                      </p:cBhvr>
                                      <p:to>
                                        <p:strVal val="hidden"/>
                                      </p:to>
                                    </p:set>
                                  </p:childTnLst>
                                </p:cTn>
                              </p:par>
                              <p:par>
                                <p:cTn id="229" presetID="10" presetClass="exit" presetSubtype="0" fill="hold" grpId="1" nodeType="withEffect">
                                  <p:stCondLst>
                                    <p:cond delay="500"/>
                                  </p:stCondLst>
                                  <p:childTnLst>
                                    <p:animEffect transition="out" filter="fade">
                                      <p:cBhvr>
                                        <p:cTn id="230" dur="1000"/>
                                        <p:tgtEl>
                                          <p:spTgt spid="54"/>
                                        </p:tgtEl>
                                      </p:cBhvr>
                                    </p:animEffect>
                                    <p:set>
                                      <p:cBhvr>
                                        <p:cTn id="231" dur="1" fill="hold">
                                          <p:stCondLst>
                                            <p:cond delay="999"/>
                                          </p:stCondLst>
                                        </p:cTn>
                                        <p:tgtEl>
                                          <p:spTgt spid="54"/>
                                        </p:tgtEl>
                                        <p:attrNameLst>
                                          <p:attrName>style.visibility</p:attrName>
                                        </p:attrNameLst>
                                      </p:cBhvr>
                                      <p:to>
                                        <p:strVal val="hidden"/>
                                      </p:to>
                                    </p:set>
                                  </p:childTnLst>
                                </p:cTn>
                              </p:par>
                              <p:par>
                                <p:cTn id="232" presetID="10" presetClass="exit" presetSubtype="0" fill="hold" nodeType="withEffect">
                                  <p:stCondLst>
                                    <p:cond delay="500"/>
                                  </p:stCondLst>
                                  <p:childTnLst>
                                    <p:animEffect transition="out" filter="fade">
                                      <p:cBhvr>
                                        <p:cTn id="233" dur="500"/>
                                        <p:tgtEl>
                                          <p:spTgt spid="42"/>
                                        </p:tgtEl>
                                      </p:cBhvr>
                                    </p:animEffect>
                                    <p:set>
                                      <p:cBhvr>
                                        <p:cTn id="234" dur="1" fill="hold">
                                          <p:stCondLst>
                                            <p:cond delay="499"/>
                                          </p:stCondLst>
                                        </p:cTn>
                                        <p:tgtEl>
                                          <p:spTgt spid="42"/>
                                        </p:tgtEl>
                                        <p:attrNameLst>
                                          <p:attrName>style.visibility</p:attrName>
                                        </p:attrNameLst>
                                      </p:cBhvr>
                                      <p:to>
                                        <p:strVal val="hidden"/>
                                      </p:to>
                                    </p:set>
                                  </p:childTnLst>
                                </p:cTn>
                              </p:par>
                              <p:par>
                                <p:cTn id="235" presetID="10" presetClass="exit" presetSubtype="0" fill="hold" grpId="1" nodeType="withEffect">
                                  <p:stCondLst>
                                    <p:cond delay="500"/>
                                  </p:stCondLst>
                                  <p:childTnLst>
                                    <p:animEffect transition="out" filter="fade">
                                      <p:cBhvr>
                                        <p:cTn id="236" dur="1000"/>
                                        <p:tgtEl>
                                          <p:spTgt spid="55"/>
                                        </p:tgtEl>
                                      </p:cBhvr>
                                    </p:animEffect>
                                    <p:set>
                                      <p:cBhvr>
                                        <p:cTn id="237" dur="1" fill="hold">
                                          <p:stCondLst>
                                            <p:cond delay="999"/>
                                          </p:stCondLst>
                                        </p:cTn>
                                        <p:tgtEl>
                                          <p:spTgt spid="55"/>
                                        </p:tgtEl>
                                        <p:attrNameLst>
                                          <p:attrName>style.visibility</p:attrName>
                                        </p:attrNameLst>
                                      </p:cBhvr>
                                      <p:to>
                                        <p:strVal val="hidden"/>
                                      </p:to>
                                    </p:set>
                                  </p:childTnLst>
                                </p:cTn>
                              </p:par>
                              <p:par>
                                <p:cTn id="238" presetID="10" presetClass="exit" presetSubtype="0" fill="hold" nodeType="withEffect">
                                  <p:stCondLst>
                                    <p:cond delay="500"/>
                                  </p:stCondLst>
                                  <p:childTnLst>
                                    <p:animEffect transition="out" filter="fade">
                                      <p:cBhvr>
                                        <p:cTn id="239" dur="500"/>
                                        <p:tgtEl>
                                          <p:spTgt spid="65"/>
                                        </p:tgtEl>
                                      </p:cBhvr>
                                    </p:animEffect>
                                    <p:set>
                                      <p:cBhvr>
                                        <p:cTn id="240" dur="1" fill="hold">
                                          <p:stCondLst>
                                            <p:cond delay="499"/>
                                          </p:stCondLst>
                                        </p:cTn>
                                        <p:tgtEl>
                                          <p:spTgt spid="65"/>
                                        </p:tgtEl>
                                        <p:attrNameLst>
                                          <p:attrName>style.visibility</p:attrName>
                                        </p:attrNameLst>
                                      </p:cBhvr>
                                      <p:to>
                                        <p:strVal val="hidden"/>
                                      </p:to>
                                    </p:set>
                                  </p:childTnLst>
                                </p:cTn>
                              </p:par>
                              <p:par>
                                <p:cTn id="241" presetID="10" presetClass="exit" presetSubtype="0" fill="hold" nodeType="withEffect">
                                  <p:stCondLst>
                                    <p:cond delay="500"/>
                                  </p:stCondLst>
                                  <p:childTnLst>
                                    <p:animEffect transition="out" filter="fade">
                                      <p:cBhvr>
                                        <p:cTn id="242" dur="500"/>
                                        <p:tgtEl>
                                          <p:spTgt spid="70"/>
                                        </p:tgtEl>
                                      </p:cBhvr>
                                    </p:animEffect>
                                    <p:set>
                                      <p:cBhvr>
                                        <p:cTn id="243" dur="1" fill="hold">
                                          <p:stCondLst>
                                            <p:cond delay="499"/>
                                          </p:stCondLst>
                                        </p:cTn>
                                        <p:tgtEl>
                                          <p:spTgt spid="70"/>
                                        </p:tgtEl>
                                        <p:attrNameLst>
                                          <p:attrName>style.visibility</p:attrName>
                                        </p:attrNameLst>
                                      </p:cBhvr>
                                      <p:to>
                                        <p:strVal val="hidden"/>
                                      </p:to>
                                    </p:set>
                                  </p:childTnLst>
                                </p:cTn>
                              </p:par>
                              <p:par>
                                <p:cTn id="244" presetID="10" presetClass="exit" presetSubtype="0" fill="hold" nodeType="withEffect">
                                  <p:stCondLst>
                                    <p:cond delay="500"/>
                                  </p:stCondLst>
                                  <p:childTnLst>
                                    <p:animEffect transition="out" filter="fade">
                                      <p:cBhvr>
                                        <p:cTn id="245" dur="500"/>
                                        <p:tgtEl>
                                          <p:spTgt spid="71"/>
                                        </p:tgtEl>
                                      </p:cBhvr>
                                    </p:animEffect>
                                    <p:set>
                                      <p:cBhvr>
                                        <p:cTn id="246" dur="1" fill="hold">
                                          <p:stCondLst>
                                            <p:cond delay="499"/>
                                          </p:stCondLst>
                                        </p:cTn>
                                        <p:tgtEl>
                                          <p:spTgt spid="71"/>
                                        </p:tgtEl>
                                        <p:attrNameLst>
                                          <p:attrName>style.visibility</p:attrName>
                                        </p:attrNameLst>
                                      </p:cBhvr>
                                      <p:to>
                                        <p:strVal val="hidden"/>
                                      </p:to>
                                    </p:set>
                                  </p:childTnLst>
                                </p:cTn>
                              </p:par>
                              <p:par>
                                <p:cTn id="247" presetID="10" presetClass="exit" presetSubtype="0" fill="hold" nodeType="withEffect">
                                  <p:stCondLst>
                                    <p:cond delay="500"/>
                                  </p:stCondLst>
                                  <p:childTnLst>
                                    <p:animEffect transition="out" filter="fade">
                                      <p:cBhvr>
                                        <p:cTn id="248" dur="500"/>
                                        <p:tgtEl>
                                          <p:spTgt spid="74"/>
                                        </p:tgtEl>
                                      </p:cBhvr>
                                    </p:animEffect>
                                    <p:set>
                                      <p:cBhvr>
                                        <p:cTn id="249" dur="1" fill="hold">
                                          <p:stCondLst>
                                            <p:cond delay="499"/>
                                          </p:stCondLst>
                                        </p:cTn>
                                        <p:tgtEl>
                                          <p:spTgt spid="74"/>
                                        </p:tgtEl>
                                        <p:attrNameLst>
                                          <p:attrName>style.visibility</p:attrName>
                                        </p:attrNameLst>
                                      </p:cBhvr>
                                      <p:to>
                                        <p:strVal val="hidden"/>
                                      </p:to>
                                    </p:set>
                                  </p:childTnLst>
                                </p:cTn>
                              </p:par>
                              <p:par>
                                <p:cTn id="250" presetID="10" presetClass="entr" presetSubtype="0" fill="hold" nodeType="withEffect">
                                  <p:stCondLst>
                                    <p:cond delay="500"/>
                                  </p:stCondLst>
                                  <p:childTnLst>
                                    <p:set>
                                      <p:cBhvr>
                                        <p:cTn id="251" dur="1" fill="hold">
                                          <p:stCondLst>
                                            <p:cond delay="0"/>
                                          </p:stCondLst>
                                        </p:cTn>
                                        <p:tgtEl>
                                          <p:spTgt spid="27"/>
                                        </p:tgtEl>
                                        <p:attrNameLst>
                                          <p:attrName>style.visibility</p:attrName>
                                        </p:attrNameLst>
                                      </p:cBhvr>
                                      <p:to>
                                        <p:strVal val="visible"/>
                                      </p:to>
                                    </p:set>
                                    <p:animEffect transition="in" filter="fade">
                                      <p:cBhvr>
                                        <p:cTn id="252" dur="1000"/>
                                        <p:tgtEl>
                                          <p:spTgt spid="27"/>
                                        </p:tgtEl>
                                      </p:cBhvr>
                                    </p:animEffect>
                                  </p:childTnLst>
                                </p:cTn>
                              </p:par>
                            </p:childTnLst>
                          </p:cTn>
                        </p:par>
                        <p:par>
                          <p:cTn id="253" fill="hold">
                            <p:stCondLst>
                              <p:cond delay="13550"/>
                            </p:stCondLst>
                            <p:childTnLst>
                              <p:par>
                                <p:cTn id="254" presetID="10" presetClass="entr" presetSubtype="0" fill="hold" grpId="0" nodeType="afterEffect">
                                  <p:stCondLst>
                                    <p:cond delay="500"/>
                                  </p:stCondLst>
                                  <p:childTnLst>
                                    <p:set>
                                      <p:cBhvr>
                                        <p:cTn id="255" dur="1" fill="hold">
                                          <p:stCondLst>
                                            <p:cond delay="0"/>
                                          </p:stCondLst>
                                        </p:cTn>
                                        <p:tgtEl>
                                          <p:spTgt spid="63"/>
                                        </p:tgtEl>
                                        <p:attrNameLst>
                                          <p:attrName>style.visibility</p:attrName>
                                        </p:attrNameLst>
                                      </p:cBhvr>
                                      <p:to>
                                        <p:strVal val="visible"/>
                                      </p:to>
                                    </p:set>
                                    <p:animEffect transition="in" filter="fade">
                                      <p:cBhvr>
                                        <p:cTn id="256" dur="500"/>
                                        <p:tgtEl>
                                          <p:spTgt spid="63"/>
                                        </p:tgtEl>
                                      </p:cBhvr>
                                    </p:animEffect>
                                  </p:childTnLst>
                                </p:cTn>
                              </p:par>
                            </p:childTnLst>
                          </p:cTn>
                        </p:par>
                        <p:par>
                          <p:cTn id="257" fill="hold">
                            <p:stCondLst>
                              <p:cond delay="14550"/>
                            </p:stCondLst>
                            <p:childTnLst>
                              <p:par>
                                <p:cTn id="258" presetID="10" presetClass="entr" presetSubtype="0" fill="hold" grpId="0" nodeType="afterEffect">
                                  <p:stCondLst>
                                    <p:cond delay="1000"/>
                                  </p:stCondLst>
                                  <p:childTnLst>
                                    <p:set>
                                      <p:cBhvr>
                                        <p:cTn id="259" dur="1" fill="hold">
                                          <p:stCondLst>
                                            <p:cond delay="0"/>
                                          </p:stCondLst>
                                        </p:cTn>
                                        <p:tgtEl>
                                          <p:spTgt spid="61"/>
                                        </p:tgtEl>
                                        <p:attrNameLst>
                                          <p:attrName>style.visibility</p:attrName>
                                        </p:attrNameLst>
                                      </p:cBhvr>
                                      <p:to>
                                        <p:strVal val="visible"/>
                                      </p:to>
                                    </p:set>
                                    <p:animEffect transition="in" filter="fade">
                                      <p:cBhvr>
                                        <p:cTn id="260" dur="500"/>
                                        <p:tgtEl>
                                          <p:spTgt spid="61"/>
                                        </p:tgtEl>
                                      </p:cBhvr>
                                    </p:animEffect>
                                  </p:childTnLst>
                                </p:cTn>
                              </p:par>
                              <p:par>
                                <p:cTn id="261" presetID="6" presetClass="entr" presetSubtype="16" fill="hold" nodeType="withEffect">
                                  <p:stCondLst>
                                    <p:cond delay="0"/>
                                  </p:stCondLst>
                                  <p:childTnLst>
                                    <p:set>
                                      <p:cBhvr>
                                        <p:cTn id="262" dur="1" fill="hold">
                                          <p:stCondLst>
                                            <p:cond delay="0"/>
                                          </p:stCondLst>
                                        </p:cTn>
                                        <p:tgtEl>
                                          <p:spTgt spid="85"/>
                                        </p:tgtEl>
                                        <p:attrNameLst>
                                          <p:attrName>style.visibility</p:attrName>
                                        </p:attrNameLst>
                                      </p:cBhvr>
                                      <p:to>
                                        <p:strVal val="visible"/>
                                      </p:to>
                                    </p:set>
                                    <p:animEffect transition="in" filter="circle(in)">
                                      <p:cBhvr>
                                        <p:cTn id="263" dur="2000"/>
                                        <p:tgtEl>
                                          <p:spTgt spid="85"/>
                                        </p:tgtEl>
                                      </p:cBhvr>
                                    </p:animEffect>
                                  </p:childTnLst>
                                </p:cTn>
                              </p:par>
                              <p:par>
                                <p:cTn id="264" presetID="6" presetClass="entr" presetSubtype="16" fill="hold" nodeType="withEffect">
                                  <p:stCondLst>
                                    <p:cond delay="0"/>
                                  </p:stCondLst>
                                  <p:childTnLst>
                                    <p:set>
                                      <p:cBhvr>
                                        <p:cTn id="265" dur="1" fill="hold">
                                          <p:stCondLst>
                                            <p:cond delay="0"/>
                                          </p:stCondLst>
                                        </p:cTn>
                                        <p:tgtEl>
                                          <p:spTgt spid="86"/>
                                        </p:tgtEl>
                                        <p:attrNameLst>
                                          <p:attrName>style.visibility</p:attrName>
                                        </p:attrNameLst>
                                      </p:cBhvr>
                                      <p:to>
                                        <p:strVal val="visible"/>
                                      </p:to>
                                    </p:set>
                                    <p:animEffect transition="in" filter="circle(in)">
                                      <p:cBhvr>
                                        <p:cTn id="266" dur="2000"/>
                                        <p:tgtEl>
                                          <p:spTgt spid="86"/>
                                        </p:tgtEl>
                                      </p:cBhvr>
                                    </p:animEffect>
                                  </p:childTnLst>
                                </p:cTn>
                              </p:par>
                              <p:par>
                                <p:cTn id="267" presetID="6" presetClass="entr" presetSubtype="16" fill="hold" nodeType="withEffect">
                                  <p:stCondLst>
                                    <p:cond delay="0"/>
                                  </p:stCondLst>
                                  <p:childTnLst>
                                    <p:set>
                                      <p:cBhvr>
                                        <p:cTn id="268" dur="1" fill="hold">
                                          <p:stCondLst>
                                            <p:cond delay="0"/>
                                          </p:stCondLst>
                                        </p:cTn>
                                        <p:tgtEl>
                                          <p:spTgt spid="87"/>
                                        </p:tgtEl>
                                        <p:attrNameLst>
                                          <p:attrName>style.visibility</p:attrName>
                                        </p:attrNameLst>
                                      </p:cBhvr>
                                      <p:to>
                                        <p:strVal val="visible"/>
                                      </p:to>
                                    </p:set>
                                    <p:animEffect transition="in" filter="circle(in)">
                                      <p:cBhvr>
                                        <p:cTn id="269" dur="2000"/>
                                        <p:tgtEl>
                                          <p:spTgt spid="87"/>
                                        </p:tgtEl>
                                      </p:cBhvr>
                                    </p:animEffect>
                                  </p:childTnLst>
                                </p:cTn>
                              </p:par>
                              <p:par>
                                <p:cTn id="270" presetID="6" presetClass="entr" presetSubtype="16" fill="hold" nodeType="withEffect">
                                  <p:stCondLst>
                                    <p:cond delay="0"/>
                                  </p:stCondLst>
                                  <p:childTnLst>
                                    <p:set>
                                      <p:cBhvr>
                                        <p:cTn id="271" dur="1" fill="hold">
                                          <p:stCondLst>
                                            <p:cond delay="0"/>
                                          </p:stCondLst>
                                        </p:cTn>
                                        <p:tgtEl>
                                          <p:spTgt spid="88"/>
                                        </p:tgtEl>
                                        <p:attrNameLst>
                                          <p:attrName>style.visibility</p:attrName>
                                        </p:attrNameLst>
                                      </p:cBhvr>
                                      <p:to>
                                        <p:strVal val="visible"/>
                                      </p:to>
                                    </p:set>
                                    <p:animEffect transition="in" filter="circle(in)">
                                      <p:cBhvr>
                                        <p:cTn id="272" dur="2000"/>
                                        <p:tgtEl>
                                          <p:spTgt spid="88"/>
                                        </p:tgtEl>
                                      </p:cBhvr>
                                    </p:animEffect>
                                  </p:childTnLst>
                                </p:cTn>
                              </p:par>
                              <p:par>
                                <p:cTn id="273" presetID="6" presetClass="entr" presetSubtype="16" fill="hold" nodeType="withEffect">
                                  <p:stCondLst>
                                    <p:cond delay="0"/>
                                  </p:stCondLst>
                                  <p:childTnLst>
                                    <p:set>
                                      <p:cBhvr>
                                        <p:cTn id="274" dur="1" fill="hold">
                                          <p:stCondLst>
                                            <p:cond delay="0"/>
                                          </p:stCondLst>
                                        </p:cTn>
                                        <p:tgtEl>
                                          <p:spTgt spid="89"/>
                                        </p:tgtEl>
                                        <p:attrNameLst>
                                          <p:attrName>style.visibility</p:attrName>
                                        </p:attrNameLst>
                                      </p:cBhvr>
                                      <p:to>
                                        <p:strVal val="visible"/>
                                      </p:to>
                                    </p:set>
                                    <p:animEffect transition="in" filter="circle(in)">
                                      <p:cBhvr>
                                        <p:cTn id="275" dur="2000"/>
                                        <p:tgtEl>
                                          <p:spTgt spid="89"/>
                                        </p:tgtEl>
                                      </p:cBhvr>
                                    </p:animEffect>
                                  </p:childTnLst>
                                </p:cTn>
                              </p:par>
                              <p:par>
                                <p:cTn id="276" presetID="6" presetClass="entr" presetSubtype="16" fill="hold" nodeType="withEffect">
                                  <p:stCondLst>
                                    <p:cond delay="0"/>
                                  </p:stCondLst>
                                  <p:childTnLst>
                                    <p:set>
                                      <p:cBhvr>
                                        <p:cTn id="277" dur="1" fill="hold">
                                          <p:stCondLst>
                                            <p:cond delay="0"/>
                                          </p:stCondLst>
                                        </p:cTn>
                                        <p:tgtEl>
                                          <p:spTgt spid="90"/>
                                        </p:tgtEl>
                                        <p:attrNameLst>
                                          <p:attrName>style.visibility</p:attrName>
                                        </p:attrNameLst>
                                      </p:cBhvr>
                                      <p:to>
                                        <p:strVal val="visible"/>
                                      </p:to>
                                    </p:set>
                                    <p:animEffect transition="in" filter="circle(in)">
                                      <p:cBhvr>
                                        <p:cTn id="278" dur="2000"/>
                                        <p:tgtEl>
                                          <p:spTgt spid="90"/>
                                        </p:tgtEl>
                                      </p:cBhvr>
                                    </p:animEffect>
                                  </p:childTnLst>
                                </p:cTn>
                              </p:par>
                              <p:par>
                                <p:cTn id="279" presetID="6" presetClass="entr" presetSubtype="16" fill="hold" nodeType="withEffect">
                                  <p:stCondLst>
                                    <p:cond delay="0"/>
                                  </p:stCondLst>
                                  <p:childTnLst>
                                    <p:set>
                                      <p:cBhvr>
                                        <p:cTn id="280" dur="1" fill="hold">
                                          <p:stCondLst>
                                            <p:cond delay="0"/>
                                          </p:stCondLst>
                                        </p:cTn>
                                        <p:tgtEl>
                                          <p:spTgt spid="91"/>
                                        </p:tgtEl>
                                        <p:attrNameLst>
                                          <p:attrName>style.visibility</p:attrName>
                                        </p:attrNameLst>
                                      </p:cBhvr>
                                      <p:to>
                                        <p:strVal val="visible"/>
                                      </p:to>
                                    </p:set>
                                    <p:animEffect transition="in" filter="circle(in)">
                                      <p:cBhvr>
                                        <p:cTn id="281" dur="2000"/>
                                        <p:tgtEl>
                                          <p:spTgt spid="91"/>
                                        </p:tgtEl>
                                      </p:cBhvr>
                                    </p:animEffect>
                                  </p:childTnLst>
                                </p:cTn>
                              </p:par>
                              <p:par>
                                <p:cTn id="282" presetID="6" presetClass="entr" presetSubtype="16" fill="hold" nodeType="withEffect">
                                  <p:stCondLst>
                                    <p:cond delay="0"/>
                                  </p:stCondLst>
                                  <p:childTnLst>
                                    <p:set>
                                      <p:cBhvr>
                                        <p:cTn id="283" dur="1" fill="hold">
                                          <p:stCondLst>
                                            <p:cond delay="0"/>
                                          </p:stCondLst>
                                        </p:cTn>
                                        <p:tgtEl>
                                          <p:spTgt spid="92"/>
                                        </p:tgtEl>
                                        <p:attrNameLst>
                                          <p:attrName>style.visibility</p:attrName>
                                        </p:attrNameLst>
                                      </p:cBhvr>
                                      <p:to>
                                        <p:strVal val="visible"/>
                                      </p:to>
                                    </p:set>
                                    <p:animEffect transition="in" filter="circle(in)">
                                      <p:cBhvr>
                                        <p:cTn id="284" dur="2000"/>
                                        <p:tgtEl>
                                          <p:spTgt spid="92"/>
                                        </p:tgtEl>
                                      </p:cBhvr>
                                    </p:animEffect>
                                  </p:childTnLst>
                                </p:cTn>
                              </p:par>
                              <p:par>
                                <p:cTn id="285" presetID="6" presetClass="entr" presetSubtype="16" fill="hold" nodeType="withEffect">
                                  <p:stCondLst>
                                    <p:cond delay="0"/>
                                  </p:stCondLst>
                                  <p:childTnLst>
                                    <p:set>
                                      <p:cBhvr>
                                        <p:cTn id="286" dur="1" fill="hold">
                                          <p:stCondLst>
                                            <p:cond delay="0"/>
                                          </p:stCondLst>
                                        </p:cTn>
                                        <p:tgtEl>
                                          <p:spTgt spid="93"/>
                                        </p:tgtEl>
                                        <p:attrNameLst>
                                          <p:attrName>style.visibility</p:attrName>
                                        </p:attrNameLst>
                                      </p:cBhvr>
                                      <p:to>
                                        <p:strVal val="visible"/>
                                      </p:to>
                                    </p:set>
                                    <p:animEffect transition="in" filter="circle(in)">
                                      <p:cBhvr>
                                        <p:cTn id="287" dur="2000"/>
                                        <p:tgtEl>
                                          <p:spTgt spid="93"/>
                                        </p:tgtEl>
                                      </p:cBhvr>
                                    </p:animEffect>
                                  </p:childTnLst>
                                </p:cTn>
                              </p:par>
                              <p:par>
                                <p:cTn id="288" presetID="6" presetClass="entr" presetSubtype="16" fill="hold" grpId="0" nodeType="withEffect">
                                  <p:stCondLst>
                                    <p:cond delay="0"/>
                                  </p:stCondLst>
                                  <p:childTnLst>
                                    <p:set>
                                      <p:cBhvr>
                                        <p:cTn id="289" dur="1" fill="hold">
                                          <p:stCondLst>
                                            <p:cond delay="0"/>
                                          </p:stCondLst>
                                        </p:cTn>
                                        <p:tgtEl>
                                          <p:spTgt spid="94"/>
                                        </p:tgtEl>
                                        <p:attrNameLst>
                                          <p:attrName>style.visibility</p:attrName>
                                        </p:attrNameLst>
                                      </p:cBhvr>
                                      <p:to>
                                        <p:strVal val="visible"/>
                                      </p:to>
                                    </p:set>
                                    <p:animEffect transition="in" filter="circle(in)">
                                      <p:cBhvr>
                                        <p:cTn id="290" dur="2000"/>
                                        <p:tgtEl>
                                          <p:spTgt spid="94"/>
                                        </p:tgtEl>
                                      </p:cBhvr>
                                    </p:animEffect>
                                  </p:childTnLst>
                                </p:cTn>
                              </p:par>
                              <p:par>
                                <p:cTn id="291" presetID="6" presetClass="entr" presetSubtype="16" fill="hold" grpId="0" nodeType="withEffect">
                                  <p:stCondLst>
                                    <p:cond delay="0"/>
                                  </p:stCondLst>
                                  <p:childTnLst>
                                    <p:set>
                                      <p:cBhvr>
                                        <p:cTn id="292" dur="1" fill="hold">
                                          <p:stCondLst>
                                            <p:cond delay="0"/>
                                          </p:stCondLst>
                                        </p:cTn>
                                        <p:tgtEl>
                                          <p:spTgt spid="95"/>
                                        </p:tgtEl>
                                        <p:attrNameLst>
                                          <p:attrName>style.visibility</p:attrName>
                                        </p:attrNameLst>
                                      </p:cBhvr>
                                      <p:to>
                                        <p:strVal val="visible"/>
                                      </p:to>
                                    </p:set>
                                    <p:animEffect transition="in" filter="circle(in)">
                                      <p:cBhvr>
                                        <p:cTn id="293" dur="2000"/>
                                        <p:tgtEl>
                                          <p:spTgt spid="95"/>
                                        </p:tgtEl>
                                      </p:cBhvr>
                                    </p:animEffect>
                                  </p:childTnLst>
                                </p:cTn>
                              </p:par>
                              <p:par>
                                <p:cTn id="294" presetID="6" presetClass="entr" presetSubtype="16" fill="hold" grpId="0" nodeType="withEffect">
                                  <p:stCondLst>
                                    <p:cond delay="0"/>
                                  </p:stCondLst>
                                  <p:childTnLst>
                                    <p:set>
                                      <p:cBhvr>
                                        <p:cTn id="295" dur="1" fill="hold">
                                          <p:stCondLst>
                                            <p:cond delay="0"/>
                                          </p:stCondLst>
                                        </p:cTn>
                                        <p:tgtEl>
                                          <p:spTgt spid="96"/>
                                        </p:tgtEl>
                                        <p:attrNameLst>
                                          <p:attrName>style.visibility</p:attrName>
                                        </p:attrNameLst>
                                      </p:cBhvr>
                                      <p:to>
                                        <p:strVal val="visible"/>
                                      </p:to>
                                    </p:set>
                                    <p:animEffect transition="in" filter="circle(in)">
                                      <p:cBhvr>
                                        <p:cTn id="296" dur="2000"/>
                                        <p:tgtEl>
                                          <p:spTgt spid="96"/>
                                        </p:tgtEl>
                                      </p:cBhvr>
                                    </p:animEffect>
                                  </p:childTnLst>
                                </p:cTn>
                              </p:par>
                              <p:par>
                                <p:cTn id="297" presetID="6" presetClass="entr" presetSubtype="16" fill="hold" grpId="0" nodeType="withEffect">
                                  <p:stCondLst>
                                    <p:cond delay="0"/>
                                  </p:stCondLst>
                                  <p:childTnLst>
                                    <p:set>
                                      <p:cBhvr>
                                        <p:cTn id="298" dur="1" fill="hold">
                                          <p:stCondLst>
                                            <p:cond delay="0"/>
                                          </p:stCondLst>
                                        </p:cTn>
                                        <p:tgtEl>
                                          <p:spTgt spid="97"/>
                                        </p:tgtEl>
                                        <p:attrNameLst>
                                          <p:attrName>style.visibility</p:attrName>
                                        </p:attrNameLst>
                                      </p:cBhvr>
                                      <p:to>
                                        <p:strVal val="visible"/>
                                      </p:to>
                                    </p:set>
                                    <p:animEffect transition="in" filter="circle(in)">
                                      <p:cBhvr>
                                        <p:cTn id="299" dur="2000"/>
                                        <p:tgtEl>
                                          <p:spTgt spid="97"/>
                                        </p:tgtEl>
                                      </p:cBhvr>
                                    </p:animEffect>
                                  </p:childTnLst>
                                </p:cTn>
                              </p:par>
                              <p:par>
                                <p:cTn id="300" presetID="6" presetClass="entr" presetSubtype="16" fill="hold" grpId="0" nodeType="withEffect">
                                  <p:stCondLst>
                                    <p:cond delay="0"/>
                                  </p:stCondLst>
                                  <p:childTnLst>
                                    <p:set>
                                      <p:cBhvr>
                                        <p:cTn id="301" dur="1" fill="hold">
                                          <p:stCondLst>
                                            <p:cond delay="0"/>
                                          </p:stCondLst>
                                        </p:cTn>
                                        <p:tgtEl>
                                          <p:spTgt spid="98"/>
                                        </p:tgtEl>
                                        <p:attrNameLst>
                                          <p:attrName>style.visibility</p:attrName>
                                        </p:attrNameLst>
                                      </p:cBhvr>
                                      <p:to>
                                        <p:strVal val="visible"/>
                                      </p:to>
                                    </p:set>
                                    <p:animEffect transition="in" filter="circle(in)">
                                      <p:cBhvr>
                                        <p:cTn id="302" dur="2000"/>
                                        <p:tgtEl>
                                          <p:spTgt spid="98"/>
                                        </p:tgtEl>
                                      </p:cBhvr>
                                    </p:animEffect>
                                  </p:childTnLst>
                                </p:cTn>
                              </p:par>
                              <p:par>
                                <p:cTn id="303" presetID="6" presetClass="entr" presetSubtype="16" fill="hold" grpId="0" nodeType="withEffect">
                                  <p:stCondLst>
                                    <p:cond delay="0"/>
                                  </p:stCondLst>
                                  <p:childTnLst>
                                    <p:set>
                                      <p:cBhvr>
                                        <p:cTn id="304" dur="1" fill="hold">
                                          <p:stCondLst>
                                            <p:cond delay="0"/>
                                          </p:stCondLst>
                                        </p:cTn>
                                        <p:tgtEl>
                                          <p:spTgt spid="99"/>
                                        </p:tgtEl>
                                        <p:attrNameLst>
                                          <p:attrName>style.visibility</p:attrName>
                                        </p:attrNameLst>
                                      </p:cBhvr>
                                      <p:to>
                                        <p:strVal val="visible"/>
                                      </p:to>
                                    </p:set>
                                    <p:animEffect transition="in" filter="circle(in)">
                                      <p:cBhvr>
                                        <p:cTn id="305" dur="2000"/>
                                        <p:tgtEl>
                                          <p:spTgt spid="99"/>
                                        </p:tgtEl>
                                      </p:cBhvr>
                                    </p:animEffect>
                                  </p:childTnLst>
                                </p:cTn>
                              </p:par>
                            </p:childTnLst>
                          </p:cTn>
                        </p:par>
                        <p:par>
                          <p:cTn id="306" fill="hold">
                            <p:stCondLst>
                              <p:cond delay="16550"/>
                            </p:stCondLst>
                            <p:childTnLst>
                              <p:par>
                                <p:cTn id="307" presetID="10" presetClass="entr" presetSubtype="0" fill="hold" grpId="0" nodeType="afterEffect">
                                  <p:stCondLst>
                                    <p:cond delay="2000"/>
                                  </p:stCondLst>
                                  <p:childTnLst>
                                    <p:set>
                                      <p:cBhvr>
                                        <p:cTn id="308" dur="1" fill="hold">
                                          <p:stCondLst>
                                            <p:cond delay="0"/>
                                          </p:stCondLst>
                                        </p:cTn>
                                        <p:tgtEl>
                                          <p:spTgt spid="2"/>
                                        </p:tgtEl>
                                        <p:attrNameLst>
                                          <p:attrName>style.visibility</p:attrName>
                                        </p:attrNameLst>
                                      </p:cBhvr>
                                      <p:to>
                                        <p:strVal val="visible"/>
                                      </p:to>
                                    </p:set>
                                    <p:animEffect transition="in" filter="fade">
                                      <p:cBhvr>
                                        <p:cTn id="309" dur="1000"/>
                                        <p:tgtEl>
                                          <p:spTgt spid="2"/>
                                        </p:tgtEl>
                                      </p:cBhvr>
                                    </p:animEffect>
                                  </p:childTnLst>
                                </p:cTn>
                              </p:par>
                            </p:childTnLst>
                          </p:cTn>
                        </p:par>
                        <p:par>
                          <p:cTn id="310" fill="hold">
                            <p:stCondLst>
                              <p:cond delay="19550"/>
                            </p:stCondLst>
                            <p:childTnLst>
                              <p:par>
                                <p:cTn id="311" presetID="10" presetClass="entr" presetSubtype="0" fill="hold" grpId="0" nodeType="afterEffect">
                                  <p:stCondLst>
                                    <p:cond delay="2000"/>
                                  </p:stCondLst>
                                  <p:childTnLst>
                                    <p:set>
                                      <p:cBhvr>
                                        <p:cTn id="312" dur="1" fill="hold">
                                          <p:stCondLst>
                                            <p:cond delay="0"/>
                                          </p:stCondLst>
                                        </p:cTn>
                                        <p:tgtEl>
                                          <p:spTgt spid="7"/>
                                        </p:tgtEl>
                                        <p:attrNameLst>
                                          <p:attrName>style.visibility</p:attrName>
                                        </p:attrNameLst>
                                      </p:cBhvr>
                                      <p:to>
                                        <p:strVal val="visible"/>
                                      </p:to>
                                    </p:set>
                                    <p:animEffect transition="in" filter="fade">
                                      <p:cBhvr>
                                        <p:cTn id="3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p:bldP spid="56" grpId="1"/>
      <p:bldP spid="56" grpId="2"/>
      <p:bldP spid="57" grpId="0"/>
      <p:bldP spid="57" grpId="1"/>
      <p:bldP spid="57" grpId="2"/>
      <p:bldP spid="58" grpId="0"/>
      <p:bldP spid="58" grpId="1"/>
      <p:bldP spid="58" grpId="2"/>
      <p:bldP spid="59" grpId="0"/>
      <p:bldP spid="59" grpId="1"/>
      <p:bldP spid="59" grpId="2"/>
      <p:bldP spid="63" grpId="0"/>
      <p:bldP spid="73" grpId="0"/>
      <p:bldP spid="73" grpId="2"/>
      <p:bldP spid="2" grpId="0"/>
      <p:bldP spid="7" grpId="0"/>
      <p:bldP spid="61" grpId="0"/>
      <p:bldP spid="94" grpId="0" animBg="1"/>
      <p:bldP spid="95" grpId="0" animBg="1"/>
      <p:bldP spid="96" grpId="0" animBg="1"/>
      <p:bldP spid="97" grpId="0" animBg="1"/>
      <p:bldP spid="98" grpId="0" animBg="1"/>
      <p:bldP spid="9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4526</TotalTime>
  <Words>3074</Words>
  <Application>Microsoft Office PowerPoint</Application>
  <PresentationFormat>On-screen Show (4:3)</PresentationFormat>
  <Paragraphs>874</Paragraphs>
  <Slides>62</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3ds</vt:lpstr>
      <vt:lpstr>3ds Condensed</vt:lpstr>
      <vt:lpstr>Arial</vt:lpstr>
      <vt:lpstr>Avenir Next LT Pro</vt:lpstr>
      <vt:lpstr>Calibri</vt:lpstr>
      <vt:lpstr>Calibri Light</vt:lpstr>
      <vt:lpstr>Cambria Math</vt:lpstr>
      <vt:lpstr>Castellar</vt:lpstr>
      <vt:lpstr>Geneva</vt:lpstr>
      <vt:lpstr>Times</vt:lpstr>
      <vt:lpstr>Office Theme</vt:lpstr>
      <vt:lpstr>Generative models and optimization for molecules</vt:lpstr>
      <vt:lpstr>Outline</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vt:lpstr>
      <vt:lpstr>Deep molecular generative models consist of multiple components, leading to significant variation.</vt:lpstr>
      <vt:lpstr>PowerPoint Presentation</vt:lpstr>
      <vt:lpstr>Deep molecular generative models consist of multiple components, leading to significant variation.</vt:lpstr>
      <vt:lpstr>We can use a variety of representations to represent molecules in deep molecular generative models.</vt:lpstr>
      <vt:lpstr>Deep molecular generative models consist of multiple components, leading to significant variation.</vt:lpstr>
      <vt:lpstr>There are two main generation schemes used.</vt:lpstr>
      <vt:lpstr>There are two main generation schemes used.</vt:lpstr>
      <vt:lpstr>There are two main generation schemes used.</vt:lpstr>
      <vt:lpstr>There are two main generation schemes used.</vt:lpstr>
      <vt:lpstr>There are two main generation schemes used.</vt:lpstr>
      <vt:lpstr>There are two main generation schemes used.</vt:lpstr>
      <vt:lpstr>There are two main generation schemes used.</vt:lpstr>
      <vt:lpstr>There are two main generation schemes used.</vt:lpstr>
      <vt:lpstr>Deep molecular generative models consist of multiple components, leading to significant variation.</vt:lpstr>
      <vt:lpstr>Optimizing for desired properties is a complex, multi-objective task.</vt:lpstr>
      <vt:lpstr>Optimizing for desired properties is a complex, multi-objective task.</vt:lpstr>
      <vt:lpstr>Optimizing for desired properties is a complex, multi-objective task.</vt:lpstr>
      <vt:lpstr>How do we do multi-objective optimization for molecules?</vt:lpstr>
      <vt:lpstr>How do we do multi-objective optimization for molecules?</vt:lpstr>
      <vt:lpstr>How do we do multi-objective optimization for molecules?</vt:lpstr>
      <vt:lpstr>How do we do multi-objective optimization for molecules?</vt:lpstr>
      <vt:lpstr>How do we do multi-objective optimization for molecules?</vt:lpstr>
      <vt:lpstr>There are a few common strategies for molecular optimization.</vt:lpstr>
      <vt:lpstr>There are a few common strategies for molecular optimization.</vt:lpstr>
      <vt:lpstr>There are a few common strategies for molecular optimization.</vt:lpstr>
      <vt:lpstr>There are a few common strategies for molecular optimization.</vt:lpstr>
      <vt:lpstr>There are a few common strategies for molecular optimization.</vt:lpstr>
      <vt:lpstr>There are a few common strategies for molecular optimization.</vt:lpstr>
      <vt:lpstr>There are a few common strategies for molecular optimization.</vt:lpstr>
      <vt:lpstr>There are a few common strategies for molecular optimization.</vt:lpstr>
      <vt:lpstr>There are a few common strategies for molecular optimization.</vt:lpstr>
      <vt:lpstr>There are a few common strategies for molecular optimization.</vt:lpstr>
      <vt:lpstr>There are a few common strategies for molecular optimization.</vt:lpstr>
      <vt:lpstr>There are a few common strategies for molecular optimization.</vt:lpstr>
      <vt:lpstr>There are a few common strategies for molecular optimization.</vt:lpstr>
      <vt:lpstr>There are a few common strategies for molecular optimization.</vt:lpstr>
      <vt:lpstr>Deep molecular generative models consist of multiple components, leading to significant variation.</vt:lpstr>
      <vt:lpstr>In molecular optimization, we want to balance exploration vs exploitation.</vt:lpstr>
      <vt:lpstr>Benchmarks</vt:lpstr>
      <vt:lpstr>How do we evaluate and compare molecular generative models?</vt:lpstr>
      <vt:lpstr>MOSES (Molecular Sets) looks at distribution-based metrics for evaluating models.</vt:lpstr>
      <vt:lpstr>GuacaMol looks at distribution-based and goal-directed evaluation metrics.</vt:lpstr>
      <vt:lpstr>It can also be informative to quantify the chemical space coverage of a generative model.</vt:lpstr>
      <vt:lpstr>The Therapeutics Data Commons (TDC) has nice implementations of many of these benchmarks under one framework.</vt:lpstr>
      <vt:lpstr>Outlook</vt:lpstr>
      <vt:lpstr>Molecular generative models are a promising way of  designing molecules.</vt:lpstr>
      <vt:lpstr>Nonetheless, many challenges and opportunities for development remain in the field of molecular generation.</vt:lpstr>
      <vt:lpstr>Acknowledgments</vt:lpstr>
      <vt:lpstr>References and recommended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graph traversal algorithms in graph-based molecular generation</dc:title>
  <dc:creator>Rocío Mercado</dc:creator>
  <cp:lastModifiedBy>Rocío Mercado</cp:lastModifiedBy>
  <cp:revision>705</cp:revision>
  <dcterms:created xsi:type="dcterms:W3CDTF">2021-09-19T15:18:24Z</dcterms:created>
  <dcterms:modified xsi:type="dcterms:W3CDTF">2021-10-26T15:02:49Z</dcterms:modified>
</cp:coreProperties>
</file>